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3"/>
  </p:notesMasterIdLst>
  <p:sldIdLst>
    <p:sldId id="305" r:id="rId2"/>
    <p:sldId id="257" r:id="rId3"/>
    <p:sldId id="256" r:id="rId4"/>
    <p:sldId id="321" r:id="rId5"/>
    <p:sldId id="322" r:id="rId6"/>
    <p:sldId id="323" r:id="rId7"/>
    <p:sldId id="320" r:id="rId8"/>
    <p:sldId id="274" r:id="rId9"/>
    <p:sldId id="275" r:id="rId10"/>
    <p:sldId id="270" r:id="rId11"/>
    <p:sldId id="311" r:id="rId12"/>
    <p:sldId id="261" r:id="rId13"/>
    <p:sldId id="288" r:id="rId14"/>
    <p:sldId id="312" r:id="rId15"/>
    <p:sldId id="271" r:id="rId16"/>
    <p:sldId id="290" r:id="rId17"/>
    <p:sldId id="292" r:id="rId18"/>
    <p:sldId id="291" r:id="rId19"/>
    <p:sldId id="313" r:id="rId20"/>
    <p:sldId id="272" r:id="rId21"/>
    <p:sldId id="293" r:id="rId22"/>
    <p:sldId id="297" r:id="rId23"/>
    <p:sldId id="295" r:id="rId24"/>
    <p:sldId id="298" r:id="rId25"/>
    <p:sldId id="299" r:id="rId26"/>
    <p:sldId id="314" r:id="rId27"/>
    <p:sldId id="273" r:id="rId28"/>
    <p:sldId id="300" r:id="rId29"/>
    <p:sldId id="301" r:id="rId30"/>
    <p:sldId id="302" r:id="rId31"/>
    <p:sldId id="303" r:id="rId32"/>
    <p:sldId id="267" r:id="rId33"/>
    <p:sldId id="310" r:id="rId34"/>
    <p:sldId id="307" r:id="rId35"/>
    <p:sldId id="308" r:id="rId36"/>
    <p:sldId id="309" r:id="rId37"/>
    <p:sldId id="277" r:id="rId38"/>
    <p:sldId id="262" r:id="rId39"/>
    <p:sldId id="278" r:id="rId40"/>
    <p:sldId id="279" r:id="rId41"/>
    <p:sldId id="280" r:id="rId42"/>
    <p:sldId id="281" r:id="rId43"/>
    <p:sldId id="282" r:id="rId44"/>
    <p:sldId id="324" r:id="rId45"/>
    <p:sldId id="259" r:id="rId46"/>
    <p:sldId id="315" r:id="rId47"/>
    <p:sldId id="316" r:id="rId48"/>
    <p:sldId id="317" r:id="rId49"/>
    <p:sldId id="319" r:id="rId50"/>
    <p:sldId id="318" r:id="rId51"/>
    <p:sldId id="269" r:id="rId5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Masters" initials="EM" lastIdx="2" clrIdx="0">
    <p:extLst>
      <p:ext uri="{19B8F6BF-5375-455C-9EA6-DF929625EA0E}">
        <p15:presenceInfo xmlns:p15="http://schemas.microsoft.com/office/powerpoint/2012/main" userId="S-1-5-21-1379256483-1747903074-2057407929-397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6A0CD-1081-4FF6-BAEF-CD7CE0929B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DAFBBC4-BFBC-45B6-8FC3-CB9402A300C3}">
      <dgm:prSet phldrT="[Text]"/>
      <dgm:spPr/>
      <dgm:t>
        <a:bodyPr/>
        <a:lstStyle/>
        <a:p>
          <a:r>
            <a:rPr lang="en-US" dirty="0" smtClean="0"/>
            <a:t> GASB 87 Defined</a:t>
          </a:r>
          <a:endParaRPr lang="en-US" dirty="0"/>
        </a:p>
      </dgm:t>
    </dgm:pt>
    <dgm:pt modelId="{CD24C7C3-FE54-46E2-8511-449935511632}" type="parTrans" cxnId="{DA995019-6776-432D-AC81-D04958FB333D}">
      <dgm:prSet/>
      <dgm:spPr/>
      <dgm:t>
        <a:bodyPr/>
        <a:lstStyle/>
        <a:p>
          <a:endParaRPr lang="en-US"/>
        </a:p>
      </dgm:t>
    </dgm:pt>
    <dgm:pt modelId="{1415CEA7-7C84-4A97-B255-B69C59F20A38}" type="sibTrans" cxnId="{DA995019-6776-432D-AC81-D04958FB333D}">
      <dgm:prSet/>
      <dgm:spPr/>
      <dgm:t>
        <a:bodyPr/>
        <a:lstStyle/>
        <a:p>
          <a:endParaRPr lang="en-US"/>
        </a:p>
      </dgm:t>
    </dgm:pt>
    <dgm:pt modelId="{1D278EEA-A96B-47ED-A2BA-5A5F297A3A14}">
      <dgm:prSet phldrT="[Text]"/>
      <dgm:spPr/>
      <dgm:t>
        <a:bodyPr/>
        <a:lstStyle/>
        <a:p>
          <a:r>
            <a:rPr lang="en-US" dirty="0" smtClean="0"/>
            <a:t>Understanding Departmental Responsibilities</a:t>
          </a:r>
          <a:endParaRPr lang="en-US" dirty="0"/>
        </a:p>
      </dgm:t>
    </dgm:pt>
    <dgm:pt modelId="{47799F95-CE02-410C-98D3-98A843983F90}" type="parTrans" cxnId="{DF56E02C-9E58-4F06-B89B-44244F8C2CA3}">
      <dgm:prSet/>
      <dgm:spPr/>
      <dgm:t>
        <a:bodyPr/>
        <a:lstStyle/>
        <a:p>
          <a:endParaRPr lang="en-US"/>
        </a:p>
      </dgm:t>
    </dgm:pt>
    <dgm:pt modelId="{546082CA-50A8-4715-9A79-74369F521584}" type="sibTrans" cxnId="{DF56E02C-9E58-4F06-B89B-44244F8C2CA3}">
      <dgm:prSet/>
      <dgm:spPr/>
      <dgm:t>
        <a:bodyPr/>
        <a:lstStyle/>
        <a:p>
          <a:endParaRPr lang="en-US"/>
        </a:p>
      </dgm:t>
    </dgm:pt>
    <dgm:pt modelId="{8458BC0A-B929-49CF-82E1-B7ADD53CC644}">
      <dgm:prSet phldrT="[Text]"/>
      <dgm:spPr/>
      <dgm:t>
        <a:bodyPr/>
        <a:lstStyle/>
        <a:p>
          <a:r>
            <a:rPr lang="en-US" dirty="0" smtClean="0"/>
            <a:t>Identifying GASB 87 Criteria</a:t>
          </a:r>
          <a:endParaRPr lang="en-US" dirty="0"/>
        </a:p>
      </dgm:t>
    </dgm:pt>
    <dgm:pt modelId="{4D1C06FB-DBCE-4A17-A416-5C586248B49A}" type="parTrans" cxnId="{C6CFC625-494C-49E0-95FD-0B31760D10C4}">
      <dgm:prSet/>
      <dgm:spPr/>
      <dgm:t>
        <a:bodyPr/>
        <a:lstStyle/>
        <a:p>
          <a:endParaRPr lang="en-US"/>
        </a:p>
      </dgm:t>
    </dgm:pt>
    <dgm:pt modelId="{00F05C2C-FE40-4DB5-BE90-7B42771E027D}" type="sibTrans" cxnId="{C6CFC625-494C-49E0-95FD-0B31760D10C4}">
      <dgm:prSet/>
      <dgm:spPr/>
      <dgm:t>
        <a:bodyPr/>
        <a:lstStyle/>
        <a:p>
          <a:endParaRPr lang="en-US"/>
        </a:p>
      </dgm:t>
    </dgm:pt>
    <dgm:pt modelId="{E6816C6E-855C-4614-B6F3-79415ED22AD1}">
      <dgm:prSet phldrT="[Text]"/>
      <dgm:spPr/>
      <dgm:t>
        <a:bodyPr/>
        <a:lstStyle/>
        <a:p>
          <a:r>
            <a:rPr lang="en-US" dirty="0" smtClean="0"/>
            <a:t>Completion of GASB 87 Questionnaire with Examples</a:t>
          </a:r>
          <a:endParaRPr lang="en-US" dirty="0"/>
        </a:p>
      </dgm:t>
    </dgm:pt>
    <dgm:pt modelId="{5D3E0C8C-9355-4E92-8AF6-4DE6195BEDC8}" type="parTrans" cxnId="{D6964C85-C4E7-412C-8FC2-032CB50C5EEA}">
      <dgm:prSet/>
      <dgm:spPr/>
      <dgm:t>
        <a:bodyPr/>
        <a:lstStyle/>
        <a:p>
          <a:endParaRPr lang="en-US"/>
        </a:p>
      </dgm:t>
    </dgm:pt>
    <dgm:pt modelId="{183FF774-7D90-472F-9F9A-E784703504AA}" type="sibTrans" cxnId="{D6964C85-C4E7-412C-8FC2-032CB50C5EEA}">
      <dgm:prSet/>
      <dgm:spPr/>
      <dgm:t>
        <a:bodyPr/>
        <a:lstStyle/>
        <a:p>
          <a:endParaRPr lang="en-US"/>
        </a:p>
      </dgm:t>
    </dgm:pt>
    <dgm:pt modelId="{71A35C58-EC3F-4D79-95BC-16018BB7F8E9}">
      <dgm:prSet phldrT="[Text]"/>
      <dgm:spPr/>
      <dgm:t>
        <a:bodyPr/>
        <a:lstStyle/>
        <a:p>
          <a:r>
            <a:rPr lang="en-US" dirty="0" smtClean="0"/>
            <a:t>Renewal Contracts</a:t>
          </a:r>
          <a:endParaRPr lang="en-US" dirty="0"/>
        </a:p>
      </dgm:t>
    </dgm:pt>
    <dgm:pt modelId="{17350B30-22F8-400E-AF48-4CF24F9D78CC}" type="parTrans" cxnId="{D8073905-5C7E-4DFE-BF1B-349B0755AD5A}">
      <dgm:prSet/>
      <dgm:spPr/>
      <dgm:t>
        <a:bodyPr/>
        <a:lstStyle/>
        <a:p>
          <a:endParaRPr lang="en-US"/>
        </a:p>
      </dgm:t>
    </dgm:pt>
    <dgm:pt modelId="{C7FC1288-86DF-464B-9808-33DAC42E1046}" type="sibTrans" cxnId="{D8073905-5C7E-4DFE-BF1B-349B0755AD5A}">
      <dgm:prSet/>
      <dgm:spPr/>
      <dgm:t>
        <a:bodyPr/>
        <a:lstStyle/>
        <a:p>
          <a:endParaRPr lang="en-US"/>
        </a:p>
      </dgm:t>
    </dgm:pt>
    <dgm:pt modelId="{A58D4059-77AF-4CA1-83AE-426A9B06CCDD}">
      <dgm:prSet phldrT="[Text]"/>
      <dgm:spPr/>
      <dgm:t>
        <a:bodyPr/>
        <a:lstStyle/>
        <a:p>
          <a:r>
            <a:rPr lang="en-US" dirty="0" smtClean="0"/>
            <a:t>Process for Renewal PO’s</a:t>
          </a:r>
          <a:endParaRPr lang="en-US" dirty="0"/>
        </a:p>
      </dgm:t>
    </dgm:pt>
    <dgm:pt modelId="{54AF5B25-87EE-4CE4-B34F-903B996A92D3}" type="parTrans" cxnId="{D88A86E8-D13F-44B1-BFE3-3BF8C7F568FB}">
      <dgm:prSet/>
      <dgm:spPr/>
      <dgm:t>
        <a:bodyPr/>
        <a:lstStyle/>
        <a:p>
          <a:endParaRPr lang="en-US"/>
        </a:p>
      </dgm:t>
    </dgm:pt>
    <dgm:pt modelId="{10226066-AF5C-4153-BF30-623E71118320}" type="sibTrans" cxnId="{D88A86E8-D13F-44B1-BFE3-3BF8C7F568FB}">
      <dgm:prSet/>
      <dgm:spPr/>
      <dgm:t>
        <a:bodyPr/>
        <a:lstStyle/>
        <a:p>
          <a:endParaRPr lang="en-US"/>
        </a:p>
      </dgm:t>
    </dgm:pt>
    <dgm:pt modelId="{19A64596-C999-40B6-9C7F-EDF883F74DDB}">
      <dgm:prSet phldrT="[Text]"/>
      <dgm:spPr/>
      <dgm:t>
        <a:bodyPr/>
        <a:lstStyle/>
        <a:p>
          <a:r>
            <a:rPr lang="en-US" dirty="0" smtClean="0"/>
            <a:t>Identifying LEASE ID Number</a:t>
          </a:r>
          <a:endParaRPr lang="en-US" dirty="0"/>
        </a:p>
      </dgm:t>
    </dgm:pt>
    <dgm:pt modelId="{7C2A4B34-817E-4B36-A0ED-2501F12A21B0}" type="parTrans" cxnId="{5FEF58B4-83F2-44DB-A758-21781F471B81}">
      <dgm:prSet/>
      <dgm:spPr/>
      <dgm:t>
        <a:bodyPr/>
        <a:lstStyle/>
        <a:p>
          <a:endParaRPr lang="en-US"/>
        </a:p>
      </dgm:t>
    </dgm:pt>
    <dgm:pt modelId="{10E5697F-3D18-4C1A-AE3D-8C2D448F7730}" type="sibTrans" cxnId="{5FEF58B4-83F2-44DB-A758-21781F471B81}">
      <dgm:prSet/>
      <dgm:spPr/>
      <dgm:t>
        <a:bodyPr/>
        <a:lstStyle/>
        <a:p>
          <a:endParaRPr lang="en-US"/>
        </a:p>
      </dgm:t>
    </dgm:pt>
    <dgm:pt modelId="{313348BB-DF61-4DBD-951C-B78D35C3C786}">
      <dgm:prSet phldrT="[Text]"/>
      <dgm:spPr/>
      <dgm:t>
        <a:bodyPr/>
        <a:lstStyle/>
        <a:p>
          <a:r>
            <a:rPr lang="en-US" dirty="0" smtClean="0"/>
            <a:t>What is happening at each level of this process?</a:t>
          </a:r>
          <a:endParaRPr lang="en-US" dirty="0"/>
        </a:p>
      </dgm:t>
    </dgm:pt>
    <dgm:pt modelId="{49FC072C-FA67-493C-BACD-8AE57387EF6D}" type="parTrans" cxnId="{3AEDD09D-9AC6-4D0D-B53D-F8B4D5CBD8CC}">
      <dgm:prSet/>
      <dgm:spPr/>
      <dgm:t>
        <a:bodyPr/>
        <a:lstStyle/>
        <a:p>
          <a:endParaRPr lang="en-US"/>
        </a:p>
      </dgm:t>
    </dgm:pt>
    <dgm:pt modelId="{D801D372-CB53-45D3-BA67-03740A590376}" type="sibTrans" cxnId="{3AEDD09D-9AC6-4D0D-B53D-F8B4D5CBD8CC}">
      <dgm:prSet/>
      <dgm:spPr/>
      <dgm:t>
        <a:bodyPr/>
        <a:lstStyle/>
        <a:p>
          <a:endParaRPr lang="en-US"/>
        </a:p>
      </dgm:t>
    </dgm:pt>
    <dgm:pt modelId="{857C9136-B932-46C0-90DB-D3EDF8EA5B7B}">
      <dgm:prSet phldrT="[Text]"/>
      <dgm:spPr/>
      <dgm:t>
        <a:bodyPr/>
        <a:lstStyle/>
        <a:p>
          <a:r>
            <a:rPr lang="en-US" dirty="0" smtClean="0"/>
            <a:t>Other Items</a:t>
          </a:r>
          <a:endParaRPr lang="en-US" dirty="0"/>
        </a:p>
      </dgm:t>
    </dgm:pt>
    <dgm:pt modelId="{7C0D18CA-E25D-4370-AEC2-364F0A2D6B33}" type="parTrans" cxnId="{86F39430-7EB3-4411-B523-AD1383806B42}">
      <dgm:prSet/>
      <dgm:spPr/>
      <dgm:t>
        <a:bodyPr/>
        <a:lstStyle/>
        <a:p>
          <a:endParaRPr lang="en-US"/>
        </a:p>
      </dgm:t>
    </dgm:pt>
    <dgm:pt modelId="{D9B882D7-0EC2-4CCD-A08A-BCA9CA77F2A6}" type="sibTrans" cxnId="{86F39430-7EB3-4411-B523-AD1383806B42}">
      <dgm:prSet/>
      <dgm:spPr/>
      <dgm:t>
        <a:bodyPr/>
        <a:lstStyle/>
        <a:p>
          <a:endParaRPr lang="en-US"/>
        </a:p>
      </dgm:t>
    </dgm:pt>
    <dgm:pt modelId="{9878DCEB-589B-4C4E-8A68-A1341A92F355}">
      <dgm:prSet phldrT="[Text]"/>
      <dgm:spPr/>
      <dgm:t>
        <a:bodyPr/>
        <a:lstStyle/>
        <a:p>
          <a:r>
            <a:rPr lang="en-US" dirty="0" smtClean="0"/>
            <a:t>Rental Contracts – How are these different?</a:t>
          </a:r>
          <a:endParaRPr lang="en-US" dirty="0"/>
        </a:p>
      </dgm:t>
    </dgm:pt>
    <dgm:pt modelId="{4CBD480D-EE2D-4642-9933-DF1B77998F52}" type="parTrans" cxnId="{8074DB83-8AB6-49BB-8A3A-4256C0E46494}">
      <dgm:prSet/>
      <dgm:spPr/>
      <dgm:t>
        <a:bodyPr/>
        <a:lstStyle/>
        <a:p>
          <a:endParaRPr lang="en-US"/>
        </a:p>
      </dgm:t>
    </dgm:pt>
    <dgm:pt modelId="{688A67B9-8B57-4D0D-911E-CA647817CFED}" type="sibTrans" cxnId="{8074DB83-8AB6-49BB-8A3A-4256C0E46494}">
      <dgm:prSet/>
      <dgm:spPr/>
      <dgm:t>
        <a:bodyPr/>
        <a:lstStyle/>
        <a:p>
          <a:endParaRPr lang="en-US"/>
        </a:p>
      </dgm:t>
    </dgm:pt>
    <dgm:pt modelId="{C27CF16C-EC2B-4370-82A7-98954EE96F07}">
      <dgm:prSet phldrT="[Text]"/>
      <dgm:spPr/>
      <dgm:t>
        <a:bodyPr/>
        <a:lstStyle/>
        <a:p>
          <a:r>
            <a:rPr lang="en-US" dirty="0" smtClean="0"/>
            <a:t>Implementation Date – When do we start?</a:t>
          </a:r>
          <a:endParaRPr lang="en-US" dirty="0"/>
        </a:p>
      </dgm:t>
    </dgm:pt>
    <dgm:pt modelId="{C127C6D8-1339-47F6-B9E1-6B1F0CBBD8B2}" type="parTrans" cxnId="{8297A333-0BEB-489D-83FA-74AEC3B7F7EF}">
      <dgm:prSet/>
      <dgm:spPr/>
      <dgm:t>
        <a:bodyPr/>
        <a:lstStyle/>
        <a:p>
          <a:endParaRPr lang="en-US"/>
        </a:p>
      </dgm:t>
    </dgm:pt>
    <dgm:pt modelId="{C7DA7A61-A63F-49FB-BC23-887ABC48AE9A}" type="sibTrans" cxnId="{8297A333-0BEB-489D-83FA-74AEC3B7F7EF}">
      <dgm:prSet/>
      <dgm:spPr/>
      <dgm:t>
        <a:bodyPr/>
        <a:lstStyle/>
        <a:p>
          <a:endParaRPr lang="en-US"/>
        </a:p>
      </dgm:t>
    </dgm:pt>
    <dgm:pt modelId="{044E3391-E8DE-4551-AED5-D2FB29E7D6EC}">
      <dgm:prSet phldrT="[Text]"/>
      <dgm:spPr/>
      <dgm:t>
        <a:bodyPr/>
        <a:lstStyle/>
        <a:p>
          <a:r>
            <a:rPr lang="en-US" dirty="0" smtClean="0"/>
            <a:t>Resource Site – Where can I find information and forms?</a:t>
          </a:r>
          <a:endParaRPr lang="en-US" dirty="0"/>
        </a:p>
      </dgm:t>
    </dgm:pt>
    <dgm:pt modelId="{50D036EF-7564-453A-9AD4-D33332D3431E}" type="parTrans" cxnId="{D770E48F-227B-4C4A-AB2F-B1A7FBCFF5BE}">
      <dgm:prSet/>
      <dgm:spPr/>
      <dgm:t>
        <a:bodyPr/>
        <a:lstStyle/>
        <a:p>
          <a:endParaRPr lang="en-US"/>
        </a:p>
      </dgm:t>
    </dgm:pt>
    <dgm:pt modelId="{023FAC87-BDE8-49FF-A874-C29FA65D2EA4}" type="sibTrans" cxnId="{D770E48F-227B-4C4A-AB2F-B1A7FBCFF5BE}">
      <dgm:prSet/>
      <dgm:spPr/>
      <dgm:t>
        <a:bodyPr/>
        <a:lstStyle/>
        <a:p>
          <a:endParaRPr lang="en-US"/>
        </a:p>
      </dgm:t>
    </dgm:pt>
    <dgm:pt modelId="{547BEFBE-6C13-46B5-BB0A-65BB3637F8D4}">
      <dgm:prSet phldrT="[Text]"/>
      <dgm:spPr/>
      <dgm:t>
        <a:bodyPr/>
        <a:lstStyle/>
        <a:p>
          <a:r>
            <a:rPr lang="en-US" dirty="0" smtClean="0"/>
            <a:t>Lease ID Number Naming Convention – What does the number identify?</a:t>
          </a:r>
          <a:endParaRPr lang="en-US" dirty="0"/>
        </a:p>
      </dgm:t>
    </dgm:pt>
    <dgm:pt modelId="{AE16AECF-A75D-40EC-B059-8F31DEEE0ED0}" type="parTrans" cxnId="{828A6BB1-01D2-4CF2-97D1-1A9FF368C66D}">
      <dgm:prSet/>
      <dgm:spPr/>
      <dgm:t>
        <a:bodyPr/>
        <a:lstStyle/>
        <a:p>
          <a:endParaRPr lang="en-US"/>
        </a:p>
      </dgm:t>
    </dgm:pt>
    <dgm:pt modelId="{FA22B4F8-4B96-4E78-BA6A-69CF75E46606}" type="sibTrans" cxnId="{828A6BB1-01D2-4CF2-97D1-1A9FF368C66D}">
      <dgm:prSet/>
      <dgm:spPr/>
      <dgm:t>
        <a:bodyPr/>
        <a:lstStyle/>
        <a:p>
          <a:endParaRPr lang="en-US"/>
        </a:p>
      </dgm:t>
    </dgm:pt>
    <dgm:pt modelId="{AA5D5B56-6C1C-4AB8-BD77-975C7658FFF3}">
      <dgm:prSet phldrT="[Text]"/>
      <dgm:spPr/>
      <dgm:t>
        <a:bodyPr/>
        <a:lstStyle/>
        <a:p>
          <a:r>
            <a:rPr lang="en-US" dirty="0" smtClean="0"/>
            <a:t>New Lease Contracts</a:t>
          </a:r>
          <a:endParaRPr lang="en-US" dirty="0"/>
        </a:p>
      </dgm:t>
    </dgm:pt>
    <dgm:pt modelId="{D85A7B63-FCD6-40D5-99ED-AD7EB7473894}" type="parTrans" cxnId="{FC235A0D-EB17-4FD9-BE2E-A5B75A97301C}">
      <dgm:prSet/>
      <dgm:spPr/>
      <dgm:t>
        <a:bodyPr/>
        <a:lstStyle/>
        <a:p>
          <a:endParaRPr lang="en-US"/>
        </a:p>
      </dgm:t>
    </dgm:pt>
    <dgm:pt modelId="{97D1E073-6E31-4F70-B1B0-74732FD8F3A8}" type="sibTrans" cxnId="{FC235A0D-EB17-4FD9-BE2E-A5B75A97301C}">
      <dgm:prSet/>
      <dgm:spPr/>
      <dgm:t>
        <a:bodyPr/>
        <a:lstStyle/>
        <a:p>
          <a:endParaRPr lang="en-US"/>
        </a:p>
      </dgm:t>
    </dgm:pt>
    <dgm:pt modelId="{8A749204-0C5B-432A-A0D9-72195569ED81}" type="pres">
      <dgm:prSet presAssocID="{93E6A0CD-1081-4FF6-BAEF-CD7CE0929BFD}" presName="linear" presStyleCnt="0">
        <dgm:presLayoutVars>
          <dgm:dir/>
          <dgm:animLvl val="lvl"/>
          <dgm:resizeHandles val="exact"/>
        </dgm:presLayoutVars>
      </dgm:prSet>
      <dgm:spPr/>
      <dgm:t>
        <a:bodyPr/>
        <a:lstStyle/>
        <a:p>
          <a:endParaRPr lang="en-US"/>
        </a:p>
      </dgm:t>
    </dgm:pt>
    <dgm:pt modelId="{6EDD46A4-8818-476D-BB62-6FFBAC8196DB}" type="pres">
      <dgm:prSet presAssocID="{3DAFBBC4-BFBC-45B6-8FC3-CB9402A300C3}" presName="parentLin" presStyleCnt="0"/>
      <dgm:spPr/>
    </dgm:pt>
    <dgm:pt modelId="{33A83394-A08D-4941-B6C0-4DC4A8AEEA26}" type="pres">
      <dgm:prSet presAssocID="{3DAFBBC4-BFBC-45B6-8FC3-CB9402A300C3}" presName="parentLeftMargin" presStyleLbl="node1" presStyleIdx="0" presStyleCnt="5"/>
      <dgm:spPr/>
      <dgm:t>
        <a:bodyPr/>
        <a:lstStyle/>
        <a:p>
          <a:endParaRPr lang="en-US"/>
        </a:p>
      </dgm:t>
    </dgm:pt>
    <dgm:pt modelId="{2635623A-E315-4D76-82DE-4028C641DC83}" type="pres">
      <dgm:prSet presAssocID="{3DAFBBC4-BFBC-45B6-8FC3-CB9402A300C3}" presName="parentText" presStyleLbl="node1" presStyleIdx="0" presStyleCnt="5">
        <dgm:presLayoutVars>
          <dgm:chMax val="0"/>
          <dgm:bulletEnabled val="1"/>
        </dgm:presLayoutVars>
      </dgm:prSet>
      <dgm:spPr/>
      <dgm:t>
        <a:bodyPr/>
        <a:lstStyle/>
        <a:p>
          <a:endParaRPr lang="en-US"/>
        </a:p>
      </dgm:t>
    </dgm:pt>
    <dgm:pt modelId="{56D0C66A-EB2C-4C2A-B822-17C5E6B382AB}" type="pres">
      <dgm:prSet presAssocID="{3DAFBBC4-BFBC-45B6-8FC3-CB9402A300C3}" presName="negativeSpace" presStyleCnt="0"/>
      <dgm:spPr/>
    </dgm:pt>
    <dgm:pt modelId="{B140F9D7-7725-47D9-BEFD-E88A20846EA9}" type="pres">
      <dgm:prSet presAssocID="{3DAFBBC4-BFBC-45B6-8FC3-CB9402A300C3}" presName="childText" presStyleLbl="conFgAcc1" presStyleIdx="0" presStyleCnt="5">
        <dgm:presLayoutVars>
          <dgm:bulletEnabled val="1"/>
        </dgm:presLayoutVars>
      </dgm:prSet>
      <dgm:spPr/>
      <dgm:t>
        <a:bodyPr/>
        <a:lstStyle/>
        <a:p>
          <a:endParaRPr lang="en-US"/>
        </a:p>
      </dgm:t>
    </dgm:pt>
    <dgm:pt modelId="{5CA9C8EF-E2F4-4C50-89FB-64E06E26D12A}" type="pres">
      <dgm:prSet presAssocID="{1415CEA7-7C84-4A97-B255-B69C59F20A38}" presName="spaceBetweenRectangles" presStyleCnt="0"/>
      <dgm:spPr/>
    </dgm:pt>
    <dgm:pt modelId="{6E2F20D2-5008-4F55-8A14-AFE47F645947}" type="pres">
      <dgm:prSet presAssocID="{AA5D5B56-6C1C-4AB8-BD77-975C7658FFF3}" presName="parentLin" presStyleCnt="0"/>
      <dgm:spPr/>
    </dgm:pt>
    <dgm:pt modelId="{02D79A9B-3F34-402E-9034-BC4EDF22F605}" type="pres">
      <dgm:prSet presAssocID="{AA5D5B56-6C1C-4AB8-BD77-975C7658FFF3}" presName="parentLeftMargin" presStyleLbl="node1" presStyleIdx="0" presStyleCnt="5"/>
      <dgm:spPr/>
      <dgm:t>
        <a:bodyPr/>
        <a:lstStyle/>
        <a:p>
          <a:endParaRPr lang="en-US"/>
        </a:p>
      </dgm:t>
    </dgm:pt>
    <dgm:pt modelId="{1542BC00-4C10-45D6-8115-B061526FF119}" type="pres">
      <dgm:prSet presAssocID="{AA5D5B56-6C1C-4AB8-BD77-975C7658FFF3}" presName="parentText" presStyleLbl="node1" presStyleIdx="1" presStyleCnt="5">
        <dgm:presLayoutVars>
          <dgm:chMax val="0"/>
          <dgm:bulletEnabled val="1"/>
        </dgm:presLayoutVars>
      </dgm:prSet>
      <dgm:spPr/>
      <dgm:t>
        <a:bodyPr/>
        <a:lstStyle/>
        <a:p>
          <a:endParaRPr lang="en-US"/>
        </a:p>
      </dgm:t>
    </dgm:pt>
    <dgm:pt modelId="{82875131-5F0B-426C-845E-FB2BA481DF67}" type="pres">
      <dgm:prSet presAssocID="{AA5D5B56-6C1C-4AB8-BD77-975C7658FFF3}" presName="negativeSpace" presStyleCnt="0"/>
      <dgm:spPr/>
    </dgm:pt>
    <dgm:pt modelId="{2BD9864F-493E-48D3-8365-40750AD5E312}" type="pres">
      <dgm:prSet presAssocID="{AA5D5B56-6C1C-4AB8-BD77-975C7658FFF3}" presName="childText" presStyleLbl="conFgAcc1" presStyleIdx="1" presStyleCnt="5">
        <dgm:presLayoutVars>
          <dgm:bulletEnabled val="1"/>
        </dgm:presLayoutVars>
      </dgm:prSet>
      <dgm:spPr/>
      <dgm:t>
        <a:bodyPr/>
        <a:lstStyle/>
        <a:p>
          <a:endParaRPr lang="en-US"/>
        </a:p>
      </dgm:t>
    </dgm:pt>
    <dgm:pt modelId="{59A526AA-74BB-486F-B835-36BCC4BE6DF2}" type="pres">
      <dgm:prSet presAssocID="{97D1E073-6E31-4F70-B1B0-74732FD8F3A8}" presName="spaceBetweenRectangles" presStyleCnt="0"/>
      <dgm:spPr/>
    </dgm:pt>
    <dgm:pt modelId="{B164872D-BCCD-4743-828D-28FDE5212095}" type="pres">
      <dgm:prSet presAssocID="{71A35C58-EC3F-4D79-95BC-16018BB7F8E9}" presName="parentLin" presStyleCnt="0"/>
      <dgm:spPr/>
    </dgm:pt>
    <dgm:pt modelId="{F14C9B93-9FDA-4D67-9949-4E855E4B583C}" type="pres">
      <dgm:prSet presAssocID="{71A35C58-EC3F-4D79-95BC-16018BB7F8E9}" presName="parentLeftMargin" presStyleLbl="node1" presStyleIdx="1" presStyleCnt="5"/>
      <dgm:spPr/>
      <dgm:t>
        <a:bodyPr/>
        <a:lstStyle/>
        <a:p>
          <a:endParaRPr lang="en-US"/>
        </a:p>
      </dgm:t>
    </dgm:pt>
    <dgm:pt modelId="{51CAA231-5C49-48CC-81BA-1EF1B60D8050}" type="pres">
      <dgm:prSet presAssocID="{71A35C58-EC3F-4D79-95BC-16018BB7F8E9}" presName="parentText" presStyleLbl="node1" presStyleIdx="2" presStyleCnt="5">
        <dgm:presLayoutVars>
          <dgm:chMax val="0"/>
          <dgm:bulletEnabled val="1"/>
        </dgm:presLayoutVars>
      </dgm:prSet>
      <dgm:spPr/>
      <dgm:t>
        <a:bodyPr/>
        <a:lstStyle/>
        <a:p>
          <a:endParaRPr lang="en-US"/>
        </a:p>
      </dgm:t>
    </dgm:pt>
    <dgm:pt modelId="{156E6AC0-64D5-4A61-8E20-DB29EE6A092B}" type="pres">
      <dgm:prSet presAssocID="{71A35C58-EC3F-4D79-95BC-16018BB7F8E9}" presName="negativeSpace" presStyleCnt="0"/>
      <dgm:spPr/>
    </dgm:pt>
    <dgm:pt modelId="{10B43608-4E0E-493E-BCFA-B715C1E4B5EB}" type="pres">
      <dgm:prSet presAssocID="{71A35C58-EC3F-4D79-95BC-16018BB7F8E9}" presName="childText" presStyleLbl="conFgAcc1" presStyleIdx="2" presStyleCnt="5">
        <dgm:presLayoutVars>
          <dgm:bulletEnabled val="1"/>
        </dgm:presLayoutVars>
      </dgm:prSet>
      <dgm:spPr/>
      <dgm:t>
        <a:bodyPr/>
        <a:lstStyle/>
        <a:p>
          <a:endParaRPr lang="en-US"/>
        </a:p>
      </dgm:t>
    </dgm:pt>
    <dgm:pt modelId="{C8DEBABB-ADC2-4C9C-9A06-F377DABD0754}" type="pres">
      <dgm:prSet presAssocID="{C7FC1288-86DF-464B-9808-33DAC42E1046}" presName="spaceBetweenRectangles" presStyleCnt="0"/>
      <dgm:spPr/>
    </dgm:pt>
    <dgm:pt modelId="{046823D3-CF25-4603-9C4E-827EA9E8B063}" type="pres">
      <dgm:prSet presAssocID="{1D278EEA-A96B-47ED-A2BA-5A5F297A3A14}" presName="parentLin" presStyleCnt="0"/>
      <dgm:spPr/>
    </dgm:pt>
    <dgm:pt modelId="{3A50A06C-C837-4FF3-8E2A-961AC7AF955C}" type="pres">
      <dgm:prSet presAssocID="{1D278EEA-A96B-47ED-A2BA-5A5F297A3A14}" presName="parentLeftMargin" presStyleLbl="node1" presStyleIdx="2" presStyleCnt="5"/>
      <dgm:spPr/>
      <dgm:t>
        <a:bodyPr/>
        <a:lstStyle/>
        <a:p>
          <a:endParaRPr lang="en-US"/>
        </a:p>
      </dgm:t>
    </dgm:pt>
    <dgm:pt modelId="{6481A9DD-067E-40F1-9639-CA08802C5470}" type="pres">
      <dgm:prSet presAssocID="{1D278EEA-A96B-47ED-A2BA-5A5F297A3A14}" presName="parentText" presStyleLbl="node1" presStyleIdx="3" presStyleCnt="5">
        <dgm:presLayoutVars>
          <dgm:chMax val="0"/>
          <dgm:bulletEnabled val="1"/>
        </dgm:presLayoutVars>
      </dgm:prSet>
      <dgm:spPr/>
      <dgm:t>
        <a:bodyPr/>
        <a:lstStyle/>
        <a:p>
          <a:endParaRPr lang="en-US"/>
        </a:p>
      </dgm:t>
    </dgm:pt>
    <dgm:pt modelId="{44CD2744-5CD1-4B87-A90D-C67F031E5F12}" type="pres">
      <dgm:prSet presAssocID="{1D278EEA-A96B-47ED-A2BA-5A5F297A3A14}" presName="negativeSpace" presStyleCnt="0"/>
      <dgm:spPr/>
    </dgm:pt>
    <dgm:pt modelId="{F5B37A4D-5479-4BBA-83BE-7EDF7E03B43B}" type="pres">
      <dgm:prSet presAssocID="{1D278EEA-A96B-47ED-A2BA-5A5F297A3A14}" presName="childText" presStyleLbl="conFgAcc1" presStyleIdx="3" presStyleCnt="5">
        <dgm:presLayoutVars>
          <dgm:bulletEnabled val="1"/>
        </dgm:presLayoutVars>
      </dgm:prSet>
      <dgm:spPr/>
      <dgm:t>
        <a:bodyPr/>
        <a:lstStyle/>
        <a:p>
          <a:endParaRPr lang="en-US"/>
        </a:p>
      </dgm:t>
    </dgm:pt>
    <dgm:pt modelId="{EC09C594-0550-4BB2-873D-C06AB8972C20}" type="pres">
      <dgm:prSet presAssocID="{546082CA-50A8-4715-9A79-74369F521584}" presName="spaceBetweenRectangles" presStyleCnt="0"/>
      <dgm:spPr/>
    </dgm:pt>
    <dgm:pt modelId="{DC6EA03E-F679-42D8-AB34-1238DA9DF879}" type="pres">
      <dgm:prSet presAssocID="{857C9136-B932-46C0-90DB-D3EDF8EA5B7B}" presName="parentLin" presStyleCnt="0"/>
      <dgm:spPr/>
    </dgm:pt>
    <dgm:pt modelId="{D9DABA48-B17F-4556-B461-8D9F65DE2914}" type="pres">
      <dgm:prSet presAssocID="{857C9136-B932-46C0-90DB-D3EDF8EA5B7B}" presName="parentLeftMargin" presStyleLbl="node1" presStyleIdx="3" presStyleCnt="5"/>
      <dgm:spPr/>
      <dgm:t>
        <a:bodyPr/>
        <a:lstStyle/>
        <a:p>
          <a:endParaRPr lang="en-US"/>
        </a:p>
      </dgm:t>
    </dgm:pt>
    <dgm:pt modelId="{74D7C8F1-662C-4436-B899-7C37B6E6E12A}" type="pres">
      <dgm:prSet presAssocID="{857C9136-B932-46C0-90DB-D3EDF8EA5B7B}" presName="parentText" presStyleLbl="node1" presStyleIdx="4" presStyleCnt="5">
        <dgm:presLayoutVars>
          <dgm:chMax val="0"/>
          <dgm:bulletEnabled val="1"/>
        </dgm:presLayoutVars>
      </dgm:prSet>
      <dgm:spPr/>
      <dgm:t>
        <a:bodyPr/>
        <a:lstStyle/>
        <a:p>
          <a:endParaRPr lang="en-US"/>
        </a:p>
      </dgm:t>
    </dgm:pt>
    <dgm:pt modelId="{0AC89D7A-4E22-45FA-B7DD-22BA03156B3F}" type="pres">
      <dgm:prSet presAssocID="{857C9136-B932-46C0-90DB-D3EDF8EA5B7B}" presName="negativeSpace" presStyleCnt="0"/>
      <dgm:spPr/>
    </dgm:pt>
    <dgm:pt modelId="{3D02175C-7E24-4AFC-B055-0B7274285CC9}" type="pres">
      <dgm:prSet presAssocID="{857C9136-B932-46C0-90DB-D3EDF8EA5B7B}" presName="childText" presStyleLbl="conFgAcc1" presStyleIdx="4" presStyleCnt="5">
        <dgm:presLayoutVars>
          <dgm:bulletEnabled val="1"/>
        </dgm:presLayoutVars>
      </dgm:prSet>
      <dgm:spPr/>
      <dgm:t>
        <a:bodyPr/>
        <a:lstStyle/>
        <a:p>
          <a:endParaRPr lang="en-US"/>
        </a:p>
      </dgm:t>
    </dgm:pt>
  </dgm:ptLst>
  <dgm:cxnLst>
    <dgm:cxn modelId="{8297A333-0BEB-489D-83FA-74AEC3B7F7EF}" srcId="{857C9136-B932-46C0-90DB-D3EDF8EA5B7B}" destId="{C27CF16C-EC2B-4370-82A7-98954EE96F07}" srcOrd="1" destOrd="0" parTransId="{C127C6D8-1339-47F6-B9E1-6B1F0CBBD8B2}" sibTransId="{C7DA7A61-A63F-49FB-BC23-887ABC48AE9A}"/>
    <dgm:cxn modelId="{95DBC2B5-78A1-4129-92E0-291BFD031C2F}" type="presOf" srcId="{857C9136-B932-46C0-90DB-D3EDF8EA5B7B}" destId="{D9DABA48-B17F-4556-B461-8D9F65DE2914}" srcOrd="0" destOrd="0" presId="urn:microsoft.com/office/officeart/2005/8/layout/list1"/>
    <dgm:cxn modelId="{FC235A0D-EB17-4FD9-BE2E-A5B75A97301C}" srcId="{93E6A0CD-1081-4FF6-BAEF-CD7CE0929BFD}" destId="{AA5D5B56-6C1C-4AB8-BD77-975C7658FFF3}" srcOrd="1" destOrd="0" parTransId="{D85A7B63-FCD6-40D5-99ED-AD7EB7473894}" sibTransId="{97D1E073-6E31-4F70-B1B0-74732FD8F3A8}"/>
    <dgm:cxn modelId="{2CD387F2-07EB-4CC0-B443-C6EE80E576EF}" type="presOf" srcId="{9878DCEB-589B-4C4E-8A68-A1341A92F355}" destId="{3D02175C-7E24-4AFC-B055-0B7274285CC9}" srcOrd="0" destOrd="0" presId="urn:microsoft.com/office/officeart/2005/8/layout/list1"/>
    <dgm:cxn modelId="{86F39430-7EB3-4411-B523-AD1383806B42}" srcId="{93E6A0CD-1081-4FF6-BAEF-CD7CE0929BFD}" destId="{857C9136-B932-46C0-90DB-D3EDF8EA5B7B}" srcOrd="4" destOrd="0" parTransId="{7C0D18CA-E25D-4370-AEC2-364F0A2D6B33}" sibTransId="{D9B882D7-0EC2-4CCD-A08A-BCA9CA77F2A6}"/>
    <dgm:cxn modelId="{D6964C85-C4E7-412C-8FC2-032CB50C5EEA}" srcId="{AA5D5B56-6C1C-4AB8-BD77-975C7658FFF3}" destId="{E6816C6E-855C-4614-B6F3-79415ED22AD1}" srcOrd="1" destOrd="0" parTransId="{5D3E0C8C-9355-4E92-8AF6-4DE6195BEDC8}" sibTransId="{183FF774-7D90-472F-9F9A-E784703504AA}"/>
    <dgm:cxn modelId="{A5583D72-C4C3-446B-BB4F-DCE0C8D12A05}" type="presOf" srcId="{3DAFBBC4-BFBC-45B6-8FC3-CB9402A300C3}" destId="{2635623A-E315-4D76-82DE-4028C641DC83}" srcOrd="1" destOrd="0" presId="urn:microsoft.com/office/officeart/2005/8/layout/list1"/>
    <dgm:cxn modelId="{DF56E02C-9E58-4F06-B89B-44244F8C2CA3}" srcId="{93E6A0CD-1081-4FF6-BAEF-CD7CE0929BFD}" destId="{1D278EEA-A96B-47ED-A2BA-5A5F297A3A14}" srcOrd="3" destOrd="0" parTransId="{47799F95-CE02-410C-98D3-98A843983F90}" sibTransId="{546082CA-50A8-4715-9A79-74369F521584}"/>
    <dgm:cxn modelId="{3CBBDF4F-CF01-476D-9E0F-FA46058CAB23}" type="presOf" srcId="{857C9136-B932-46C0-90DB-D3EDF8EA5B7B}" destId="{74D7C8F1-662C-4436-B899-7C37B6E6E12A}" srcOrd="1" destOrd="0" presId="urn:microsoft.com/office/officeart/2005/8/layout/list1"/>
    <dgm:cxn modelId="{736AF3B2-94CC-4AD2-AA88-5C237B7D6242}" type="presOf" srcId="{71A35C58-EC3F-4D79-95BC-16018BB7F8E9}" destId="{51CAA231-5C49-48CC-81BA-1EF1B60D8050}" srcOrd="1" destOrd="0" presId="urn:microsoft.com/office/officeart/2005/8/layout/list1"/>
    <dgm:cxn modelId="{114013DC-14E4-425F-BBE3-330C52C5C6E7}" type="presOf" srcId="{1D278EEA-A96B-47ED-A2BA-5A5F297A3A14}" destId="{6481A9DD-067E-40F1-9639-CA08802C5470}" srcOrd="1" destOrd="0" presId="urn:microsoft.com/office/officeart/2005/8/layout/list1"/>
    <dgm:cxn modelId="{EEA51F52-E738-406C-848C-D033E6E5440F}" type="presOf" srcId="{8458BC0A-B929-49CF-82E1-B7ADD53CC644}" destId="{2BD9864F-493E-48D3-8365-40750AD5E312}" srcOrd="0" destOrd="0" presId="urn:microsoft.com/office/officeart/2005/8/layout/list1"/>
    <dgm:cxn modelId="{828A6BB1-01D2-4CF2-97D1-1A9FF368C66D}" srcId="{857C9136-B932-46C0-90DB-D3EDF8EA5B7B}" destId="{547BEFBE-6C13-46B5-BB0A-65BB3637F8D4}" srcOrd="2" destOrd="0" parTransId="{AE16AECF-A75D-40EC-B059-8F31DEEE0ED0}" sibTransId="{FA22B4F8-4B96-4E78-BA6A-69CF75E46606}"/>
    <dgm:cxn modelId="{D8073905-5C7E-4DFE-BF1B-349B0755AD5A}" srcId="{93E6A0CD-1081-4FF6-BAEF-CD7CE0929BFD}" destId="{71A35C58-EC3F-4D79-95BC-16018BB7F8E9}" srcOrd="2" destOrd="0" parTransId="{17350B30-22F8-400E-AF48-4CF24F9D78CC}" sibTransId="{C7FC1288-86DF-464B-9808-33DAC42E1046}"/>
    <dgm:cxn modelId="{DA995019-6776-432D-AC81-D04958FB333D}" srcId="{93E6A0CD-1081-4FF6-BAEF-CD7CE0929BFD}" destId="{3DAFBBC4-BFBC-45B6-8FC3-CB9402A300C3}" srcOrd="0" destOrd="0" parTransId="{CD24C7C3-FE54-46E2-8511-449935511632}" sibTransId="{1415CEA7-7C84-4A97-B255-B69C59F20A38}"/>
    <dgm:cxn modelId="{DBF5ABFD-31BD-4DC1-97B7-8F3619E2D577}" type="presOf" srcId="{AA5D5B56-6C1C-4AB8-BD77-975C7658FFF3}" destId="{1542BC00-4C10-45D6-8115-B061526FF119}" srcOrd="1" destOrd="0" presId="urn:microsoft.com/office/officeart/2005/8/layout/list1"/>
    <dgm:cxn modelId="{DC61A1DC-6D65-4804-89B9-9FCAE8988C59}" type="presOf" srcId="{E6816C6E-855C-4614-B6F3-79415ED22AD1}" destId="{2BD9864F-493E-48D3-8365-40750AD5E312}" srcOrd="0" destOrd="1" presId="urn:microsoft.com/office/officeart/2005/8/layout/list1"/>
    <dgm:cxn modelId="{D770E48F-227B-4C4A-AB2F-B1A7FBCFF5BE}" srcId="{857C9136-B932-46C0-90DB-D3EDF8EA5B7B}" destId="{044E3391-E8DE-4551-AED5-D2FB29E7D6EC}" srcOrd="3" destOrd="0" parTransId="{50D036EF-7564-453A-9AD4-D33332D3431E}" sibTransId="{023FAC87-BDE8-49FF-A874-C29FA65D2EA4}"/>
    <dgm:cxn modelId="{950E96ED-D0B6-4E4E-8B8B-B0993341ED25}" type="presOf" srcId="{A58D4059-77AF-4CA1-83AE-426A9B06CCDD}" destId="{10B43608-4E0E-493E-BCFA-B715C1E4B5EB}" srcOrd="0" destOrd="0" presId="urn:microsoft.com/office/officeart/2005/8/layout/list1"/>
    <dgm:cxn modelId="{5FEF58B4-83F2-44DB-A758-21781F471B81}" srcId="{71A35C58-EC3F-4D79-95BC-16018BB7F8E9}" destId="{19A64596-C999-40B6-9C7F-EDF883F74DDB}" srcOrd="1" destOrd="0" parTransId="{7C2A4B34-817E-4B36-A0ED-2501F12A21B0}" sibTransId="{10E5697F-3D18-4C1A-AE3D-8C2D448F7730}"/>
    <dgm:cxn modelId="{60A16DEC-4184-4A12-8D1E-DA068D29FE1D}" type="presOf" srcId="{93E6A0CD-1081-4FF6-BAEF-CD7CE0929BFD}" destId="{8A749204-0C5B-432A-A0D9-72195569ED81}" srcOrd="0" destOrd="0" presId="urn:microsoft.com/office/officeart/2005/8/layout/list1"/>
    <dgm:cxn modelId="{3AEDD09D-9AC6-4D0D-B53D-F8B4D5CBD8CC}" srcId="{1D278EEA-A96B-47ED-A2BA-5A5F297A3A14}" destId="{313348BB-DF61-4DBD-951C-B78D35C3C786}" srcOrd="0" destOrd="0" parTransId="{49FC072C-FA67-493C-BACD-8AE57387EF6D}" sibTransId="{D801D372-CB53-45D3-BA67-03740A590376}"/>
    <dgm:cxn modelId="{0E173786-116F-49FA-9EC0-4DFD55268CF3}" type="presOf" srcId="{313348BB-DF61-4DBD-951C-B78D35C3C786}" destId="{F5B37A4D-5479-4BBA-83BE-7EDF7E03B43B}" srcOrd="0" destOrd="0" presId="urn:microsoft.com/office/officeart/2005/8/layout/list1"/>
    <dgm:cxn modelId="{48F0F705-D8B7-4C21-81DE-1805E8BE9895}" type="presOf" srcId="{C27CF16C-EC2B-4370-82A7-98954EE96F07}" destId="{3D02175C-7E24-4AFC-B055-0B7274285CC9}" srcOrd="0" destOrd="1" presId="urn:microsoft.com/office/officeart/2005/8/layout/list1"/>
    <dgm:cxn modelId="{797E6137-A608-4156-8682-7261EFFFB3C6}" type="presOf" srcId="{044E3391-E8DE-4551-AED5-D2FB29E7D6EC}" destId="{3D02175C-7E24-4AFC-B055-0B7274285CC9}" srcOrd="0" destOrd="3" presId="urn:microsoft.com/office/officeart/2005/8/layout/list1"/>
    <dgm:cxn modelId="{D88A86E8-D13F-44B1-BFE3-3BF8C7F568FB}" srcId="{71A35C58-EC3F-4D79-95BC-16018BB7F8E9}" destId="{A58D4059-77AF-4CA1-83AE-426A9B06CCDD}" srcOrd="0" destOrd="0" parTransId="{54AF5B25-87EE-4CE4-B34F-903B996A92D3}" sibTransId="{10226066-AF5C-4153-BF30-623E71118320}"/>
    <dgm:cxn modelId="{29EC51E4-9344-46A4-9F19-77BC06EB4CC8}" type="presOf" srcId="{547BEFBE-6C13-46B5-BB0A-65BB3637F8D4}" destId="{3D02175C-7E24-4AFC-B055-0B7274285CC9}" srcOrd="0" destOrd="2" presId="urn:microsoft.com/office/officeart/2005/8/layout/list1"/>
    <dgm:cxn modelId="{C46CF913-9955-4597-AC39-065A123E6B9C}" type="presOf" srcId="{1D278EEA-A96B-47ED-A2BA-5A5F297A3A14}" destId="{3A50A06C-C837-4FF3-8E2A-961AC7AF955C}" srcOrd="0" destOrd="0" presId="urn:microsoft.com/office/officeart/2005/8/layout/list1"/>
    <dgm:cxn modelId="{3169685D-466A-4903-8FAD-4AEDB0D4A282}" type="presOf" srcId="{19A64596-C999-40B6-9C7F-EDF883F74DDB}" destId="{10B43608-4E0E-493E-BCFA-B715C1E4B5EB}" srcOrd="0" destOrd="1" presId="urn:microsoft.com/office/officeart/2005/8/layout/list1"/>
    <dgm:cxn modelId="{9B1CC151-0E62-42DA-A276-6D17A32EB09D}" type="presOf" srcId="{3DAFBBC4-BFBC-45B6-8FC3-CB9402A300C3}" destId="{33A83394-A08D-4941-B6C0-4DC4A8AEEA26}" srcOrd="0" destOrd="0" presId="urn:microsoft.com/office/officeart/2005/8/layout/list1"/>
    <dgm:cxn modelId="{79250AF2-34A0-40BE-B5C5-12463BBB88DB}" type="presOf" srcId="{AA5D5B56-6C1C-4AB8-BD77-975C7658FFF3}" destId="{02D79A9B-3F34-402E-9034-BC4EDF22F605}" srcOrd="0" destOrd="0" presId="urn:microsoft.com/office/officeart/2005/8/layout/list1"/>
    <dgm:cxn modelId="{AC517A94-C4F3-4B0A-B7A8-DF78E09B16E9}" type="presOf" srcId="{71A35C58-EC3F-4D79-95BC-16018BB7F8E9}" destId="{F14C9B93-9FDA-4D67-9949-4E855E4B583C}" srcOrd="0" destOrd="0" presId="urn:microsoft.com/office/officeart/2005/8/layout/list1"/>
    <dgm:cxn modelId="{C6CFC625-494C-49E0-95FD-0B31760D10C4}" srcId="{AA5D5B56-6C1C-4AB8-BD77-975C7658FFF3}" destId="{8458BC0A-B929-49CF-82E1-B7ADD53CC644}" srcOrd="0" destOrd="0" parTransId="{4D1C06FB-DBCE-4A17-A416-5C586248B49A}" sibTransId="{00F05C2C-FE40-4DB5-BE90-7B42771E027D}"/>
    <dgm:cxn modelId="{8074DB83-8AB6-49BB-8A3A-4256C0E46494}" srcId="{857C9136-B932-46C0-90DB-D3EDF8EA5B7B}" destId="{9878DCEB-589B-4C4E-8A68-A1341A92F355}" srcOrd="0" destOrd="0" parTransId="{4CBD480D-EE2D-4642-9933-DF1B77998F52}" sibTransId="{688A67B9-8B57-4D0D-911E-CA647817CFED}"/>
    <dgm:cxn modelId="{643F7A59-293A-463B-90A4-0FAE3A24CEF9}" type="presParOf" srcId="{8A749204-0C5B-432A-A0D9-72195569ED81}" destId="{6EDD46A4-8818-476D-BB62-6FFBAC8196DB}" srcOrd="0" destOrd="0" presId="urn:microsoft.com/office/officeart/2005/8/layout/list1"/>
    <dgm:cxn modelId="{27232FD6-6BB0-4F8E-B533-35D444FC2A87}" type="presParOf" srcId="{6EDD46A4-8818-476D-BB62-6FFBAC8196DB}" destId="{33A83394-A08D-4941-B6C0-4DC4A8AEEA26}" srcOrd="0" destOrd="0" presId="urn:microsoft.com/office/officeart/2005/8/layout/list1"/>
    <dgm:cxn modelId="{ECC38A20-9F35-44CF-B8A8-00144B030E52}" type="presParOf" srcId="{6EDD46A4-8818-476D-BB62-6FFBAC8196DB}" destId="{2635623A-E315-4D76-82DE-4028C641DC83}" srcOrd="1" destOrd="0" presId="urn:microsoft.com/office/officeart/2005/8/layout/list1"/>
    <dgm:cxn modelId="{FCD3BA05-380A-49F2-BF75-1DA4DE4193A8}" type="presParOf" srcId="{8A749204-0C5B-432A-A0D9-72195569ED81}" destId="{56D0C66A-EB2C-4C2A-B822-17C5E6B382AB}" srcOrd="1" destOrd="0" presId="urn:microsoft.com/office/officeart/2005/8/layout/list1"/>
    <dgm:cxn modelId="{833EE24E-AD0D-449C-A480-E3C446CC4340}" type="presParOf" srcId="{8A749204-0C5B-432A-A0D9-72195569ED81}" destId="{B140F9D7-7725-47D9-BEFD-E88A20846EA9}" srcOrd="2" destOrd="0" presId="urn:microsoft.com/office/officeart/2005/8/layout/list1"/>
    <dgm:cxn modelId="{6620F858-38EF-4BCB-8FD8-498483DEC0ED}" type="presParOf" srcId="{8A749204-0C5B-432A-A0D9-72195569ED81}" destId="{5CA9C8EF-E2F4-4C50-89FB-64E06E26D12A}" srcOrd="3" destOrd="0" presId="urn:microsoft.com/office/officeart/2005/8/layout/list1"/>
    <dgm:cxn modelId="{66D5A9C6-43E5-4B64-A2DC-A3E6EFFC4796}" type="presParOf" srcId="{8A749204-0C5B-432A-A0D9-72195569ED81}" destId="{6E2F20D2-5008-4F55-8A14-AFE47F645947}" srcOrd="4" destOrd="0" presId="urn:microsoft.com/office/officeart/2005/8/layout/list1"/>
    <dgm:cxn modelId="{8A7E3778-13A9-4BA5-A15C-2F3C26DC1511}" type="presParOf" srcId="{6E2F20D2-5008-4F55-8A14-AFE47F645947}" destId="{02D79A9B-3F34-402E-9034-BC4EDF22F605}" srcOrd="0" destOrd="0" presId="urn:microsoft.com/office/officeart/2005/8/layout/list1"/>
    <dgm:cxn modelId="{D499E9BE-9208-4D86-A442-C17C7CAC3E1E}" type="presParOf" srcId="{6E2F20D2-5008-4F55-8A14-AFE47F645947}" destId="{1542BC00-4C10-45D6-8115-B061526FF119}" srcOrd="1" destOrd="0" presId="urn:microsoft.com/office/officeart/2005/8/layout/list1"/>
    <dgm:cxn modelId="{359531BE-DAEC-4AED-A43B-0E7D5082BCFB}" type="presParOf" srcId="{8A749204-0C5B-432A-A0D9-72195569ED81}" destId="{82875131-5F0B-426C-845E-FB2BA481DF67}" srcOrd="5" destOrd="0" presId="urn:microsoft.com/office/officeart/2005/8/layout/list1"/>
    <dgm:cxn modelId="{43666E0E-E3E0-4A35-97B3-3BEAC727FC7A}" type="presParOf" srcId="{8A749204-0C5B-432A-A0D9-72195569ED81}" destId="{2BD9864F-493E-48D3-8365-40750AD5E312}" srcOrd="6" destOrd="0" presId="urn:microsoft.com/office/officeart/2005/8/layout/list1"/>
    <dgm:cxn modelId="{9079C457-1BA8-4F1E-9120-DBEE08CAEAB2}" type="presParOf" srcId="{8A749204-0C5B-432A-A0D9-72195569ED81}" destId="{59A526AA-74BB-486F-B835-36BCC4BE6DF2}" srcOrd="7" destOrd="0" presId="urn:microsoft.com/office/officeart/2005/8/layout/list1"/>
    <dgm:cxn modelId="{1D173D1B-3E49-4A98-A9B6-0D6382AD827B}" type="presParOf" srcId="{8A749204-0C5B-432A-A0D9-72195569ED81}" destId="{B164872D-BCCD-4743-828D-28FDE5212095}" srcOrd="8" destOrd="0" presId="urn:microsoft.com/office/officeart/2005/8/layout/list1"/>
    <dgm:cxn modelId="{4F0B135D-9A04-4199-A8C8-01937B7A7083}" type="presParOf" srcId="{B164872D-BCCD-4743-828D-28FDE5212095}" destId="{F14C9B93-9FDA-4D67-9949-4E855E4B583C}" srcOrd="0" destOrd="0" presId="urn:microsoft.com/office/officeart/2005/8/layout/list1"/>
    <dgm:cxn modelId="{A91BC0E6-229F-4D1F-900C-F8933347A377}" type="presParOf" srcId="{B164872D-BCCD-4743-828D-28FDE5212095}" destId="{51CAA231-5C49-48CC-81BA-1EF1B60D8050}" srcOrd="1" destOrd="0" presId="urn:microsoft.com/office/officeart/2005/8/layout/list1"/>
    <dgm:cxn modelId="{8DEBEF7F-BF9C-4D45-A706-FEF23191D684}" type="presParOf" srcId="{8A749204-0C5B-432A-A0D9-72195569ED81}" destId="{156E6AC0-64D5-4A61-8E20-DB29EE6A092B}" srcOrd="9" destOrd="0" presId="urn:microsoft.com/office/officeart/2005/8/layout/list1"/>
    <dgm:cxn modelId="{D2D5C8B8-5203-4E63-A0EA-5D98308FB737}" type="presParOf" srcId="{8A749204-0C5B-432A-A0D9-72195569ED81}" destId="{10B43608-4E0E-493E-BCFA-B715C1E4B5EB}" srcOrd="10" destOrd="0" presId="urn:microsoft.com/office/officeart/2005/8/layout/list1"/>
    <dgm:cxn modelId="{FC8C7C5A-5008-423F-A9D6-01B343A37DAE}" type="presParOf" srcId="{8A749204-0C5B-432A-A0D9-72195569ED81}" destId="{C8DEBABB-ADC2-4C9C-9A06-F377DABD0754}" srcOrd="11" destOrd="0" presId="urn:microsoft.com/office/officeart/2005/8/layout/list1"/>
    <dgm:cxn modelId="{99B8C721-087F-41A8-A39C-BD8EF1CEA350}" type="presParOf" srcId="{8A749204-0C5B-432A-A0D9-72195569ED81}" destId="{046823D3-CF25-4603-9C4E-827EA9E8B063}" srcOrd="12" destOrd="0" presId="urn:microsoft.com/office/officeart/2005/8/layout/list1"/>
    <dgm:cxn modelId="{83A2069C-01FD-4024-A356-FD61C77C01AF}" type="presParOf" srcId="{046823D3-CF25-4603-9C4E-827EA9E8B063}" destId="{3A50A06C-C837-4FF3-8E2A-961AC7AF955C}" srcOrd="0" destOrd="0" presId="urn:microsoft.com/office/officeart/2005/8/layout/list1"/>
    <dgm:cxn modelId="{3CC7AB9D-7ADD-41B9-BC95-1BA5972FB06F}" type="presParOf" srcId="{046823D3-CF25-4603-9C4E-827EA9E8B063}" destId="{6481A9DD-067E-40F1-9639-CA08802C5470}" srcOrd="1" destOrd="0" presId="urn:microsoft.com/office/officeart/2005/8/layout/list1"/>
    <dgm:cxn modelId="{CB83CB26-790D-4067-977B-587D5C58C574}" type="presParOf" srcId="{8A749204-0C5B-432A-A0D9-72195569ED81}" destId="{44CD2744-5CD1-4B87-A90D-C67F031E5F12}" srcOrd="13" destOrd="0" presId="urn:microsoft.com/office/officeart/2005/8/layout/list1"/>
    <dgm:cxn modelId="{55F1F4EC-DAF2-4481-945A-EBF816DFB4B6}" type="presParOf" srcId="{8A749204-0C5B-432A-A0D9-72195569ED81}" destId="{F5B37A4D-5479-4BBA-83BE-7EDF7E03B43B}" srcOrd="14" destOrd="0" presId="urn:microsoft.com/office/officeart/2005/8/layout/list1"/>
    <dgm:cxn modelId="{9C2439F5-EB2A-4208-90D2-503A8DD11EC2}" type="presParOf" srcId="{8A749204-0C5B-432A-A0D9-72195569ED81}" destId="{EC09C594-0550-4BB2-873D-C06AB8972C20}" srcOrd="15" destOrd="0" presId="urn:microsoft.com/office/officeart/2005/8/layout/list1"/>
    <dgm:cxn modelId="{90C62EEE-5790-40DF-BCBC-4788EF45456C}" type="presParOf" srcId="{8A749204-0C5B-432A-A0D9-72195569ED81}" destId="{DC6EA03E-F679-42D8-AB34-1238DA9DF879}" srcOrd="16" destOrd="0" presId="urn:microsoft.com/office/officeart/2005/8/layout/list1"/>
    <dgm:cxn modelId="{89713EFE-D266-4CE2-A57F-15BAAABD2713}" type="presParOf" srcId="{DC6EA03E-F679-42D8-AB34-1238DA9DF879}" destId="{D9DABA48-B17F-4556-B461-8D9F65DE2914}" srcOrd="0" destOrd="0" presId="urn:microsoft.com/office/officeart/2005/8/layout/list1"/>
    <dgm:cxn modelId="{BB8DF89E-B1BC-4FD2-B265-A42A86D53C5D}" type="presParOf" srcId="{DC6EA03E-F679-42D8-AB34-1238DA9DF879}" destId="{74D7C8F1-662C-4436-B899-7C37B6E6E12A}" srcOrd="1" destOrd="0" presId="urn:microsoft.com/office/officeart/2005/8/layout/list1"/>
    <dgm:cxn modelId="{A8698BE5-7524-445F-9E0A-5561A41D53CC}" type="presParOf" srcId="{8A749204-0C5B-432A-A0D9-72195569ED81}" destId="{0AC89D7A-4E22-45FA-B7DD-22BA03156B3F}" srcOrd="17" destOrd="0" presId="urn:microsoft.com/office/officeart/2005/8/layout/list1"/>
    <dgm:cxn modelId="{4AADDBBF-C72A-423A-915D-A7EBF3242C25}" type="presParOf" srcId="{8A749204-0C5B-432A-A0D9-72195569ED81}" destId="{3D02175C-7E24-4AFC-B055-0B7274285CC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0F9D7-7725-47D9-BEFD-E88A20846EA9}">
      <dsp:nvSpPr>
        <dsp:cNvPr id="0" name=""/>
        <dsp:cNvSpPr/>
      </dsp:nvSpPr>
      <dsp:spPr>
        <a:xfrm>
          <a:off x="0" y="290661"/>
          <a:ext cx="10018712" cy="32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5623A-E315-4D76-82DE-4028C641DC83}">
      <dsp:nvSpPr>
        <dsp:cNvPr id="0" name=""/>
        <dsp:cNvSpPr/>
      </dsp:nvSpPr>
      <dsp:spPr>
        <a:xfrm>
          <a:off x="500935" y="98781"/>
          <a:ext cx="7013098"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577850">
            <a:lnSpc>
              <a:spcPct val="90000"/>
            </a:lnSpc>
            <a:spcBef>
              <a:spcPct val="0"/>
            </a:spcBef>
            <a:spcAft>
              <a:spcPct val="35000"/>
            </a:spcAft>
          </a:pPr>
          <a:r>
            <a:rPr lang="en-US" sz="1300" kern="1200" dirty="0" smtClean="0"/>
            <a:t> GASB 87 Defined</a:t>
          </a:r>
          <a:endParaRPr lang="en-US" sz="1300" kern="1200" dirty="0"/>
        </a:p>
      </dsp:txBody>
      <dsp:txXfrm>
        <a:off x="519669" y="117515"/>
        <a:ext cx="6975630" cy="346292"/>
      </dsp:txXfrm>
    </dsp:sp>
    <dsp:sp modelId="{2BD9864F-493E-48D3-8365-40750AD5E312}">
      <dsp:nvSpPr>
        <dsp:cNvPr id="0" name=""/>
        <dsp:cNvSpPr/>
      </dsp:nvSpPr>
      <dsp:spPr>
        <a:xfrm>
          <a:off x="0" y="880341"/>
          <a:ext cx="10018712" cy="7575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7563" tIns="270764" rIns="77756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Identifying GASB 87 Criteria</a:t>
          </a:r>
          <a:endParaRPr lang="en-US" sz="1300" kern="1200" dirty="0"/>
        </a:p>
        <a:p>
          <a:pPr marL="114300" lvl="1" indent="-114300" algn="l" defTabSz="577850">
            <a:lnSpc>
              <a:spcPct val="90000"/>
            </a:lnSpc>
            <a:spcBef>
              <a:spcPct val="0"/>
            </a:spcBef>
            <a:spcAft>
              <a:spcPct val="15000"/>
            </a:spcAft>
            <a:buChar char="••"/>
          </a:pPr>
          <a:r>
            <a:rPr lang="en-US" sz="1300" kern="1200" dirty="0" smtClean="0"/>
            <a:t>Completion of GASB 87 Questionnaire with Examples</a:t>
          </a:r>
          <a:endParaRPr lang="en-US" sz="1300" kern="1200" dirty="0"/>
        </a:p>
      </dsp:txBody>
      <dsp:txXfrm>
        <a:off x="0" y="880341"/>
        <a:ext cx="10018712" cy="757575"/>
      </dsp:txXfrm>
    </dsp:sp>
    <dsp:sp modelId="{1542BC00-4C10-45D6-8115-B061526FF119}">
      <dsp:nvSpPr>
        <dsp:cNvPr id="0" name=""/>
        <dsp:cNvSpPr/>
      </dsp:nvSpPr>
      <dsp:spPr>
        <a:xfrm>
          <a:off x="500935" y="688461"/>
          <a:ext cx="7013098"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577850">
            <a:lnSpc>
              <a:spcPct val="90000"/>
            </a:lnSpc>
            <a:spcBef>
              <a:spcPct val="0"/>
            </a:spcBef>
            <a:spcAft>
              <a:spcPct val="35000"/>
            </a:spcAft>
          </a:pPr>
          <a:r>
            <a:rPr lang="en-US" sz="1300" kern="1200" dirty="0" smtClean="0"/>
            <a:t>New Lease Contracts</a:t>
          </a:r>
          <a:endParaRPr lang="en-US" sz="1300" kern="1200" dirty="0"/>
        </a:p>
      </dsp:txBody>
      <dsp:txXfrm>
        <a:off x="519669" y="707195"/>
        <a:ext cx="6975630" cy="346292"/>
      </dsp:txXfrm>
    </dsp:sp>
    <dsp:sp modelId="{10B43608-4E0E-493E-BCFA-B715C1E4B5EB}">
      <dsp:nvSpPr>
        <dsp:cNvPr id="0" name=""/>
        <dsp:cNvSpPr/>
      </dsp:nvSpPr>
      <dsp:spPr>
        <a:xfrm>
          <a:off x="0" y="1899996"/>
          <a:ext cx="10018712" cy="75757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7563" tIns="270764" rIns="77756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Process for Renewal PO’s</a:t>
          </a:r>
          <a:endParaRPr lang="en-US" sz="1300" kern="1200" dirty="0"/>
        </a:p>
        <a:p>
          <a:pPr marL="114300" lvl="1" indent="-114300" algn="l" defTabSz="577850">
            <a:lnSpc>
              <a:spcPct val="90000"/>
            </a:lnSpc>
            <a:spcBef>
              <a:spcPct val="0"/>
            </a:spcBef>
            <a:spcAft>
              <a:spcPct val="15000"/>
            </a:spcAft>
            <a:buChar char="••"/>
          </a:pPr>
          <a:r>
            <a:rPr lang="en-US" sz="1300" kern="1200" dirty="0" smtClean="0"/>
            <a:t>Identifying LEASE ID Number</a:t>
          </a:r>
          <a:endParaRPr lang="en-US" sz="1300" kern="1200" dirty="0"/>
        </a:p>
      </dsp:txBody>
      <dsp:txXfrm>
        <a:off x="0" y="1899996"/>
        <a:ext cx="10018712" cy="757575"/>
      </dsp:txXfrm>
    </dsp:sp>
    <dsp:sp modelId="{51CAA231-5C49-48CC-81BA-1EF1B60D8050}">
      <dsp:nvSpPr>
        <dsp:cNvPr id="0" name=""/>
        <dsp:cNvSpPr/>
      </dsp:nvSpPr>
      <dsp:spPr>
        <a:xfrm>
          <a:off x="500935" y="1708116"/>
          <a:ext cx="7013098"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577850">
            <a:lnSpc>
              <a:spcPct val="90000"/>
            </a:lnSpc>
            <a:spcBef>
              <a:spcPct val="0"/>
            </a:spcBef>
            <a:spcAft>
              <a:spcPct val="35000"/>
            </a:spcAft>
          </a:pPr>
          <a:r>
            <a:rPr lang="en-US" sz="1300" kern="1200" dirty="0" smtClean="0"/>
            <a:t>Renewal Contracts</a:t>
          </a:r>
          <a:endParaRPr lang="en-US" sz="1300" kern="1200" dirty="0"/>
        </a:p>
      </dsp:txBody>
      <dsp:txXfrm>
        <a:off x="519669" y="1726850"/>
        <a:ext cx="6975630" cy="346292"/>
      </dsp:txXfrm>
    </dsp:sp>
    <dsp:sp modelId="{F5B37A4D-5479-4BBA-83BE-7EDF7E03B43B}">
      <dsp:nvSpPr>
        <dsp:cNvPr id="0" name=""/>
        <dsp:cNvSpPr/>
      </dsp:nvSpPr>
      <dsp:spPr>
        <a:xfrm>
          <a:off x="0" y="2919651"/>
          <a:ext cx="10018712" cy="5528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7563" tIns="270764" rIns="77756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What is happening at each level of this process?</a:t>
          </a:r>
          <a:endParaRPr lang="en-US" sz="1300" kern="1200" dirty="0"/>
        </a:p>
      </dsp:txBody>
      <dsp:txXfrm>
        <a:off x="0" y="2919651"/>
        <a:ext cx="10018712" cy="552825"/>
      </dsp:txXfrm>
    </dsp:sp>
    <dsp:sp modelId="{6481A9DD-067E-40F1-9639-CA08802C5470}">
      <dsp:nvSpPr>
        <dsp:cNvPr id="0" name=""/>
        <dsp:cNvSpPr/>
      </dsp:nvSpPr>
      <dsp:spPr>
        <a:xfrm>
          <a:off x="500935" y="2727771"/>
          <a:ext cx="7013098"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577850">
            <a:lnSpc>
              <a:spcPct val="90000"/>
            </a:lnSpc>
            <a:spcBef>
              <a:spcPct val="0"/>
            </a:spcBef>
            <a:spcAft>
              <a:spcPct val="35000"/>
            </a:spcAft>
          </a:pPr>
          <a:r>
            <a:rPr lang="en-US" sz="1300" kern="1200" dirty="0" smtClean="0"/>
            <a:t>Understanding Departmental Responsibilities</a:t>
          </a:r>
          <a:endParaRPr lang="en-US" sz="1300" kern="1200" dirty="0"/>
        </a:p>
      </dsp:txBody>
      <dsp:txXfrm>
        <a:off x="519669" y="2746505"/>
        <a:ext cx="6975630" cy="346292"/>
      </dsp:txXfrm>
    </dsp:sp>
    <dsp:sp modelId="{3D02175C-7E24-4AFC-B055-0B7274285CC9}">
      <dsp:nvSpPr>
        <dsp:cNvPr id="0" name=""/>
        <dsp:cNvSpPr/>
      </dsp:nvSpPr>
      <dsp:spPr>
        <a:xfrm>
          <a:off x="0" y="3734556"/>
          <a:ext cx="10018712" cy="118755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7563" tIns="270764" rIns="77756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Rental Contracts – How are these different?</a:t>
          </a:r>
          <a:endParaRPr lang="en-US" sz="1300" kern="1200" dirty="0"/>
        </a:p>
        <a:p>
          <a:pPr marL="114300" lvl="1" indent="-114300" algn="l" defTabSz="577850">
            <a:lnSpc>
              <a:spcPct val="90000"/>
            </a:lnSpc>
            <a:spcBef>
              <a:spcPct val="0"/>
            </a:spcBef>
            <a:spcAft>
              <a:spcPct val="15000"/>
            </a:spcAft>
            <a:buChar char="••"/>
          </a:pPr>
          <a:r>
            <a:rPr lang="en-US" sz="1300" kern="1200" dirty="0" smtClean="0"/>
            <a:t>Implementation Date – When do we start?</a:t>
          </a:r>
          <a:endParaRPr lang="en-US" sz="1300" kern="1200" dirty="0"/>
        </a:p>
        <a:p>
          <a:pPr marL="114300" lvl="1" indent="-114300" algn="l" defTabSz="577850">
            <a:lnSpc>
              <a:spcPct val="90000"/>
            </a:lnSpc>
            <a:spcBef>
              <a:spcPct val="0"/>
            </a:spcBef>
            <a:spcAft>
              <a:spcPct val="15000"/>
            </a:spcAft>
            <a:buChar char="••"/>
          </a:pPr>
          <a:r>
            <a:rPr lang="en-US" sz="1300" kern="1200" dirty="0" smtClean="0"/>
            <a:t>Lease ID Number Naming Convention – What does the number identify?</a:t>
          </a:r>
          <a:endParaRPr lang="en-US" sz="1300" kern="1200" dirty="0"/>
        </a:p>
        <a:p>
          <a:pPr marL="114300" lvl="1" indent="-114300" algn="l" defTabSz="577850">
            <a:lnSpc>
              <a:spcPct val="90000"/>
            </a:lnSpc>
            <a:spcBef>
              <a:spcPct val="0"/>
            </a:spcBef>
            <a:spcAft>
              <a:spcPct val="15000"/>
            </a:spcAft>
            <a:buChar char="••"/>
          </a:pPr>
          <a:r>
            <a:rPr lang="en-US" sz="1300" kern="1200" dirty="0" smtClean="0"/>
            <a:t>Resource Site – Where can I find information and forms?</a:t>
          </a:r>
          <a:endParaRPr lang="en-US" sz="1300" kern="1200" dirty="0"/>
        </a:p>
      </dsp:txBody>
      <dsp:txXfrm>
        <a:off x="0" y="3734556"/>
        <a:ext cx="10018712" cy="1187550"/>
      </dsp:txXfrm>
    </dsp:sp>
    <dsp:sp modelId="{74D7C8F1-662C-4436-B899-7C37B6E6E12A}">
      <dsp:nvSpPr>
        <dsp:cNvPr id="0" name=""/>
        <dsp:cNvSpPr/>
      </dsp:nvSpPr>
      <dsp:spPr>
        <a:xfrm>
          <a:off x="500935" y="3542676"/>
          <a:ext cx="7013098" cy="383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577850">
            <a:lnSpc>
              <a:spcPct val="90000"/>
            </a:lnSpc>
            <a:spcBef>
              <a:spcPct val="0"/>
            </a:spcBef>
            <a:spcAft>
              <a:spcPct val="35000"/>
            </a:spcAft>
          </a:pPr>
          <a:r>
            <a:rPr lang="en-US" sz="1300" kern="1200" dirty="0" smtClean="0"/>
            <a:t>Other Items</a:t>
          </a:r>
          <a:endParaRPr lang="en-US" sz="1300" kern="1200" dirty="0"/>
        </a:p>
      </dsp:txBody>
      <dsp:txXfrm>
        <a:off x="519669" y="3561410"/>
        <a:ext cx="6975630"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BD921C74-7285-4C0A-8FB5-D1119DA855B6}" type="datetimeFigureOut">
              <a:rPr lang="en-US" smtClean="0"/>
              <a:t>2/18/2021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EBBDDE8-D524-45BA-8B69-A5CEEF263114}" type="slidenum">
              <a:rPr lang="en-US" smtClean="0"/>
              <a:t>‹#›</a:t>
            </a:fld>
            <a:endParaRPr lang="en-US" dirty="0"/>
          </a:p>
        </p:txBody>
      </p:sp>
    </p:spTree>
    <p:extLst>
      <p:ext uri="{BB962C8B-B14F-4D97-AF65-F5344CB8AC3E}">
        <p14:creationId xmlns:p14="http://schemas.microsoft.com/office/powerpoint/2010/main" val="243550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81398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54794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4122749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350225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412351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572782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94487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380982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55336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04019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84379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386258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3493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03989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313026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101504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90341A-992E-43FF-93C6-9E3A0BF5E72D}"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1E95D-CF40-4011-A7BE-EAC66BA68639}" type="slidenum">
              <a:rPr lang="en-US" smtClean="0"/>
              <a:t>‹#›</a:t>
            </a:fld>
            <a:endParaRPr lang="en-US" dirty="0"/>
          </a:p>
        </p:txBody>
      </p:sp>
    </p:spTree>
    <p:extLst>
      <p:ext uri="{BB962C8B-B14F-4D97-AF65-F5344CB8AC3E}">
        <p14:creationId xmlns:p14="http://schemas.microsoft.com/office/powerpoint/2010/main" val="325367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90341A-992E-43FF-93C6-9E3A0BF5E72D}" type="datetimeFigureOut">
              <a:rPr lang="en-US" smtClean="0"/>
              <a:t>2/18/2021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11E95D-CF40-4011-A7BE-EAC66BA68639}" type="slidenum">
              <a:rPr lang="en-US" smtClean="0"/>
              <a:t>‹#›</a:t>
            </a:fld>
            <a:endParaRPr lang="en-US" dirty="0"/>
          </a:p>
        </p:txBody>
      </p:sp>
    </p:spTree>
    <p:extLst>
      <p:ext uri="{BB962C8B-B14F-4D97-AF65-F5344CB8AC3E}">
        <p14:creationId xmlns:p14="http://schemas.microsoft.com/office/powerpoint/2010/main" val="32138128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sg.edu/business_procedures_manual/section7/C1261/#p7.1.2_capitalization_thresholds" TargetMode="Externa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actpay@uga.edu" TargetMode="External"/><Relationship Id="rId7" Type="http://schemas.openxmlformats.org/officeDocument/2006/relationships/image" Target="../media/image3.png"/><Relationship Id="rId2" Type="http://schemas.openxmlformats.org/officeDocument/2006/relationships/hyperlink" Target="mailto:darlene.mcconnell@uga.edu" TargetMode="Externa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hyperlink" Target="mailto:procure@uga.edu" TargetMode="External"/><Relationship Id="rId4" Type="http://schemas.openxmlformats.org/officeDocument/2006/relationships/hyperlink" Target="mailto:property@uga.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15" y="268932"/>
            <a:ext cx="10018713" cy="1510145"/>
          </a:xfrm>
        </p:spPr>
        <p:txBody>
          <a:bodyPr/>
          <a:lstStyle/>
          <a:p>
            <a:pPr algn="l"/>
            <a:r>
              <a:rPr lang="en-US" dirty="0" smtClean="0"/>
              <a:t>GASB 87 : Understanding and Implementing the New Lease Accounting Standard</a:t>
            </a:r>
            <a:endParaRPr lang="en-US" dirty="0"/>
          </a:p>
        </p:txBody>
      </p:sp>
      <p:pic>
        <p:nvPicPr>
          <p:cNvPr id="6" name="Picture 5"/>
          <p:cNvPicPr>
            <a:picLocks noChangeAspect="1"/>
          </p:cNvPicPr>
          <p:nvPr/>
        </p:nvPicPr>
        <p:blipFill>
          <a:blip r:embed="rId2"/>
          <a:stretch>
            <a:fillRect/>
          </a:stretch>
        </p:blipFill>
        <p:spPr>
          <a:xfrm>
            <a:off x="3956483" y="2021980"/>
            <a:ext cx="4850768" cy="3357130"/>
          </a:xfrm>
          <a:prstGeom prst="rect">
            <a:avLst/>
          </a:prstGeom>
          <a:ln>
            <a:noFill/>
          </a:ln>
          <a:effectLst>
            <a:softEdge rad="112500"/>
          </a:effectLst>
        </p:spPr>
      </p:pic>
      <p:sp>
        <p:nvSpPr>
          <p:cNvPr id="7" name="TextBox 6"/>
          <p:cNvSpPr txBox="1"/>
          <p:nvPr/>
        </p:nvSpPr>
        <p:spPr>
          <a:xfrm>
            <a:off x="4462175" y="5622013"/>
            <a:ext cx="3839384" cy="461665"/>
          </a:xfrm>
          <a:prstGeom prst="rect">
            <a:avLst/>
          </a:prstGeom>
          <a:noFill/>
        </p:spPr>
        <p:txBody>
          <a:bodyPr wrap="none" rtlCol="0">
            <a:spAutoFit/>
          </a:bodyPr>
          <a:lstStyle/>
          <a:p>
            <a:r>
              <a:rPr lang="en-US" sz="2400" dirty="0" smtClean="0"/>
              <a:t>Thursday, February 4</a:t>
            </a:r>
            <a:r>
              <a:rPr lang="en-US" sz="2400" baseline="30000" dirty="0" smtClean="0"/>
              <a:t>th</a:t>
            </a:r>
            <a:r>
              <a:rPr lang="en-US" sz="2400" dirty="0" smtClean="0"/>
              <a:t>, 2021 </a:t>
            </a:r>
            <a:endParaRPr lang="en-US" sz="2400" dirty="0"/>
          </a:p>
        </p:txBody>
      </p:sp>
      <p:pic>
        <p:nvPicPr>
          <p:cNvPr id="8" name="Picture 7"/>
          <p:cNvPicPr>
            <a:picLocks noChangeAspect="1"/>
          </p:cNvPicPr>
          <p:nvPr/>
        </p:nvPicPr>
        <p:blipFill>
          <a:blip r:embed="rId3"/>
          <a:stretch>
            <a:fillRect/>
          </a:stretch>
        </p:blipFill>
        <p:spPr>
          <a:xfrm>
            <a:off x="0" y="6083678"/>
            <a:ext cx="2885066" cy="774322"/>
          </a:xfrm>
          <a:prstGeom prst="rect">
            <a:avLst/>
          </a:prstGeom>
        </p:spPr>
      </p:pic>
    </p:spTree>
    <p:extLst>
      <p:ext uri="{BB962C8B-B14F-4D97-AF65-F5344CB8AC3E}">
        <p14:creationId xmlns:p14="http://schemas.microsoft.com/office/powerpoint/2010/main" val="313625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93124"/>
          </a:xfrm>
        </p:spPr>
        <p:txBody>
          <a:bodyPr/>
          <a:lstStyle/>
          <a:p>
            <a:r>
              <a:rPr lang="en-US" dirty="0" smtClean="0"/>
              <a:t>GASB 87 Questionnaire</a:t>
            </a:r>
            <a:endParaRPr lang="en-US" dirty="0"/>
          </a:p>
        </p:txBody>
      </p:sp>
      <p:sp>
        <p:nvSpPr>
          <p:cNvPr id="12" name="Content Placeholder 11"/>
          <p:cNvSpPr>
            <a:spLocks noGrp="1"/>
          </p:cNvSpPr>
          <p:nvPr>
            <p:ph idx="1"/>
          </p:nvPr>
        </p:nvSpPr>
        <p:spPr>
          <a:xfrm>
            <a:off x="1484310" y="1778925"/>
            <a:ext cx="10018713" cy="4012275"/>
          </a:xfrm>
        </p:spPr>
        <p:txBody>
          <a:bodyPr>
            <a:normAutofit lnSpcReduction="10000"/>
          </a:bodyPr>
          <a:lstStyle/>
          <a:p>
            <a:r>
              <a:rPr lang="en-US" sz="2800" dirty="0" smtClean="0"/>
              <a:t>Steps preparer through the GASB 87 determination process:</a:t>
            </a:r>
          </a:p>
          <a:p>
            <a:r>
              <a:rPr lang="en-US" sz="2800" dirty="0" smtClean="0"/>
              <a:t>Two Determinations:</a:t>
            </a:r>
          </a:p>
          <a:p>
            <a:pPr lvl="1"/>
            <a:r>
              <a:rPr lang="en-US" sz="2400" dirty="0" smtClean="0"/>
              <a:t>Not GASB 87  - Document reason for being excluded and STOP.  Attach form to Purchase Requisition</a:t>
            </a:r>
          </a:p>
          <a:p>
            <a:pPr lvl="1"/>
            <a:r>
              <a:rPr lang="en-US" sz="2400" dirty="0" smtClean="0"/>
              <a:t>GASB 87 Eligible – Continue to answer questions and follow instructions for the type of lease that will be booked.  Attach form to Purchase Requisition.</a:t>
            </a:r>
          </a:p>
          <a:p>
            <a:r>
              <a:rPr lang="en-US" dirty="0" smtClean="0"/>
              <a:t>Required to document that UGA considered GASB 87 Criteria.  </a:t>
            </a:r>
            <a:r>
              <a:rPr lang="en-US" b="1" dirty="0" smtClean="0"/>
              <a:t>Provides audit evidence.</a:t>
            </a:r>
            <a:endParaRPr lang="en-US" b="1" dirty="0"/>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New Lease Contracts</a:t>
            </a:r>
            <a:endParaRPr lang="en-US" dirty="0"/>
          </a:p>
        </p:txBody>
      </p:sp>
    </p:spTree>
    <p:extLst>
      <p:ext uri="{BB962C8B-B14F-4D97-AF65-F5344CB8AC3E}">
        <p14:creationId xmlns:p14="http://schemas.microsoft.com/office/powerpoint/2010/main" val="1301384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smtClean="0"/>
              <a:t>GASB 87 Questionnaire</a:t>
            </a:r>
            <a:r>
              <a:rPr lang="en-US" dirty="0"/>
              <a:t/>
            </a:r>
            <a:br>
              <a:rPr lang="en-US" dirty="0"/>
            </a:br>
            <a:endParaRPr lang="en-US" dirty="0"/>
          </a:p>
        </p:txBody>
      </p:sp>
      <p:sp>
        <p:nvSpPr>
          <p:cNvPr id="3" name="Subtitle 2"/>
          <p:cNvSpPr>
            <a:spLocks noGrp="1"/>
          </p:cNvSpPr>
          <p:nvPr>
            <p:ph type="subTitle" idx="1"/>
          </p:nvPr>
        </p:nvSpPr>
        <p:spPr/>
        <p:txBody>
          <a:bodyPr/>
          <a:lstStyle/>
          <a:p>
            <a:pPr algn="l"/>
            <a:r>
              <a:rPr lang="en-US" sz="3200" dirty="0" smtClean="0"/>
              <a:t>Example #1 – NOT GASB 87</a:t>
            </a:r>
            <a:r>
              <a:rPr lang="en-US" dirty="0" smtClean="0"/>
              <a:t> </a:t>
            </a:r>
          </a:p>
          <a:p>
            <a:pPr algn="l"/>
            <a:r>
              <a:rPr lang="en-US" dirty="0" smtClean="0"/>
              <a:t>Lease DOES NOT Meet GASB 87 Criteria</a:t>
            </a: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Tree>
    <p:extLst>
      <p:ext uri="{BB962C8B-B14F-4D97-AF65-F5344CB8AC3E}">
        <p14:creationId xmlns:p14="http://schemas.microsoft.com/office/powerpoint/2010/main" val="2446672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90708" y="722360"/>
            <a:ext cx="6087640" cy="6022493"/>
          </a:xfrm>
          <a:prstGeom prst="rect">
            <a:avLst/>
          </a:prstGeom>
        </p:spPr>
      </p:pic>
      <p:pic>
        <p:nvPicPr>
          <p:cNvPr id="5" name="Picture 4"/>
          <p:cNvPicPr>
            <a:picLocks noChangeAspect="1"/>
          </p:cNvPicPr>
          <p:nvPr/>
        </p:nvPicPr>
        <p:blipFill>
          <a:blip r:embed="rId3"/>
          <a:stretch>
            <a:fillRect/>
          </a:stretch>
        </p:blipFill>
        <p:spPr>
          <a:xfrm>
            <a:off x="0" y="6083678"/>
            <a:ext cx="2885066" cy="774322"/>
          </a:xfrm>
          <a:prstGeom prst="rect">
            <a:avLst/>
          </a:prstGeom>
        </p:spPr>
      </p:pic>
      <p:sp>
        <p:nvSpPr>
          <p:cNvPr id="6"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Questionnaire – NOT GASB 87</a:t>
            </a:r>
            <a:endParaRPr lang="en-US" dirty="0"/>
          </a:p>
        </p:txBody>
      </p:sp>
      <p:sp>
        <p:nvSpPr>
          <p:cNvPr id="17" name="Rectangle 16"/>
          <p:cNvSpPr/>
          <p:nvPr/>
        </p:nvSpPr>
        <p:spPr>
          <a:xfrm>
            <a:off x="1366983" y="1853738"/>
            <a:ext cx="4485178" cy="31616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Lease DOES NOT MEET GASB 87 Criteria</a:t>
            </a:r>
          </a:p>
          <a:p>
            <a:endParaRPr lang="en-US" dirty="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Notice that the first three questions drive the determination of whether or not a lease meets GASB 87 criteria.</a:t>
            </a:r>
          </a:p>
          <a:p>
            <a:pPr marL="285750" indent="-285750">
              <a:buFont typeface="Arial" panose="020B0604020202020204" pitchFamily="34" charset="0"/>
              <a:buChar char="•"/>
            </a:pPr>
            <a:r>
              <a:rPr lang="en-US" dirty="0" smtClean="0">
                <a:ln w="0"/>
                <a:solidFill>
                  <a:schemeClr val="tx1"/>
                </a:solidFill>
                <a:effectLst>
                  <a:outerShdw blurRad="38100" dist="19050" dir="2700000" algn="tl" rotWithShape="0">
                    <a:schemeClr val="dk1">
                      <a:alpha val="40000"/>
                    </a:schemeClr>
                  </a:outerShdw>
                </a:effectLst>
              </a:rPr>
              <a:t>IF EXCLUDED by GASB 87</a:t>
            </a:r>
          </a:p>
          <a:p>
            <a:r>
              <a:rPr lang="en-US" dirty="0" smtClean="0">
                <a:ln w="0"/>
                <a:solidFill>
                  <a:schemeClr val="tx1"/>
                </a:solidFill>
                <a:effectLst>
                  <a:outerShdw blurRad="38100" dist="19050" dir="2700000" algn="tl" rotWithShape="0">
                    <a:schemeClr val="dk1">
                      <a:alpha val="40000"/>
                    </a:schemeClr>
                  </a:outerShdw>
                </a:effectLst>
              </a:rPr>
              <a:t>			OR</a:t>
            </a:r>
          </a:p>
          <a:p>
            <a:pPr marL="285750" indent="-285750">
              <a:buFont typeface="Arial" panose="020B0604020202020204" pitchFamily="34" charset="0"/>
              <a:buChar char="•"/>
            </a:pPr>
            <a:r>
              <a:rPr lang="en-US" dirty="0" smtClean="0">
                <a:ln w="0"/>
                <a:solidFill>
                  <a:schemeClr val="tx1"/>
                </a:solidFill>
                <a:effectLst>
                  <a:outerShdw blurRad="38100" dist="19050" dir="2700000" algn="tl" rotWithShape="0">
                    <a:schemeClr val="dk1">
                      <a:alpha val="40000"/>
                    </a:schemeClr>
                  </a:outerShdw>
                </a:effectLst>
              </a:rPr>
              <a:t>Term of Lease 12 months or LESS</a:t>
            </a:r>
          </a:p>
          <a:p>
            <a:pPr marL="285750" indent="-285750">
              <a:buFont typeface="Arial" panose="020B0604020202020204" pitchFamily="34" charset="0"/>
              <a:buChar char="•"/>
            </a:pPr>
            <a:endParaRPr lang="en-US" dirty="0">
              <a:ln w="0"/>
              <a:solidFill>
                <a:schemeClr val="tx1"/>
              </a:solidFill>
              <a:effectLst>
                <a:outerShdw blurRad="38100" dist="19050" dir="2700000" algn="tl" rotWithShape="0">
                  <a:schemeClr val="dk1">
                    <a:alpha val="40000"/>
                  </a:schemeClr>
                </a:outerShdw>
              </a:effectLst>
            </a:endParaRPr>
          </a:p>
          <a:p>
            <a:endParaRPr lang="en-US" dirty="0" smtClean="0">
              <a:ln w="0"/>
              <a:solidFill>
                <a:schemeClr val="tx1"/>
              </a:solidFill>
              <a:effectLst>
                <a:outerShdw blurRad="38100" dist="19050" dir="2700000" algn="tl" rotWithShape="0">
                  <a:schemeClr val="dk1">
                    <a:alpha val="40000"/>
                  </a:schemeClr>
                </a:outerShdw>
              </a:effectLst>
            </a:endParaRPr>
          </a:p>
          <a:p>
            <a:endParaRPr lang="en-US" dirty="0"/>
          </a:p>
        </p:txBody>
      </p:sp>
      <p:sp>
        <p:nvSpPr>
          <p:cNvPr id="18" name="Rectangle 17"/>
          <p:cNvSpPr/>
          <p:nvPr/>
        </p:nvSpPr>
        <p:spPr>
          <a:xfrm>
            <a:off x="5990708" y="1329650"/>
            <a:ext cx="3522747" cy="924023"/>
          </a:xfrm>
          <a:prstGeom prst="rect">
            <a:avLst/>
          </a:prstGeom>
          <a:solidFill>
            <a:schemeClr val="accent1">
              <a:lumMod val="20000"/>
              <a:lumOff val="80000"/>
              <a:alpha val="35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12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0914" y="304799"/>
            <a:ext cx="8369202" cy="8153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1:</a:t>
            </a:r>
          </a:p>
          <a:p>
            <a:pPr algn="ctr"/>
            <a:r>
              <a:rPr lang="en-US" dirty="0" smtClean="0">
                <a:ln w="0"/>
                <a:solidFill>
                  <a:schemeClr val="tx1"/>
                </a:solidFill>
                <a:effectLst>
                  <a:outerShdw blurRad="38100" dist="19050" dir="2700000" algn="tl" rotWithShape="0">
                    <a:schemeClr val="dk1">
                      <a:alpha val="40000"/>
                    </a:schemeClr>
                  </a:outerShdw>
                </a:effectLst>
              </a:rPr>
              <a:t>Uniform Rental (Requisition Number 120291774)</a:t>
            </a:r>
          </a:p>
          <a:p>
            <a:pPr algn="ctr"/>
            <a:endParaRPr lang="en-US" dirty="0"/>
          </a:p>
        </p:txBody>
      </p:sp>
      <p:sp>
        <p:nvSpPr>
          <p:cNvPr id="14" name="TextBox 13"/>
          <p:cNvSpPr txBox="1"/>
          <p:nvPr/>
        </p:nvSpPr>
        <p:spPr>
          <a:xfrm>
            <a:off x="1202525"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772887" y="2174902"/>
            <a:ext cx="2417650" cy="338554"/>
          </a:xfrm>
          <a:prstGeom prst="rect">
            <a:avLst/>
          </a:prstGeom>
          <a:noFill/>
        </p:spPr>
        <p:txBody>
          <a:bodyPr wrap="none" rtlCol="0">
            <a:spAutoFit/>
          </a:bodyPr>
          <a:lstStyle/>
          <a:p>
            <a:r>
              <a:rPr lang="en-US" sz="1600" dirty="0" smtClean="0"/>
              <a:t>GASB 87 Scope Document</a:t>
            </a:r>
          </a:p>
        </p:txBody>
      </p:sp>
      <p:sp>
        <p:nvSpPr>
          <p:cNvPr id="18" name="Rectangle 17"/>
          <p:cNvSpPr/>
          <p:nvPr/>
        </p:nvSpPr>
        <p:spPr>
          <a:xfrm>
            <a:off x="7235917" y="5440918"/>
            <a:ext cx="4429489" cy="5167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Lease DOES NOT MEET GASB 87 Criteria, you can stop at this point. </a:t>
            </a:r>
          </a:p>
        </p:txBody>
      </p:sp>
      <p:pic>
        <p:nvPicPr>
          <p:cNvPr id="23" name="Picture 22"/>
          <p:cNvPicPr>
            <a:picLocks noChangeAspect="1"/>
          </p:cNvPicPr>
          <p:nvPr/>
        </p:nvPicPr>
        <p:blipFill>
          <a:blip r:embed="rId2"/>
          <a:stretch>
            <a:fillRect/>
          </a:stretch>
        </p:blipFill>
        <p:spPr>
          <a:xfrm>
            <a:off x="633798" y="2061869"/>
            <a:ext cx="5934075" cy="441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val 20"/>
          <p:cNvSpPr/>
          <p:nvPr/>
        </p:nvSpPr>
        <p:spPr>
          <a:xfrm>
            <a:off x="3730625" y="4479925"/>
            <a:ext cx="469900" cy="387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545095" y="4817200"/>
            <a:ext cx="360963" cy="27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3"/>
          <a:stretch>
            <a:fillRect/>
          </a:stretch>
        </p:blipFill>
        <p:spPr>
          <a:xfrm>
            <a:off x="6786948" y="2743822"/>
            <a:ext cx="5327429" cy="2073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Rectangle 26"/>
          <p:cNvSpPr/>
          <p:nvPr/>
        </p:nvSpPr>
        <p:spPr>
          <a:xfrm>
            <a:off x="6786947" y="4395090"/>
            <a:ext cx="3623877" cy="3864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7" idx="1"/>
          </p:cNvCxnSpPr>
          <p:nvPr/>
        </p:nvCxnSpPr>
        <p:spPr>
          <a:xfrm flipV="1">
            <a:off x="4200525" y="4588291"/>
            <a:ext cx="2586422" cy="1381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06133" y="5440918"/>
            <a:ext cx="373389" cy="135467"/>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9436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smtClean="0"/>
              <a:t>GASB 87 Questionnaire</a:t>
            </a:r>
            <a:r>
              <a:rPr lang="en-US" dirty="0"/>
              <a:t/>
            </a:r>
            <a:br>
              <a:rPr lang="en-US" dirty="0"/>
            </a:br>
            <a:endParaRPr lang="en-US" dirty="0"/>
          </a:p>
        </p:txBody>
      </p:sp>
      <p:sp>
        <p:nvSpPr>
          <p:cNvPr id="3" name="Subtitle 2"/>
          <p:cNvSpPr>
            <a:spLocks noGrp="1"/>
          </p:cNvSpPr>
          <p:nvPr>
            <p:ph type="subTitle" idx="1"/>
          </p:nvPr>
        </p:nvSpPr>
        <p:spPr>
          <a:xfrm>
            <a:off x="4515377" y="3996267"/>
            <a:ext cx="7147379" cy="1388534"/>
          </a:xfrm>
        </p:spPr>
        <p:txBody>
          <a:bodyPr/>
          <a:lstStyle/>
          <a:p>
            <a:pPr algn="l"/>
            <a:r>
              <a:rPr lang="en-US" sz="3200" dirty="0" smtClean="0"/>
              <a:t>Example #2 - INSIGNIFICANT</a:t>
            </a:r>
            <a:r>
              <a:rPr lang="en-US" dirty="0" smtClean="0"/>
              <a:t> </a:t>
            </a:r>
          </a:p>
          <a:p>
            <a:pPr algn="l"/>
            <a:r>
              <a:rPr lang="en-US" dirty="0" smtClean="0"/>
              <a:t>Lease Meets GASB 87 Criteria but the Fair Value or Purchase Price is less than the Capitalization Threshold.</a:t>
            </a: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Tree>
    <p:extLst>
      <p:ext uri="{BB962C8B-B14F-4D97-AF65-F5344CB8AC3E}">
        <p14:creationId xmlns:p14="http://schemas.microsoft.com/office/powerpoint/2010/main" val="123771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86198" y="694267"/>
            <a:ext cx="5760829" cy="6163733"/>
          </a:xfrm>
          <a:prstGeom prst="rect">
            <a:avLst/>
          </a:prstGeom>
        </p:spPr>
      </p:pic>
      <p:pic>
        <p:nvPicPr>
          <p:cNvPr id="5" name="Picture 4"/>
          <p:cNvPicPr>
            <a:picLocks noChangeAspect="1"/>
          </p:cNvPicPr>
          <p:nvPr/>
        </p:nvPicPr>
        <p:blipFill>
          <a:blip r:embed="rId3"/>
          <a:stretch>
            <a:fillRect/>
          </a:stretch>
        </p:blipFill>
        <p:spPr>
          <a:xfrm>
            <a:off x="0" y="6083678"/>
            <a:ext cx="2885066" cy="774322"/>
          </a:xfrm>
          <a:prstGeom prst="rect">
            <a:avLst/>
          </a:prstGeom>
        </p:spPr>
      </p:pic>
      <p:sp>
        <p:nvSpPr>
          <p:cNvPr id="6"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Questionnaire – GASB 87 Insignificant</a:t>
            </a:r>
            <a:endParaRPr lang="en-US" dirty="0"/>
          </a:p>
        </p:txBody>
      </p:sp>
      <p:sp>
        <p:nvSpPr>
          <p:cNvPr id="17" name="Rectangle 16"/>
          <p:cNvSpPr/>
          <p:nvPr/>
        </p:nvSpPr>
        <p:spPr>
          <a:xfrm>
            <a:off x="1348509" y="1853738"/>
            <a:ext cx="4503651" cy="2662844"/>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Lease MEETS GASB 87 Criteria but is INSIGNIFICANT</a:t>
            </a:r>
          </a:p>
          <a:p>
            <a:endParaRPr lang="en-US" dirty="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Notice that the ONLY question that drives this determination is whether or not a lease meets the Material Dollar Threshold:</a:t>
            </a:r>
          </a:p>
          <a:p>
            <a:pPr marL="285750" indent="-285750">
              <a:buFont typeface="Arial" panose="020B0604020202020204" pitchFamily="34" charset="0"/>
              <a:buChar char="•"/>
            </a:pPr>
            <a:r>
              <a:rPr lang="en-US" dirty="0" smtClean="0">
                <a:ln w="0"/>
                <a:solidFill>
                  <a:schemeClr val="tx1"/>
                </a:solidFill>
                <a:effectLst>
                  <a:outerShdw blurRad="38100" dist="19050" dir="2700000" algn="tl" rotWithShape="0">
                    <a:schemeClr val="dk1">
                      <a:alpha val="40000"/>
                    </a:schemeClr>
                  </a:outerShdw>
                </a:effectLst>
              </a:rPr>
              <a:t>Is the Cash purchase price &gt; Capitalization Threshold?</a:t>
            </a:r>
            <a:endParaRPr lang="en-US" dirty="0"/>
          </a:p>
        </p:txBody>
      </p:sp>
      <p:sp>
        <p:nvSpPr>
          <p:cNvPr id="7" name="Rectangle 6"/>
          <p:cNvSpPr/>
          <p:nvPr/>
        </p:nvSpPr>
        <p:spPr>
          <a:xfrm>
            <a:off x="6186197" y="3694545"/>
            <a:ext cx="4079981" cy="923637"/>
          </a:xfrm>
          <a:prstGeom prst="rect">
            <a:avLst/>
          </a:prstGeom>
          <a:solidFill>
            <a:srgbClr val="CCCCFF">
              <a:alpha val="35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0178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2361"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772887" y="2174902"/>
            <a:ext cx="2417650" cy="338554"/>
          </a:xfrm>
          <a:prstGeom prst="rect">
            <a:avLst/>
          </a:prstGeom>
          <a:noFill/>
        </p:spPr>
        <p:txBody>
          <a:bodyPr wrap="none" rtlCol="0">
            <a:spAutoFit/>
          </a:bodyPr>
          <a:lstStyle/>
          <a:p>
            <a:r>
              <a:rPr lang="en-US" sz="1600" dirty="0" smtClean="0"/>
              <a:t>GASB 87 Scope Document</a:t>
            </a:r>
          </a:p>
        </p:txBody>
      </p:sp>
      <p:sp>
        <p:nvSpPr>
          <p:cNvPr id="11" name="Rectangle 10"/>
          <p:cNvSpPr/>
          <p:nvPr/>
        </p:nvSpPr>
        <p:spPr>
          <a:xfrm>
            <a:off x="2200958" y="203370"/>
            <a:ext cx="8369202" cy="815342"/>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2:</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133868643)</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7" name="Picture 6"/>
          <p:cNvPicPr>
            <a:picLocks noChangeAspect="1"/>
          </p:cNvPicPr>
          <p:nvPr/>
        </p:nvPicPr>
        <p:blipFill>
          <a:blip r:embed="rId2"/>
          <a:stretch>
            <a:fillRect/>
          </a:stretch>
        </p:blipFill>
        <p:spPr>
          <a:xfrm>
            <a:off x="6185065" y="2756679"/>
            <a:ext cx="5593292" cy="2353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Oval 18"/>
          <p:cNvSpPr/>
          <p:nvPr/>
        </p:nvSpPr>
        <p:spPr>
          <a:xfrm>
            <a:off x="965200" y="6135022"/>
            <a:ext cx="347133" cy="186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a:stretch>
            <a:fillRect/>
          </a:stretch>
        </p:blipFill>
        <p:spPr>
          <a:xfrm>
            <a:off x="475541" y="2061869"/>
            <a:ext cx="5487634" cy="4372798"/>
          </a:xfrm>
          <a:prstGeom prst="rect">
            <a:avLst/>
          </a:prstGeom>
        </p:spPr>
      </p:pic>
      <p:sp>
        <p:nvSpPr>
          <p:cNvPr id="21" name="Oval 20"/>
          <p:cNvSpPr/>
          <p:nvPr/>
        </p:nvSpPr>
        <p:spPr>
          <a:xfrm>
            <a:off x="3581400" y="4478867"/>
            <a:ext cx="406400" cy="397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185065" y="4709437"/>
            <a:ext cx="3876170" cy="4011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a:stCxn id="21" idx="6"/>
            <a:endCxn id="25" idx="1"/>
          </p:cNvCxnSpPr>
          <p:nvPr/>
        </p:nvCxnSpPr>
        <p:spPr>
          <a:xfrm>
            <a:off x="3987800" y="4677834"/>
            <a:ext cx="2197265" cy="232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127823" y="6135022"/>
            <a:ext cx="295455" cy="299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38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02777"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772887" y="2174902"/>
            <a:ext cx="2655214" cy="338554"/>
          </a:xfrm>
          <a:prstGeom prst="rect">
            <a:avLst/>
          </a:prstGeom>
          <a:noFill/>
        </p:spPr>
        <p:txBody>
          <a:bodyPr wrap="none" rtlCol="0">
            <a:spAutoFit/>
          </a:bodyPr>
          <a:lstStyle/>
          <a:p>
            <a:r>
              <a:rPr lang="en-US" sz="1600" dirty="0" smtClean="0"/>
              <a:t>Review the Lease Agreement</a:t>
            </a:r>
          </a:p>
        </p:txBody>
      </p:sp>
      <p:sp>
        <p:nvSpPr>
          <p:cNvPr id="11" name="Rectangle 10"/>
          <p:cNvSpPr/>
          <p:nvPr/>
        </p:nvSpPr>
        <p:spPr>
          <a:xfrm>
            <a:off x="2200958" y="203370"/>
            <a:ext cx="8369202" cy="815342"/>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2:</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133868643)</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2" name="Picture 1"/>
          <p:cNvPicPr>
            <a:picLocks noChangeAspect="1"/>
          </p:cNvPicPr>
          <p:nvPr/>
        </p:nvPicPr>
        <p:blipFill>
          <a:blip r:embed="rId2"/>
          <a:stretch>
            <a:fillRect/>
          </a:stretch>
        </p:blipFill>
        <p:spPr>
          <a:xfrm>
            <a:off x="1030662" y="2174593"/>
            <a:ext cx="4998411" cy="3399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6463144" y="5551330"/>
            <a:ext cx="5350934" cy="954107"/>
          </a:xfrm>
          <a:prstGeom prst="rect">
            <a:avLst/>
          </a:prstGeom>
          <a:noFill/>
        </p:spPr>
        <p:txBody>
          <a:bodyPr wrap="square" rtlCol="0">
            <a:spAutoFit/>
          </a:bodyPr>
          <a:lstStyle/>
          <a:p>
            <a:endParaRPr lang="en-US" sz="1400" b="1" dirty="0">
              <a:solidFill>
                <a:srgbClr val="C00000"/>
              </a:solidFill>
            </a:endParaRPr>
          </a:p>
          <a:p>
            <a:r>
              <a:rPr lang="en-US" sz="1400" b="1" dirty="0" smtClean="0">
                <a:solidFill>
                  <a:srgbClr val="C00000"/>
                </a:solidFill>
              </a:rPr>
              <a:t>NOTE for 2biii: It </a:t>
            </a:r>
            <a:r>
              <a:rPr lang="en-US" sz="1400" b="1" dirty="0">
                <a:solidFill>
                  <a:srgbClr val="C00000"/>
                </a:solidFill>
              </a:rPr>
              <a:t>is UGA's policy that it is reasonably certain that renewal options will be exercised for all renewal periods allowed in the contract.</a:t>
            </a:r>
          </a:p>
        </p:txBody>
      </p:sp>
      <p:sp>
        <p:nvSpPr>
          <p:cNvPr id="15" name="Oval 14"/>
          <p:cNvSpPr/>
          <p:nvPr/>
        </p:nvSpPr>
        <p:spPr>
          <a:xfrm>
            <a:off x="1464733" y="5388238"/>
            <a:ext cx="347133" cy="186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462866" y="3081867"/>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453611" y="3914611"/>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453612" y="4348665"/>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442622" y="3546462"/>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6541559" y="2542627"/>
            <a:ext cx="5345641" cy="860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p:cNvCxnSpPr>
            <a:stCxn id="17" idx="6"/>
            <a:endCxn id="7" idx="1"/>
          </p:cNvCxnSpPr>
          <p:nvPr/>
        </p:nvCxnSpPr>
        <p:spPr>
          <a:xfrm flipV="1">
            <a:off x="3786173" y="2972670"/>
            <a:ext cx="2755386" cy="2827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6537897" y="3573180"/>
            <a:ext cx="5349303" cy="2116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ight Brace 17"/>
          <p:cNvSpPr/>
          <p:nvPr/>
        </p:nvSpPr>
        <p:spPr>
          <a:xfrm>
            <a:off x="4845050" y="3548875"/>
            <a:ext cx="1797050" cy="1206500"/>
          </a:xfrm>
          <a:prstGeom prst="rightBrace">
            <a:avLst>
              <a:gd name="adj1" fmla="val 8333"/>
              <a:gd name="adj2" fmla="val 4815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77607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11243" y="1201736"/>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937613" y="1201736"/>
            <a:ext cx="2355132" cy="338554"/>
          </a:xfrm>
          <a:prstGeom prst="rect">
            <a:avLst/>
          </a:prstGeom>
          <a:noFill/>
        </p:spPr>
        <p:txBody>
          <a:bodyPr wrap="none" rtlCol="0">
            <a:spAutoFit/>
          </a:bodyPr>
          <a:lstStyle/>
          <a:p>
            <a:r>
              <a:rPr lang="en-US" sz="1600" dirty="0" smtClean="0"/>
              <a:t>Cash Price Determination</a:t>
            </a:r>
          </a:p>
        </p:txBody>
      </p:sp>
      <p:sp>
        <p:nvSpPr>
          <p:cNvPr id="11" name="Rectangle 10"/>
          <p:cNvSpPr/>
          <p:nvPr/>
        </p:nvSpPr>
        <p:spPr>
          <a:xfrm>
            <a:off x="2200958" y="203370"/>
            <a:ext cx="8369202" cy="815342"/>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2:</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133868643)</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21" name="Picture 20"/>
          <p:cNvPicPr>
            <a:picLocks noChangeAspect="1"/>
          </p:cNvPicPr>
          <p:nvPr/>
        </p:nvPicPr>
        <p:blipFill>
          <a:blip r:embed="rId2"/>
          <a:stretch>
            <a:fillRect/>
          </a:stretch>
        </p:blipFill>
        <p:spPr>
          <a:xfrm>
            <a:off x="6624792" y="1604575"/>
            <a:ext cx="5150106" cy="3337011"/>
          </a:xfrm>
          <a:prstGeom prst="rect">
            <a:avLst/>
          </a:prstGeom>
        </p:spPr>
      </p:pic>
      <p:pic>
        <p:nvPicPr>
          <p:cNvPr id="22" name="Picture 21"/>
          <p:cNvPicPr>
            <a:picLocks noChangeAspect="1"/>
          </p:cNvPicPr>
          <p:nvPr/>
        </p:nvPicPr>
        <p:blipFill>
          <a:blip r:embed="rId3"/>
          <a:stretch>
            <a:fillRect/>
          </a:stretch>
        </p:blipFill>
        <p:spPr>
          <a:xfrm>
            <a:off x="1277857" y="1543584"/>
            <a:ext cx="4737101" cy="531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Oval 22"/>
          <p:cNvSpPr/>
          <p:nvPr/>
        </p:nvSpPr>
        <p:spPr>
          <a:xfrm>
            <a:off x="1803025" y="4280740"/>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a:stCxn id="29" idx="6"/>
          </p:cNvCxnSpPr>
          <p:nvPr/>
        </p:nvCxnSpPr>
        <p:spPr>
          <a:xfrm flipV="1">
            <a:off x="3111500" y="2890614"/>
            <a:ext cx="5914778" cy="471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24792" y="5096045"/>
            <a:ext cx="4536441" cy="1169551"/>
          </a:xfrm>
          <a:prstGeom prst="rect">
            <a:avLst/>
          </a:prstGeom>
          <a:noFill/>
        </p:spPr>
        <p:txBody>
          <a:bodyPr wrap="square" rtlCol="0">
            <a:spAutoFit/>
          </a:bodyPr>
          <a:lstStyle/>
          <a:p>
            <a:r>
              <a:rPr lang="en-US" sz="1400" b="1" dirty="0" smtClean="0">
                <a:solidFill>
                  <a:srgbClr val="C00000"/>
                </a:solidFill>
              </a:rPr>
              <a:t>NOTE for 3a: Obtain the "CASH</a:t>
            </a:r>
            <a:r>
              <a:rPr lang="en-US" sz="1400" b="1" dirty="0">
                <a:solidFill>
                  <a:srgbClr val="C00000"/>
                </a:solidFill>
              </a:rPr>
              <a:t>" price of the item that you want to lease is before you initiate the purchase request for the lease.  If possible, take a screen shot of the cash price quoted or print the page and scan it into the purchase request document.</a:t>
            </a:r>
          </a:p>
        </p:txBody>
      </p:sp>
      <p:sp>
        <p:nvSpPr>
          <p:cNvPr id="28" name="Oval 27"/>
          <p:cNvSpPr/>
          <p:nvPr/>
        </p:nvSpPr>
        <p:spPr>
          <a:xfrm>
            <a:off x="9026278" y="2726266"/>
            <a:ext cx="1641722" cy="347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2200958" y="3292606"/>
            <a:ext cx="910542" cy="139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p:cNvCxnSpPr>
            <a:stCxn id="29" idx="6"/>
          </p:cNvCxnSpPr>
          <p:nvPr/>
        </p:nvCxnSpPr>
        <p:spPr>
          <a:xfrm flipV="1">
            <a:off x="3111500" y="3123448"/>
            <a:ext cx="910542" cy="23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78933" y="2887320"/>
            <a:ext cx="362071" cy="2912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150158" y="4785360"/>
            <a:ext cx="1522682" cy="3445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328159" y="4826377"/>
            <a:ext cx="2055707" cy="1303489"/>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n w="0"/>
                <a:solidFill>
                  <a:schemeClr val="tx1"/>
                </a:solidFill>
                <a:effectLst>
                  <a:outerShdw blurRad="38100" dist="19050" dir="2700000" algn="tl" rotWithShape="0">
                    <a:schemeClr val="dk1">
                      <a:alpha val="40000"/>
                    </a:schemeClr>
                  </a:outerShdw>
                </a:effectLst>
              </a:rPr>
              <a:t>Lease MEETS GASB 87 Criteria but is INSIGNIFICANT, you can stop at this point. </a:t>
            </a:r>
          </a:p>
          <a:p>
            <a:endParaRPr lang="en-US" dirty="0">
              <a:ln w="0"/>
              <a:solidFill>
                <a:schemeClr val="tx1"/>
              </a:solidFill>
              <a:effectLst>
                <a:outerShdw blurRad="38100" dist="19050" dir="2700000" algn="tl" rotWithShape="0">
                  <a:schemeClr val="dk1">
                    <a:alpha val="40000"/>
                  </a:schemeClr>
                </a:outerShdw>
              </a:effectLst>
            </a:endParaRPr>
          </a:p>
        </p:txBody>
      </p:sp>
      <p:sp>
        <p:nvSpPr>
          <p:cNvPr id="41" name="Oval 40"/>
          <p:cNvSpPr/>
          <p:nvPr/>
        </p:nvSpPr>
        <p:spPr>
          <a:xfrm>
            <a:off x="2000956" y="2476378"/>
            <a:ext cx="1671883" cy="152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1819583" y="2860842"/>
            <a:ext cx="260677" cy="2125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4341004" y="3601082"/>
            <a:ext cx="267896" cy="368357"/>
          </a:xfrm>
          <a:prstGeom prst="rect">
            <a:avLst/>
          </a:prstGeom>
        </p:spPr>
      </p:pic>
      <p:sp>
        <p:nvSpPr>
          <p:cNvPr id="24" name="Rectangle 23"/>
          <p:cNvSpPr/>
          <p:nvPr/>
        </p:nvSpPr>
        <p:spPr>
          <a:xfrm>
            <a:off x="2355850" y="5478122"/>
            <a:ext cx="330576" cy="11064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1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smtClean="0"/>
              <a:t>GASB 87 Questionnaire</a:t>
            </a:r>
            <a:r>
              <a:rPr lang="en-US" dirty="0"/>
              <a:t/>
            </a:r>
            <a:br>
              <a:rPr lang="en-US" dirty="0"/>
            </a:br>
            <a:endParaRPr lang="en-US" dirty="0"/>
          </a:p>
        </p:txBody>
      </p:sp>
      <p:sp>
        <p:nvSpPr>
          <p:cNvPr id="3" name="Subtitle 2"/>
          <p:cNvSpPr>
            <a:spLocks noGrp="1"/>
          </p:cNvSpPr>
          <p:nvPr>
            <p:ph type="subTitle" idx="1"/>
          </p:nvPr>
        </p:nvSpPr>
        <p:spPr>
          <a:xfrm>
            <a:off x="4515377" y="3996267"/>
            <a:ext cx="7147379" cy="1388534"/>
          </a:xfrm>
        </p:spPr>
        <p:txBody>
          <a:bodyPr/>
          <a:lstStyle/>
          <a:p>
            <a:pPr algn="l"/>
            <a:r>
              <a:rPr lang="en-US" sz="3200" dirty="0" smtClean="0"/>
              <a:t>Example #3 – GASB 87 LEASE</a:t>
            </a:r>
            <a:r>
              <a:rPr lang="en-US" dirty="0" smtClean="0"/>
              <a:t>  </a:t>
            </a:r>
          </a:p>
          <a:p>
            <a:pPr algn="l"/>
            <a:r>
              <a:rPr lang="en-US" dirty="0" smtClean="0"/>
              <a:t>Lease Meets GASB 87 Criteria – LEASED ASSET</a:t>
            </a: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Tree>
    <p:extLst>
      <p:ext uri="{BB962C8B-B14F-4D97-AF65-F5344CB8AC3E}">
        <p14:creationId xmlns:p14="http://schemas.microsoft.com/office/powerpoint/2010/main" val="329761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002" y="153787"/>
            <a:ext cx="10018713" cy="727364"/>
          </a:xfrm>
        </p:spPr>
        <p:txBody>
          <a:bodyPr/>
          <a:lstStyle/>
          <a:p>
            <a:r>
              <a:rPr lang="en-US" dirty="0" smtClean="0"/>
              <a:t>GASB Statement No. 87 Objectives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0544944"/>
              </p:ext>
            </p:extLst>
          </p:nvPr>
        </p:nvGraphicFramePr>
        <p:xfrm>
          <a:off x="1696750" y="997528"/>
          <a:ext cx="10018712" cy="502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0" y="6083678"/>
            <a:ext cx="2885066" cy="774322"/>
          </a:xfrm>
          <a:prstGeom prst="rect">
            <a:avLst/>
          </a:prstGeom>
        </p:spPr>
      </p:pic>
    </p:spTree>
    <p:extLst>
      <p:ext uri="{BB962C8B-B14F-4D97-AF65-F5344CB8AC3E}">
        <p14:creationId xmlns:p14="http://schemas.microsoft.com/office/powerpoint/2010/main" val="1053523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01046" y="640526"/>
            <a:ext cx="5742197" cy="6143798"/>
          </a:xfrm>
          <a:prstGeom prst="rect">
            <a:avLst/>
          </a:prstGeom>
        </p:spPr>
      </p:pic>
      <p:pic>
        <p:nvPicPr>
          <p:cNvPr id="5" name="Picture 4"/>
          <p:cNvPicPr>
            <a:picLocks noChangeAspect="1"/>
          </p:cNvPicPr>
          <p:nvPr/>
        </p:nvPicPr>
        <p:blipFill>
          <a:blip r:embed="rId3"/>
          <a:stretch>
            <a:fillRect/>
          </a:stretch>
        </p:blipFill>
        <p:spPr>
          <a:xfrm>
            <a:off x="0" y="6083678"/>
            <a:ext cx="2885066" cy="774322"/>
          </a:xfrm>
          <a:prstGeom prst="rect">
            <a:avLst/>
          </a:prstGeom>
        </p:spPr>
      </p:pic>
      <p:sp>
        <p:nvSpPr>
          <p:cNvPr id="6"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Questionnaire – GASB 87 Lease</a:t>
            </a:r>
            <a:endParaRPr lang="en-US" dirty="0"/>
          </a:p>
        </p:txBody>
      </p:sp>
      <p:sp>
        <p:nvSpPr>
          <p:cNvPr id="17" name="Rectangle 16"/>
          <p:cNvSpPr/>
          <p:nvPr/>
        </p:nvSpPr>
        <p:spPr>
          <a:xfrm>
            <a:off x="1348509" y="1853738"/>
            <a:ext cx="4503651" cy="1674553"/>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Lease MEETS GASB 87 Criteria</a:t>
            </a:r>
          </a:p>
          <a:p>
            <a:endParaRPr lang="en-US" dirty="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Notice that ALL questions must be answered according to the chart at right for a lease to meet the GASB 87 criteria.</a:t>
            </a:r>
            <a:endParaRPr lang="en-US" dirty="0"/>
          </a:p>
        </p:txBody>
      </p:sp>
      <p:sp>
        <p:nvSpPr>
          <p:cNvPr id="7" name="Rectangle 6"/>
          <p:cNvSpPr/>
          <p:nvPr/>
        </p:nvSpPr>
        <p:spPr>
          <a:xfrm rot="5400000">
            <a:off x="5993360" y="1555502"/>
            <a:ext cx="5536508" cy="4921136"/>
          </a:xfrm>
          <a:prstGeom prst="rect">
            <a:avLst/>
          </a:prstGeom>
          <a:solidFill>
            <a:srgbClr val="FFFF00">
              <a:alpha val="9000"/>
            </a:srgb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1530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2361"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772887" y="2174902"/>
            <a:ext cx="2417650" cy="338554"/>
          </a:xfrm>
          <a:prstGeom prst="rect">
            <a:avLst/>
          </a:prstGeom>
          <a:noFill/>
        </p:spPr>
        <p:txBody>
          <a:bodyPr wrap="none" rtlCol="0">
            <a:spAutoFit/>
          </a:bodyPr>
          <a:lstStyle/>
          <a:p>
            <a:r>
              <a:rPr lang="en-US" sz="1600" dirty="0" smtClean="0"/>
              <a:t>GASB 87 Scope Document</a:t>
            </a:r>
          </a:p>
        </p:txBody>
      </p:sp>
      <p:sp>
        <p:nvSpPr>
          <p:cNvPr id="11" name="Rectangle 10"/>
          <p:cNvSpPr/>
          <p:nvPr/>
        </p:nvSpPr>
        <p:spPr>
          <a:xfrm>
            <a:off x="2200958" y="203370"/>
            <a:ext cx="8369202" cy="815342"/>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3:</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137367192)</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7" name="Picture 6"/>
          <p:cNvPicPr>
            <a:picLocks noChangeAspect="1"/>
          </p:cNvPicPr>
          <p:nvPr/>
        </p:nvPicPr>
        <p:blipFill>
          <a:blip r:embed="rId2"/>
          <a:stretch>
            <a:fillRect/>
          </a:stretch>
        </p:blipFill>
        <p:spPr>
          <a:xfrm>
            <a:off x="6185066" y="2730156"/>
            <a:ext cx="5593292" cy="2353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Rectangle 24"/>
          <p:cNvSpPr/>
          <p:nvPr/>
        </p:nvSpPr>
        <p:spPr>
          <a:xfrm>
            <a:off x="6185065" y="4709437"/>
            <a:ext cx="3876170" cy="4011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272190" y="2061869"/>
            <a:ext cx="5719035" cy="4481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val 20"/>
          <p:cNvSpPr/>
          <p:nvPr/>
        </p:nvSpPr>
        <p:spPr>
          <a:xfrm>
            <a:off x="3487650" y="4232605"/>
            <a:ext cx="406400" cy="397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a:endCxn id="25" idx="1"/>
          </p:cNvCxnSpPr>
          <p:nvPr/>
        </p:nvCxnSpPr>
        <p:spPr>
          <a:xfrm>
            <a:off x="3894050" y="4485143"/>
            <a:ext cx="2291015" cy="4248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86312" y="6227050"/>
            <a:ext cx="295455" cy="299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391025" y="2437379"/>
            <a:ext cx="771525" cy="246221"/>
          </a:xfrm>
          <a:prstGeom prst="rect">
            <a:avLst/>
          </a:prstGeom>
          <a:solidFill>
            <a:schemeClr val="bg1">
              <a:lumMod val="75000"/>
            </a:schemeClr>
          </a:solidFill>
        </p:spPr>
        <p:txBody>
          <a:bodyPr wrap="square" rtlCol="0">
            <a:spAutoFit/>
          </a:bodyPr>
          <a:lstStyle/>
          <a:p>
            <a:r>
              <a:rPr lang="en-US" sz="1000" dirty="0" smtClean="0">
                <a:latin typeface="Calibri" panose="020F0502020204030204" pitchFamily="34" charset="0"/>
                <a:cs typeface="Calibri" panose="020F0502020204030204" pitchFamily="34" charset="0"/>
              </a:rPr>
              <a:t>9/03/2021</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254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02777"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772887" y="2174902"/>
            <a:ext cx="2655214" cy="338554"/>
          </a:xfrm>
          <a:prstGeom prst="rect">
            <a:avLst/>
          </a:prstGeom>
          <a:noFill/>
        </p:spPr>
        <p:txBody>
          <a:bodyPr wrap="none" rtlCol="0">
            <a:spAutoFit/>
          </a:bodyPr>
          <a:lstStyle/>
          <a:p>
            <a:r>
              <a:rPr lang="en-US" sz="1600" dirty="0" smtClean="0"/>
              <a:t>Review the Lease Agreement</a:t>
            </a:r>
          </a:p>
        </p:txBody>
      </p:sp>
      <p:pic>
        <p:nvPicPr>
          <p:cNvPr id="2" name="Picture 1"/>
          <p:cNvPicPr>
            <a:picLocks noChangeAspect="1"/>
          </p:cNvPicPr>
          <p:nvPr/>
        </p:nvPicPr>
        <p:blipFill>
          <a:blip r:embed="rId2"/>
          <a:stretch>
            <a:fillRect/>
          </a:stretch>
        </p:blipFill>
        <p:spPr>
          <a:xfrm>
            <a:off x="1030662" y="2174593"/>
            <a:ext cx="4998411" cy="3399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p:cNvCxnSpPr>
            <a:endCxn id="5" idx="1"/>
          </p:cNvCxnSpPr>
          <p:nvPr/>
        </p:nvCxnSpPr>
        <p:spPr>
          <a:xfrm flipV="1">
            <a:off x="3786173" y="3028257"/>
            <a:ext cx="2735267" cy="2127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36266" y="5615044"/>
            <a:ext cx="5350934" cy="954107"/>
          </a:xfrm>
          <a:prstGeom prst="rect">
            <a:avLst/>
          </a:prstGeom>
          <a:noFill/>
        </p:spPr>
        <p:txBody>
          <a:bodyPr wrap="square" rtlCol="0">
            <a:spAutoFit/>
          </a:bodyPr>
          <a:lstStyle/>
          <a:p>
            <a:endParaRPr lang="en-US" sz="1400" b="1" dirty="0">
              <a:solidFill>
                <a:srgbClr val="C00000"/>
              </a:solidFill>
            </a:endParaRPr>
          </a:p>
          <a:p>
            <a:r>
              <a:rPr lang="en-US" sz="1400" b="1" dirty="0" smtClean="0">
                <a:solidFill>
                  <a:srgbClr val="C00000"/>
                </a:solidFill>
              </a:rPr>
              <a:t>NOTE for 2biii: It </a:t>
            </a:r>
            <a:r>
              <a:rPr lang="en-US" sz="1400" b="1" dirty="0">
                <a:solidFill>
                  <a:srgbClr val="C00000"/>
                </a:solidFill>
              </a:rPr>
              <a:t>is UGA's policy that it is reasonably certain that renewal options will be exercised for all renewal periods allowed in the contract.</a:t>
            </a:r>
          </a:p>
        </p:txBody>
      </p:sp>
      <p:sp>
        <p:nvSpPr>
          <p:cNvPr id="15" name="Oval 14"/>
          <p:cNvSpPr/>
          <p:nvPr/>
        </p:nvSpPr>
        <p:spPr>
          <a:xfrm>
            <a:off x="1464733" y="5388238"/>
            <a:ext cx="347133" cy="186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462866" y="3081867"/>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453611" y="3914611"/>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453612" y="4348665"/>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442622" y="3546462"/>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88258" y="400167"/>
            <a:ext cx="8369202" cy="815342"/>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3:</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137367192)</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5" name="Picture 4"/>
          <p:cNvPicPr>
            <a:picLocks noChangeAspect="1"/>
          </p:cNvPicPr>
          <p:nvPr/>
        </p:nvPicPr>
        <p:blipFill>
          <a:blip r:embed="rId3"/>
          <a:stretch>
            <a:fillRect/>
          </a:stretch>
        </p:blipFill>
        <p:spPr>
          <a:xfrm>
            <a:off x="6521440" y="2510052"/>
            <a:ext cx="5523455" cy="1036410"/>
          </a:xfrm>
          <a:prstGeom prst="rect">
            <a:avLst/>
          </a:prstGeom>
        </p:spPr>
      </p:pic>
      <p:pic>
        <p:nvPicPr>
          <p:cNvPr id="7" name="Picture 6"/>
          <p:cNvPicPr>
            <a:picLocks noChangeAspect="1"/>
          </p:cNvPicPr>
          <p:nvPr/>
        </p:nvPicPr>
        <p:blipFill>
          <a:blip r:embed="rId4"/>
          <a:stretch>
            <a:fillRect/>
          </a:stretch>
        </p:blipFill>
        <p:spPr>
          <a:xfrm>
            <a:off x="6536266" y="3606283"/>
            <a:ext cx="5260446" cy="2118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ight Brace 17"/>
          <p:cNvSpPr/>
          <p:nvPr/>
        </p:nvSpPr>
        <p:spPr>
          <a:xfrm>
            <a:off x="4819650" y="3563917"/>
            <a:ext cx="1828800" cy="1206500"/>
          </a:xfrm>
          <a:prstGeom prst="rightBrace">
            <a:avLst>
              <a:gd name="adj1" fmla="val 8333"/>
              <a:gd name="adj2" fmla="val 5052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4695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11243" y="1201736"/>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6450112" y="1258996"/>
            <a:ext cx="3963521" cy="553998"/>
          </a:xfrm>
          <a:prstGeom prst="rect">
            <a:avLst/>
          </a:prstGeom>
          <a:noFill/>
        </p:spPr>
        <p:txBody>
          <a:bodyPr wrap="none" rtlCol="0">
            <a:spAutoFit/>
          </a:bodyPr>
          <a:lstStyle/>
          <a:p>
            <a:pPr algn="ctr"/>
            <a:r>
              <a:rPr lang="en-US" sz="1400" dirty="0" smtClean="0"/>
              <a:t>Present Value of Future Minimum Lease Payments:</a:t>
            </a:r>
          </a:p>
          <a:p>
            <a:pPr algn="ctr"/>
            <a:r>
              <a:rPr lang="en-US" sz="1400" dirty="0" smtClean="0"/>
              <a:t> GASB 87 Guidance Document </a:t>
            </a:r>
            <a:r>
              <a:rPr lang="en-US" sz="1600" dirty="0" smtClean="0"/>
              <a:t>	 </a:t>
            </a:r>
          </a:p>
        </p:txBody>
      </p:sp>
      <p:sp>
        <p:nvSpPr>
          <p:cNvPr id="17" name="Rectangle 16"/>
          <p:cNvSpPr/>
          <p:nvPr/>
        </p:nvSpPr>
        <p:spPr>
          <a:xfrm>
            <a:off x="2200958" y="316544"/>
            <a:ext cx="8369202" cy="815342"/>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3:</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137367192)</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2" name="Picture 1"/>
          <p:cNvPicPr>
            <a:picLocks noChangeAspect="1"/>
          </p:cNvPicPr>
          <p:nvPr/>
        </p:nvPicPr>
        <p:blipFill>
          <a:blip r:embed="rId2"/>
          <a:stretch>
            <a:fillRect/>
          </a:stretch>
        </p:blipFill>
        <p:spPr>
          <a:xfrm>
            <a:off x="1042190" y="1538314"/>
            <a:ext cx="4842144" cy="5213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Oval 22"/>
          <p:cNvSpPr/>
          <p:nvPr/>
        </p:nvSpPr>
        <p:spPr>
          <a:xfrm>
            <a:off x="1510924" y="3359662"/>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282226" y="3559482"/>
            <a:ext cx="362071" cy="418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817661" y="4140263"/>
            <a:ext cx="910542" cy="139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510924" y="6552362"/>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6345645" y="1890273"/>
            <a:ext cx="5407237" cy="1171458"/>
          </a:xfrm>
          <a:prstGeom prst="rect">
            <a:avLst/>
          </a:prstGeom>
        </p:spPr>
      </p:pic>
      <p:sp>
        <p:nvSpPr>
          <p:cNvPr id="24" name="Oval 23"/>
          <p:cNvSpPr/>
          <p:nvPr/>
        </p:nvSpPr>
        <p:spPr>
          <a:xfrm>
            <a:off x="9839218" y="2766505"/>
            <a:ext cx="730942" cy="372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6487755" y="3461325"/>
            <a:ext cx="4010132" cy="1524227"/>
          </a:xfrm>
          <a:prstGeom prst="rect">
            <a:avLst/>
          </a:prstGeom>
        </p:spPr>
      </p:pic>
      <p:sp>
        <p:nvSpPr>
          <p:cNvPr id="27" name="Oval 26"/>
          <p:cNvSpPr/>
          <p:nvPr/>
        </p:nvSpPr>
        <p:spPr>
          <a:xfrm>
            <a:off x="7513234" y="3734518"/>
            <a:ext cx="622301" cy="1672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5"/>
          <a:srcRect r="508" b="57201"/>
          <a:stretch/>
        </p:blipFill>
        <p:spPr>
          <a:xfrm>
            <a:off x="6554570" y="5084957"/>
            <a:ext cx="3499542" cy="710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Oval 29"/>
          <p:cNvSpPr/>
          <p:nvPr/>
        </p:nvSpPr>
        <p:spPr>
          <a:xfrm>
            <a:off x="9274278" y="5440406"/>
            <a:ext cx="702734" cy="290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560028" y="3131585"/>
            <a:ext cx="2655214" cy="338554"/>
          </a:xfrm>
          <a:prstGeom prst="rect">
            <a:avLst/>
          </a:prstGeom>
          <a:noFill/>
        </p:spPr>
        <p:txBody>
          <a:bodyPr wrap="none" rtlCol="0">
            <a:spAutoFit/>
          </a:bodyPr>
          <a:lstStyle/>
          <a:p>
            <a:r>
              <a:rPr lang="en-US" sz="1600" dirty="0" smtClean="0"/>
              <a:t>Review the Lease Agreement</a:t>
            </a:r>
          </a:p>
        </p:txBody>
      </p:sp>
      <p:cxnSp>
        <p:nvCxnSpPr>
          <p:cNvPr id="33" name="Elbow Connector 32"/>
          <p:cNvCxnSpPr>
            <a:stCxn id="27" idx="6"/>
            <a:endCxn id="65" idx="6"/>
          </p:cNvCxnSpPr>
          <p:nvPr/>
        </p:nvCxnSpPr>
        <p:spPr>
          <a:xfrm flipV="1">
            <a:off x="8135535" y="2290893"/>
            <a:ext cx="2434625" cy="1527252"/>
          </a:xfrm>
          <a:prstGeom prst="bentConnector3">
            <a:avLst>
              <a:gd name="adj1" fmla="val 10939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29" idx="6"/>
            <a:endCxn id="24" idx="1"/>
          </p:cNvCxnSpPr>
          <p:nvPr/>
        </p:nvCxnSpPr>
        <p:spPr>
          <a:xfrm flipV="1">
            <a:off x="2728203" y="2821057"/>
            <a:ext cx="7218059" cy="1389057"/>
          </a:xfrm>
          <a:prstGeom prst="bentConnector4">
            <a:avLst>
              <a:gd name="adj1" fmla="val 49258"/>
              <a:gd name="adj2" fmla="val 10087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30" idx="6"/>
          </p:cNvCxnSpPr>
          <p:nvPr/>
        </p:nvCxnSpPr>
        <p:spPr>
          <a:xfrm flipV="1">
            <a:off x="9977012" y="2529652"/>
            <a:ext cx="503293" cy="3055942"/>
          </a:xfrm>
          <a:prstGeom prst="bentConnector3">
            <a:avLst>
              <a:gd name="adj1" fmla="val 14542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9950213" y="2375452"/>
            <a:ext cx="619947" cy="1959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10219267" y="2206333"/>
            <a:ext cx="350893" cy="1691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9995140" y="2565446"/>
            <a:ext cx="619947" cy="1959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1745686" y="2403566"/>
            <a:ext cx="1536539" cy="161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p:cNvPicPr>
            <a:picLocks noChangeAspect="1"/>
          </p:cNvPicPr>
          <p:nvPr/>
        </p:nvPicPr>
        <p:blipFill>
          <a:blip r:embed="rId6"/>
          <a:stretch>
            <a:fillRect/>
          </a:stretch>
        </p:blipFill>
        <p:spPr>
          <a:xfrm>
            <a:off x="6554570" y="5955117"/>
            <a:ext cx="5056807" cy="82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9" name="Elbow Connector 68"/>
          <p:cNvCxnSpPr>
            <a:stCxn id="78" idx="3"/>
            <a:endCxn id="68" idx="6"/>
          </p:cNvCxnSpPr>
          <p:nvPr/>
        </p:nvCxnSpPr>
        <p:spPr>
          <a:xfrm flipH="1" flipV="1">
            <a:off x="10615087" y="2663411"/>
            <a:ext cx="996290" cy="3705087"/>
          </a:xfrm>
          <a:prstGeom prst="bentConnector3">
            <a:avLst>
              <a:gd name="adj1" fmla="val -22945"/>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2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49541" y="1805814"/>
            <a:ext cx="3353995" cy="338554"/>
          </a:xfrm>
          <a:prstGeom prst="rect">
            <a:avLst/>
          </a:prstGeom>
          <a:noFill/>
        </p:spPr>
        <p:txBody>
          <a:bodyPr wrap="none" rtlCol="0">
            <a:spAutoFit/>
          </a:bodyPr>
          <a:lstStyle/>
          <a:p>
            <a:r>
              <a:rPr lang="en-US" sz="1600" dirty="0" smtClean="0"/>
              <a:t>Complete the GASB 87 Questionnaire</a:t>
            </a:r>
          </a:p>
        </p:txBody>
      </p:sp>
      <p:sp>
        <p:nvSpPr>
          <p:cNvPr id="17" name="Rectangle 16"/>
          <p:cNvSpPr/>
          <p:nvPr/>
        </p:nvSpPr>
        <p:spPr>
          <a:xfrm>
            <a:off x="2200958" y="316544"/>
            <a:ext cx="8369202" cy="815342"/>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3:</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137367192)</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sp>
        <p:nvSpPr>
          <p:cNvPr id="19" name="Oval 18"/>
          <p:cNvSpPr/>
          <p:nvPr/>
        </p:nvSpPr>
        <p:spPr>
          <a:xfrm>
            <a:off x="1510924" y="6552362"/>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192488" y="2792349"/>
            <a:ext cx="2655214" cy="338554"/>
          </a:xfrm>
          <a:prstGeom prst="rect">
            <a:avLst/>
          </a:prstGeom>
          <a:noFill/>
        </p:spPr>
        <p:txBody>
          <a:bodyPr wrap="none" rtlCol="0">
            <a:spAutoFit/>
          </a:bodyPr>
          <a:lstStyle/>
          <a:p>
            <a:r>
              <a:rPr lang="en-US" sz="1600" dirty="0" smtClean="0"/>
              <a:t>Review the Lease Agreement</a:t>
            </a:r>
          </a:p>
        </p:txBody>
      </p:sp>
      <p:pic>
        <p:nvPicPr>
          <p:cNvPr id="3" name="Picture 2"/>
          <p:cNvPicPr>
            <a:picLocks noChangeAspect="1"/>
          </p:cNvPicPr>
          <p:nvPr/>
        </p:nvPicPr>
        <p:blipFill>
          <a:blip r:embed="rId2"/>
          <a:stretch>
            <a:fillRect/>
          </a:stretch>
        </p:blipFill>
        <p:spPr>
          <a:xfrm>
            <a:off x="312953" y="2368580"/>
            <a:ext cx="6310285" cy="317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Oval 35"/>
          <p:cNvSpPr/>
          <p:nvPr/>
        </p:nvSpPr>
        <p:spPr>
          <a:xfrm>
            <a:off x="3860344" y="2973523"/>
            <a:ext cx="362071" cy="418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233689" y="5251605"/>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6751321" y="3182555"/>
            <a:ext cx="5269230" cy="1037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Arrow Connector 12"/>
          <p:cNvCxnSpPr>
            <a:stCxn id="36" idx="6"/>
          </p:cNvCxnSpPr>
          <p:nvPr/>
        </p:nvCxnSpPr>
        <p:spPr>
          <a:xfrm>
            <a:off x="4222415" y="3182556"/>
            <a:ext cx="2730835" cy="4332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712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49541" y="1805814"/>
            <a:ext cx="3353995" cy="338554"/>
          </a:xfrm>
          <a:prstGeom prst="rect">
            <a:avLst/>
          </a:prstGeom>
          <a:noFill/>
        </p:spPr>
        <p:txBody>
          <a:bodyPr wrap="none" rtlCol="0">
            <a:spAutoFit/>
          </a:bodyPr>
          <a:lstStyle/>
          <a:p>
            <a:r>
              <a:rPr lang="en-US" sz="1600" dirty="0" smtClean="0"/>
              <a:t>Complete the GASB 87 Questionnaire</a:t>
            </a:r>
          </a:p>
        </p:txBody>
      </p:sp>
      <p:sp>
        <p:nvSpPr>
          <p:cNvPr id="17" name="Rectangle 16"/>
          <p:cNvSpPr/>
          <p:nvPr/>
        </p:nvSpPr>
        <p:spPr>
          <a:xfrm>
            <a:off x="2200958" y="316544"/>
            <a:ext cx="8369202" cy="815342"/>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3:</a:t>
            </a:r>
          </a:p>
          <a:p>
            <a:pPr algn="ctr"/>
            <a:r>
              <a:rPr lang="en-US" dirty="0" smtClean="0">
                <a:ln w="0"/>
                <a:solidFill>
                  <a:schemeClr val="tx1"/>
                </a:solidFill>
                <a:effectLst>
                  <a:outerShdw blurRad="38100" dist="19050" dir="2700000" algn="tl" rotWithShape="0">
                    <a:schemeClr val="dk1">
                      <a:alpha val="40000"/>
                    </a:schemeClr>
                  </a:outerShdw>
                </a:effectLst>
              </a:rPr>
              <a:t> Copier Lease (Requisition Number 137367192)</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sp>
        <p:nvSpPr>
          <p:cNvPr id="19" name="Oval 18"/>
          <p:cNvSpPr/>
          <p:nvPr/>
        </p:nvSpPr>
        <p:spPr>
          <a:xfrm>
            <a:off x="1510924" y="6552362"/>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000875" y="3201896"/>
            <a:ext cx="4829175" cy="1477328"/>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smtClean="0"/>
              <a:t>Does UGA have access to use the item?  </a:t>
            </a:r>
            <a:r>
              <a:rPr lang="en-US" dirty="0" smtClean="0">
                <a:solidFill>
                  <a:srgbClr val="C00000"/>
                </a:solidFill>
              </a:rPr>
              <a:t>YES</a:t>
            </a:r>
          </a:p>
          <a:p>
            <a:pPr marL="285750" indent="-285750">
              <a:buFont typeface="Arial" panose="020B0604020202020204" pitchFamily="34" charset="0"/>
              <a:buChar char="•"/>
            </a:pPr>
            <a:r>
              <a:rPr lang="en-US" dirty="0" smtClean="0"/>
              <a:t>Does the vendor place limitations on what you can do with the leased asset? </a:t>
            </a:r>
            <a:r>
              <a:rPr lang="en-US" dirty="0" smtClean="0">
                <a:solidFill>
                  <a:srgbClr val="C00000"/>
                </a:solidFill>
              </a:rPr>
              <a:t>NO</a:t>
            </a:r>
          </a:p>
          <a:p>
            <a:pPr marL="285750" indent="-285750">
              <a:buFont typeface="Arial" panose="020B0604020202020204" pitchFamily="34" charset="0"/>
              <a:buChar char="•"/>
            </a:pPr>
            <a:endParaRPr lang="en-US" dirty="0"/>
          </a:p>
        </p:txBody>
      </p:sp>
      <p:sp>
        <p:nvSpPr>
          <p:cNvPr id="15" name="Rectangle 14"/>
          <p:cNvSpPr/>
          <p:nvPr/>
        </p:nvSpPr>
        <p:spPr>
          <a:xfrm>
            <a:off x="7464132" y="5331074"/>
            <a:ext cx="3902660" cy="926852"/>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Lease MEETS GASB 87 Criteria</a:t>
            </a:r>
          </a:p>
          <a:p>
            <a:endParaRPr lang="en-US" dirty="0"/>
          </a:p>
        </p:txBody>
      </p:sp>
      <p:pic>
        <p:nvPicPr>
          <p:cNvPr id="5" name="Picture 4"/>
          <p:cNvPicPr>
            <a:picLocks noChangeAspect="1"/>
          </p:cNvPicPr>
          <p:nvPr/>
        </p:nvPicPr>
        <p:blipFill>
          <a:blip r:embed="rId2"/>
          <a:stretch>
            <a:fillRect/>
          </a:stretch>
        </p:blipFill>
        <p:spPr>
          <a:xfrm>
            <a:off x="341492" y="2182584"/>
            <a:ext cx="6516508" cy="4331561"/>
          </a:xfrm>
          <a:prstGeom prst="rect">
            <a:avLst/>
          </a:prstGeom>
        </p:spPr>
      </p:pic>
      <p:sp>
        <p:nvSpPr>
          <p:cNvPr id="36" name="Oval 35"/>
          <p:cNvSpPr/>
          <p:nvPr/>
        </p:nvSpPr>
        <p:spPr>
          <a:xfrm>
            <a:off x="3703184" y="3054337"/>
            <a:ext cx="383840" cy="455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649541" y="5400675"/>
            <a:ext cx="1946651" cy="166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264874" y="4999025"/>
            <a:ext cx="277235" cy="214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4259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smtClean="0"/>
              <a:t>GASB 87 Questionnaire</a:t>
            </a:r>
            <a:r>
              <a:rPr lang="en-US" dirty="0"/>
              <a:t/>
            </a:r>
            <a:br>
              <a:rPr lang="en-US" dirty="0"/>
            </a:br>
            <a:endParaRPr lang="en-US" dirty="0"/>
          </a:p>
        </p:txBody>
      </p:sp>
      <p:sp>
        <p:nvSpPr>
          <p:cNvPr id="3" name="Subtitle 2"/>
          <p:cNvSpPr>
            <a:spLocks noGrp="1"/>
          </p:cNvSpPr>
          <p:nvPr>
            <p:ph type="subTitle" idx="1"/>
          </p:nvPr>
        </p:nvSpPr>
        <p:spPr/>
        <p:txBody>
          <a:bodyPr/>
          <a:lstStyle/>
          <a:p>
            <a:pPr algn="l"/>
            <a:r>
              <a:rPr lang="en-US" sz="3200" dirty="0" smtClean="0"/>
              <a:t>Example #4 – FINANCED PURCHASE</a:t>
            </a:r>
            <a:endParaRPr lang="en-US" dirty="0" smtClean="0"/>
          </a:p>
          <a:p>
            <a:pPr algn="l"/>
            <a:r>
              <a:rPr lang="en-US" dirty="0" smtClean="0"/>
              <a:t>Lease Meets GASB 87 Criteria – Asset OWNED by UGA</a:t>
            </a: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Tree>
    <p:extLst>
      <p:ext uri="{BB962C8B-B14F-4D97-AF65-F5344CB8AC3E}">
        <p14:creationId xmlns:p14="http://schemas.microsoft.com/office/powerpoint/2010/main" val="2740309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14367" y="669071"/>
            <a:ext cx="5760278" cy="6163144"/>
          </a:xfrm>
          <a:prstGeom prst="rect">
            <a:avLst/>
          </a:prstGeom>
        </p:spPr>
      </p:pic>
      <p:pic>
        <p:nvPicPr>
          <p:cNvPr id="5" name="Picture 4"/>
          <p:cNvPicPr>
            <a:picLocks noChangeAspect="1"/>
          </p:cNvPicPr>
          <p:nvPr/>
        </p:nvPicPr>
        <p:blipFill>
          <a:blip r:embed="rId3"/>
          <a:stretch>
            <a:fillRect/>
          </a:stretch>
        </p:blipFill>
        <p:spPr>
          <a:xfrm>
            <a:off x="0" y="6083678"/>
            <a:ext cx="2885066" cy="774322"/>
          </a:xfrm>
          <a:prstGeom prst="rect">
            <a:avLst/>
          </a:prstGeom>
        </p:spPr>
      </p:pic>
      <p:sp>
        <p:nvSpPr>
          <p:cNvPr id="6"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Questionnaire – Financed Purchase</a:t>
            </a:r>
            <a:endParaRPr lang="en-US" dirty="0"/>
          </a:p>
        </p:txBody>
      </p:sp>
      <p:sp>
        <p:nvSpPr>
          <p:cNvPr id="17" name="Rectangle 16"/>
          <p:cNvSpPr/>
          <p:nvPr/>
        </p:nvSpPr>
        <p:spPr>
          <a:xfrm>
            <a:off x="1348509" y="1853738"/>
            <a:ext cx="4503651" cy="1674553"/>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Lease MEETS GASB 87 Criteria for Financed Lease</a:t>
            </a:r>
          </a:p>
          <a:p>
            <a:endParaRPr lang="en-US" dirty="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Notice that the </a:t>
            </a:r>
            <a:r>
              <a:rPr lang="en-US" dirty="0">
                <a:ln w="0"/>
                <a:solidFill>
                  <a:schemeClr val="tx1"/>
                </a:solidFill>
                <a:effectLst>
                  <a:outerShdw blurRad="38100" dist="19050" dir="2700000" algn="tl" rotWithShape="0">
                    <a:schemeClr val="dk1">
                      <a:alpha val="40000"/>
                    </a:schemeClr>
                  </a:outerShdw>
                </a:effectLst>
              </a:rPr>
              <a:t>ONLY question that drives this determination </a:t>
            </a:r>
            <a:r>
              <a:rPr lang="en-US" dirty="0" smtClean="0">
                <a:ln w="0"/>
                <a:solidFill>
                  <a:schemeClr val="tx1"/>
                </a:solidFill>
                <a:effectLst>
                  <a:outerShdw blurRad="38100" dist="19050" dir="2700000" algn="tl" rotWithShape="0">
                    <a:schemeClr val="dk1">
                      <a:alpha val="40000"/>
                    </a:schemeClr>
                  </a:outerShdw>
                </a:effectLst>
              </a:rPr>
              <a:t>is </a:t>
            </a:r>
            <a:r>
              <a:rPr lang="en-US" dirty="0">
                <a:ln w="0"/>
                <a:solidFill>
                  <a:schemeClr val="tx1"/>
                </a:solidFill>
                <a:effectLst>
                  <a:outerShdw blurRad="38100" dist="19050" dir="2700000" algn="tl" rotWithShape="0">
                    <a:schemeClr val="dk1">
                      <a:alpha val="40000"/>
                    </a:schemeClr>
                  </a:outerShdw>
                </a:effectLst>
              </a:rPr>
              <a:t>whether or not </a:t>
            </a:r>
            <a:r>
              <a:rPr lang="en-US" dirty="0" smtClean="0">
                <a:ln w="0"/>
                <a:solidFill>
                  <a:schemeClr val="tx1"/>
                </a:solidFill>
                <a:effectLst>
                  <a:outerShdw blurRad="38100" dist="19050" dir="2700000" algn="tl" rotWithShape="0">
                    <a:schemeClr val="dk1">
                      <a:alpha val="40000"/>
                    </a:schemeClr>
                  </a:outerShdw>
                </a:effectLst>
              </a:rPr>
              <a:t>UGA will own the asset at the end of the lease.</a:t>
            </a:r>
            <a:endParaRPr lang="en-US" dirty="0"/>
          </a:p>
        </p:txBody>
      </p:sp>
      <p:sp>
        <p:nvSpPr>
          <p:cNvPr id="11" name="Rectangle 10"/>
          <p:cNvSpPr/>
          <p:nvPr/>
        </p:nvSpPr>
        <p:spPr>
          <a:xfrm>
            <a:off x="5932958" y="5237017"/>
            <a:ext cx="5941687" cy="498765"/>
          </a:xfrm>
          <a:prstGeom prst="rect">
            <a:avLst/>
          </a:prstGeom>
          <a:solidFill>
            <a:schemeClr val="accent6">
              <a:lumMod val="20000"/>
              <a:lumOff val="80000"/>
              <a:alpha val="35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692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2361"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772887" y="2174902"/>
            <a:ext cx="2417650" cy="338554"/>
          </a:xfrm>
          <a:prstGeom prst="rect">
            <a:avLst/>
          </a:prstGeom>
          <a:noFill/>
        </p:spPr>
        <p:txBody>
          <a:bodyPr wrap="none" rtlCol="0">
            <a:spAutoFit/>
          </a:bodyPr>
          <a:lstStyle/>
          <a:p>
            <a:r>
              <a:rPr lang="en-US" sz="1600" dirty="0" smtClean="0"/>
              <a:t>GASB 87 Scope Document</a:t>
            </a:r>
          </a:p>
        </p:txBody>
      </p:sp>
      <p:sp>
        <p:nvSpPr>
          <p:cNvPr id="11" name="Rectangle 10"/>
          <p:cNvSpPr/>
          <p:nvPr/>
        </p:nvSpPr>
        <p:spPr>
          <a:xfrm>
            <a:off x="2200958" y="203370"/>
            <a:ext cx="8369202" cy="815342"/>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4:</a:t>
            </a:r>
          </a:p>
          <a:p>
            <a:pPr algn="ctr"/>
            <a:r>
              <a:rPr lang="en-US" dirty="0" smtClean="0">
                <a:ln w="0"/>
                <a:solidFill>
                  <a:schemeClr val="tx1"/>
                </a:solidFill>
                <a:effectLst>
                  <a:outerShdw blurRad="38100" dist="19050" dir="2700000" algn="tl" rotWithShape="0">
                    <a:schemeClr val="dk1">
                      <a:alpha val="40000"/>
                    </a:schemeClr>
                  </a:outerShdw>
                </a:effectLst>
              </a:rPr>
              <a:t> Farm Equipment Lease (Requisition Number 82314440)</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3" name="Picture 2"/>
          <p:cNvPicPr>
            <a:picLocks noChangeAspect="1"/>
          </p:cNvPicPr>
          <p:nvPr/>
        </p:nvPicPr>
        <p:blipFill>
          <a:blip r:embed="rId2"/>
          <a:stretch>
            <a:fillRect/>
          </a:stretch>
        </p:blipFill>
        <p:spPr>
          <a:xfrm>
            <a:off x="6349675" y="2910814"/>
            <a:ext cx="5714020" cy="2013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Rectangle 24"/>
          <p:cNvSpPr/>
          <p:nvPr/>
        </p:nvSpPr>
        <p:spPr>
          <a:xfrm>
            <a:off x="6314367" y="4508878"/>
            <a:ext cx="2960262" cy="4011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452928" y="2061869"/>
            <a:ext cx="5532860" cy="4344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7" name="Straight Arrow Connector 26"/>
          <p:cNvCxnSpPr>
            <a:endCxn id="25" idx="1"/>
          </p:cNvCxnSpPr>
          <p:nvPr/>
        </p:nvCxnSpPr>
        <p:spPr>
          <a:xfrm>
            <a:off x="3937798" y="4659983"/>
            <a:ext cx="2376569" cy="494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525301" y="4461017"/>
            <a:ext cx="406400" cy="3979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1083038" y="6043612"/>
            <a:ext cx="295455" cy="299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626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02777" y="1723315"/>
            <a:ext cx="3353995" cy="338554"/>
          </a:xfrm>
          <a:prstGeom prst="rect">
            <a:avLst/>
          </a:prstGeom>
          <a:noFill/>
        </p:spPr>
        <p:txBody>
          <a:bodyPr wrap="none" rtlCol="0">
            <a:spAutoFit/>
          </a:bodyPr>
          <a:lstStyle/>
          <a:p>
            <a:r>
              <a:rPr lang="en-US" sz="1600" dirty="0" smtClean="0"/>
              <a:t>Complete the GASB 87 Questionnaire</a:t>
            </a:r>
          </a:p>
        </p:txBody>
      </p:sp>
      <p:sp>
        <p:nvSpPr>
          <p:cNvPr id="16" name="TextBox 15"/>
          <p:cNvSpPr txBox="1"/>
          <p:nvPr/>
        </p:nvSpPr>
        <p:spPr>
          <a:xfrm>
            <a:off x="7869300" y="1723315"/>
            <a:ext cx="2655214" cy="338554"/>
          </a:xfrm>
          <a:prstGeom prst="rect">
            <a:avLst/>
          </a:prstGeom>
          <a:noFill/>
        </p:spPr>
        <p:txBody>
          <a:bodyPr wrap="none" rtlCol="0">
            <a:spAutoFit/>
          </a:bodyPr>
          <a:lstStyle/>
          <a:p>
            <a:r>
              <a:rPr lang="en-US" sz="1600" dirty="0" smtClean="0"/>
              <a:t>Review the Lease Agreement</a:t>
            </a:r>
          </a:p>
        </p:txBody>
      </p:sp>
      <p:pic>
        <p:nvPicPr>
          <p:cNvPr id="2" name="Picture 1"/>
          <p:cNvPicPr>
            <a:picLocks noChangeAspect="1"/>
          </p:cNvPicPr>
          <p:nvPr/>
        </p:nvPicPr>
        <p:blipFill>
          <a:blip r:embed="rId2"/>
          <a:stretch>
            <a:fillRect/>
          </a:stretch>
        </p:blipFill>
        <p:spPr>
          <a:xfrm>
            <a:off x="1066107" y="2174902"/>
            <a:ext cx="4998411" cy="3399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p:cNvCxnSpPr>
            <a:endCxn id="11" idx="1"/>
          </p:cNvCxnSpPr>
          <p:nvPr/>
        </p:nvCxnSpPr>
        <p:spPr>
          <a:xfrm flipV="1">
            <a:off x="3786173" y="2861870"/>
            <a:ext cx="2862277" cy="4962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21440" y="5574196"/>
            <a:ext cx="5350934" cy="954107"/>
          </a:xfrm>
          <a:prstGeom prst="rect">
            <a:avLst/>
          </a:prstGeom>
          <a:noFill/>
        </p:spPr>
        <p:txBody>
          <a:bodyPr wrap="square" rtlCol="0">
            <a:spAutoFit/>
          </a:bodyPr>
          <a:lstStyle/>
          <a:p>
            <a:endParaRPr lang="en-US" sz="1400" b="1" dirty="0">
              <a:solidFill>
                <a:srgbClr val="C00000"/>
              </a:solidFill>
            </a:endParaRPr>
          </a:p>
          <a:p>
            <a:r>
              <a:rPr lang="en-US" sz="1400" b="1" dirty="0" smtClean="0">
                <a:solidFill>
                  <a:srgbClr val="C00000"/>
                </a:solidFill>
              </a:rPr>
              <a:t>NOTE for 2biii: It </a:t>
            </a:r>
            <a:r>
              <a:rPr lang="en-US" sz="1400" b="1" dirty="0">
                <a:solidFill>
                  <a:srgbClr val="C00000"/>
                </a:solidFill>
              </a:rPr>
              <a:t>is UGA's policy that it is reasonably certain that renewal options will be exercised for all renewal periods allowed in the contract.</a:t>
            </a:r>
          </a:p>
        </p:txBody>
      </p:sp>
      <p:sp>
        <p:nvSpPr>
          <p:cNvPr id="15" name="Oval 14"/>
          <p:cNvSpPr/>
          <p:nvPr/>
        </p:nvSpPr>
        <p:spPr>
          <a:xfrm>
            <a:off x="1464733" y="5388238"/>
            <a:ext cx="347133" cy="186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462866" y="3081867"/>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453611" y="3914611"/>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453612" y="4348665"/>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442622" y="3546462"/>
            <a:ext cx="323307" cy="347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Brace 17"/>
          <p:cNvSpPr/>
          <p:nvPr/>
        </p:nvSpPr>
        <p:spPr>
          <a:xfrm>
            <a:off x="4819650" y="3563917"/>
            <a:ext cx="1828800" cy="1206500"/>
          </a:xfrm>
          <a:prstGeom prst="rightBrace">
            <a:avLst>
              <a:gd name="adj1" fmla="val 8333"/>
              <a:gd name="adj2" fmla="val 5052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ectangle 23"/>
          <p:cNvSpPr/>
          <p:nvPr/>
        </p:nvSpPr>
        <p:spPr>
          <a:xfrm>
            <a:off x="2200958" y="203370"/>
            <a:ext cx="8369202" cy="815342"/>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4:</a:t>
            </a:r>
          </a:p>
          <a:p>
            <a:pPr algn="ctr"/>
            <a:r>
              <a:rPr lang="en-US" dirty="0" smtClean="0">
                <a:ln w="0"/>
                <a:solidFill>
                  <a:schemeClr val="tx1"/>
                </a:solidFill>
                <a:effectLst>
                  <a:outerShdw blurRad="38100" dist="19050" dir="2700000" algn="tl" rotWithShape="0">
                    <a:schemeClr val="dk1">
                      <a:alpha val="40000"/>
                    </a:schemeClr>
                  </a:outerShdw>
                </a:effectLst>
              </a:rPr>
              <a:t> Farm Equipment Lease (Requisition Number 82314440)</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4" name="Picture 3"/>
          <p:cNvPicPr>
            <a:picLocks noChangeAspect="1"/>
          </p:cNvPicPr>
          <p:nvPr/>
        </p:nvPicPr>
        <p:blipFill>
          <a:blip r:embed="rId3"/>
          <a:stretch>
            <a:fillRect/>
          </a:stretch>
        </p:blipFill>
        <p:spPr>
          <a:xfrm>
            <a:off x="6622358" y="3668092"/>
            <a:ext cx="5321617" cy="1708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071361" y="1538649"/>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4"/>
          <a:stretch>
            <a:fillRect/>
          </a:stretch>
        </p:blipFill>
        <p:spPr>
          <a:xfrm>
            <a:off x="6648450" y="2186518"/>
            <a:ext cx="4886212" cy="1350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3006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9"/>
            <a:ext cx="8574622" cy="1662390"/>
          </a:xfrm>
        </p:spPr>
        <p:txBody>
          <a:bodyPr>
            <a:normAutofit fontScale="90000"/>
          </a:bodyPr>
          <a:lstStyle/>
          <a:p>
            <a:pPr algn="l"/>
            <a:r>
              <a:rPr lang="en-US" dirty="0" smtClean="0"/>
              <a:t>GASB 87 Defined</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dirty="0" smtClean="0"/>
              <a:t>Why Change?</a:t>
            </a:r>
            <a:endParaRPr lang="en-US" sz="4000" dirty="0"/>
          </a:p>
        </p:txBody>
      </p:sp>
    </p:spTree>
    <p:extLst>
      <p:ext uri="{BB962C8B-B14F-4D97-AF65-F5344CB8AC3E}">
        <p14:creationId xmlns:p14="http://schemas.microsoft.com/office/powerpoint/2010/main" val="3403552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11243" y="1201736"/>
            <a:ext cx="3353995" cy="338554"/>
          </a:xfrm>
          <a:prstGeom prst="rect">
            <a:avLst/>
          </a:prstGeom>
          <a:noFill/>
        </p:spPr>
        <p:txBody>
          <a:bodyPr wrap="none" rtlCol="0">
            <a:spAutoFit/>
          </a:bodyPr>
          <a:lstStyle/>
          <a:p>
            <a:r>
              <a:rPr lang="en-US" sz="1600" dirty="0" smtClean="0"/>
              <a:t>Complete the GASB 87 Questionnaire</a:t>
            </a:r>
          </a:p>
        </p:txBody>
      </p:sp>
      <p:sp>
        <p:nvSpPr>
          <p:cNvPr id="19" name="Oval 18"/>
          <p:cNvSpPr/>
          <p:nvPr/>
        </p:nvSpPr>
        <p:spPr>
          <a:xfrm>
            <a:off x="1510924" y="6552362"/>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6385559" y="2017716"/>
            <a:ext cx="5196841" cy="2492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7503126" y="1389741"/>
            <a:ext cx="2355132" cy="338554"/>
          </a:xfrm>
          <a:prstGeom prst="rect">
            <a:avLst/>
          </a:prstGeom>
          <a:noFill/>
        </p:spPr>
        <p:txBody>
          <a:bodyPr wrap="none" rtlCol="0">
            <a:spAutoFit/>
          </a:bodyPr>
          <a:lstStyle/>
          <a:p>
            <a:r>
              <a:rPr lang="en-US" sz="1600" dirty="0" smtClean="0"/>
              <a:t>Cash Price Determination</a:t>
            </a:r>
          </a:p>
        </p:txBody>
      </p:sp>
      <p:pic>
        <p:nvPicPr>
          <p:cNvPr id="7" name="Picture 6"/>
          <p:cNvPicPr>
            <a:picLocks noChangeAspect="1"/>
          </p:cNvPicPr>
          <p:nvPr/>
        </p:nvPicPr>
        <p:blipFill>
          <a:blip r:embed="rId3"/>
          <a:stretch>
            <a:fillRect/>
          </a:stretch>
        </p:blipFill>
        <p:spPr>
          <a:xfrm>
            <a:off x="1222548" y="1559018"/>
            <a:ext cx="4331384" cy="5153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6" name="Oval 75"/>
          <p:cNvSpPr/>
          <p:nvPr/>
        </p:nvSpPr>
        <p:spPr>
          <a:xfrm>
            <a:off x="1980818" y="2529359"/>
            <a:ext cx="1536539" cy="161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336321" y="2845931"/>
            <a:ext cx="362071" cy="418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711243" y="6480516"/>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718796" y="2918550"/>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6385559" y="4945721"/>
            <a:ext cx="4536441" cy="1169551"/>
          </a:xfrm>
          <a:prstGeom prst="rect">
            <a:avLst/>
          </a:prstGeom>
          <a:noFill/>
        </p:spPr>
        <p:txBody>
          <a:bodyPr wrap="square" rtlCol="0">
            <a:spAutoFit/>
          </a:bodyPr>
          <a:lstStyle/>
          <a:p>
            <a:r>
              <a:rPr lang="en-US" sz="1400" b="1" dirty="0" smtClean="0">
                <a:solidFill>
                  <a:srgbClr val="C00000"/>
                </a:solidFill>
              </a:rPr>
              <a:t>NOTE for 3a: Obtain the "CASH</a:t>
            </a:r>
            <a:r>
              <a:rPr lang="en-US" sz="1400" b="1" dirty="0">
                <a:solidFill>
                  <a:srgbClr val="C00000"/>
                </a:solidFill>
              </a:rPr>
              <a:t>" price of the item that you want to lease is before you initiate the purchase request for the lease.  If possible, take a screen shot of the cash price quoted or print the page and scan it into the purchase request document.</a:t>
            </a:r>
          </a:p>
        </p:txBody>
      </p:sp>
      <p:sp>
        <p:nvSpPr>
          <p:cNvPr id="35" name="Oval 34"/>
          <p:cNvSpPr/>
          <p:nvPr/>
        </p:nvSpPr>
        <p:spPr>
          <a:xfrm>
            <a:off x="8321719" y="2529359"/>
            <a:ext cx="2248441" cy="389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200958" y="203370"/>
            <a:ext cx="8369202" cy="815342"/>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4:</a:t>
            </a:r>
          </a:p>
          <a:p>
            <a:pPr algn="ctr"/>
            <a:r>
              <a:rPr lang="en-US" dirty="0" smtClean="0">
                <a:ln w="0"/>
                <a:solidFill>
                  <a:schemeClr val="tx1"/>
                </a:solidFill>
                <a:effectLst>
                  <a:outerShdw blurRad="38100" dist="19050" dir="2700000" algn="tl" rotWithShape="0">
                    <a:schemeClr val="dk1">
                      <a:alpha val="40000"/>
                    </a:schemeClr>
                  </a:outerShdw>
                </a:effectLst>
              </a:rPr>
              <a:t> Farm Equipment Lease (Requisition Number 82314440)</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spTree>
    <p:extLst>
      <p:ext uri="{BB962C8B-B14F-4D97-AF65-F5344CB8AC3E}">
        <p14:creationId xmlns:p14="http://schemas.microsoft.com/office/powerpoint/2010/main" val="2735574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49541" y="1805814"/>
            <a:ext cx="3353995" cy="338554"/>
          </a:xfrm>
          <a:prstGeom prst="rect">
            <a:avLst/>
          </a:prstGeom>
          <a:noFill/>
        </p:spPr>
        <p:txBody>
          <a:bodyPr wrap="none" rtlCol="0">
            <a:spAutoFit/>
          </a:bodyPr>
          <a:lstStyle/>
          <a:p>
            <a:r>
              <a:rPr lang="en-US" sz="1600" dirty="0" smtClean="0"/>
              <a:t>Complete the GASB 87 Questionnaire</a:t>
            </a:r>
          </a:p>
        </p:txBody>
      </p:sp>
      <p:sp>
        <p:nvSpPr>
          <p:cNvPr id="19" name="Oval 18"/>
          <p:cNvSpPr/>
          <p:nvPr/>
        </p:nvSpPr>
        <p:spPr>
          <a:xfrm>
            <a:off x="1510924" y="6552362"/>
            <a:ext cx="277235" cy="199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67801" y="1805814"/>
            <a:ext cx="2655214" cy="338554"/>
          </a:xfrm>
          <a:prstGeom prst="rect">
            <a:avLst/>
          </a:prstGeom>
          <a:noFill/>
        </p:spPr>
        <p:txBody>
          <a:bodyPr wrap="none" rtlCol="0">
            <a:spAutoFit/>
          </a:bodyPr>
          <a:lstStyle/>
          <a:p>
            <a:r>
              <a:rPr lang="en-US" sz="1600" dirty="0" smtClean="0"/>
              <a:t>Review the Lease Agreement</a:t>
            </a:r>
          </a:p>
        </p:txBody>
      </p:sp>
      <p:sp>
        <p:nvSpPr>
          <p:cNvPr id="36" name="Oval 35"/>
          <p:cNvSpPr/>
          <p:nvPr/>
        </p:nvSpPr>
        <p:spPr>
          <a:xfrm>
            <a:off x="3860344" y="2973523"/>
            <a:ext cx="362071" cy="418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200958" y="203370"/>
            <a:ext cx="8369202" cy="815342"/>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EXAMPLE 4:</a:t>
            </a:r>
          </a:p>
          <a:p>
            <a:pPr algn="ctr"/>
            <a:r>
              <a:rPr lang="en-US" dirty="0" smtClean="0">
                <a:ln w="0"/>
                <a:solidFill>
                  <a:schemeClr val="tx1"/>
                </a:solidFill>
                <a:effectLst>
                  <a:outerShdw blurRad="38100" dist="19050" dir="2700000" algn="tl" rotWithShape="0">
                    <a:schemeClr val="dk1">
                      <a:alpha val="40000"/>
                    </a:schemeClr>
                  </a:outerShdw>
                </a:effectLst>
              </a:rPr>
              <a:t> Farm Equipment Lease (Requisition Number 82314440)</a:t>
            </a:r>
            <a:endParaRPr lang="en-US" dirty="0">
              <a:ln w="0"/>
              <a:solidFill>
                <a:schemeClr val="tx1"/>
              </a:solidFill>
              <a:effectLst>
                <a:outerShdw blurRad="38100" dist="19050" dir="2700000" algn="tl" rotWithShape="0">
                  <a:schemeClr val="dk1">
                    <a:alpha val="40000"/>
                  </a:schemeClr>
                </a:outerShdw>
              </a:effectLst>
            </a:endParaRPr>
          </a:p>
          <a:p>
            <a:pPr algn="ctr"/>
            <a:endParaRPr lang="en-US" dirty="0"/>
          </a:p>
        </p:txBody>
      </p:sp>
      <p:pic>
        <p:nvPicPr>
          <p:cNvPr id="4" name="Picture 3"/>
          <p:cNvPicPr>
            <a:picLocks noChangeAspect="1"/>
          </p:cNvPicPr>
          <p:nvPr/>
        </p:nvPicPr>
        <p:blipFill>
          <a:blip r:embed="rId2"/>
          <a:stretch>
            <a:fillRect/>
          </a:stretch>
        </p:blipFill>
        <p:spPr>
          <a:xfrm>
            <a:off x="615859" y="2296031"/>
            <a:ext cx="5743575" cy="3838575"/>
          </a:xfrm>
          <a:prstGeom prst="rect">
            <a:avLst/>
          </a:prstGeom>
        </p:spPr>
      </p:pic>
      <p:sp>
        <p:nvSpPr>
          <p:cNvPr id="15" name="Oval 14"/>
          <p:cNvSpPr/>
          <p:nvPr/>
        </p:nvSpPr>
        <p:spPr>
          <a:xfrm>
            <a:off x="3375153" y="2961626"/>
            <a:ext cx="485191" cy="429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923723" y="3727269"/>
            <a:ext cx="1594540" cy="174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a:srcRect r="1006" b="20844"/>
          <a:stretch/>
        </p:blipFill>
        <p:spPr>
          <a:xfrm>
            <a:off x="6800006" y="2646530"/>
            <a:ext cx="4590805" cy="1779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8" name="Straight Arrow Connector 17"/>
          <p:cNvCxnSpPr>
            <a:stCxn id="15" idx="6"/>
            <a:endCxn id="6" idx="1"/>
          </p:cNvCxnSpPr>
          <p:nvPr/>
        </p:nvCxnSpPr>
        <p:spPr>
          <a:xfrm>
            <a:off x="3860344" y="3176607"/>
            <a:ext cx="2939662" cy="3597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6800006" y="4928272"/>
            <a:ext cx="4950704" cy="479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4600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5877" y="717180"/>
            <a:ext cx="10058401" cy="569723"/>
          </a:xfrm>
        </p:spPr>
        <p:txBody>
          <a:bodyPr/>
          <a:lstStyle/>
          <a:p>
            <a:r>
              <a:rPr lang="en-US" dirty="0" smtClean="0">
                <a:hlinkClick r:id="rId2"/>
              </a:rPr>
              <a:t>USG 7.1.2 Capitalization Thresholds</a:t>
            </a:r>
            <a:endParaRPr lang="en-US" dirty="0"/>
          </a:p>
        </p:txBody>
      </p:sp>
      <p:sp>
        <p:nvSpPr>
          <p:cNvPr id="9" name="Title 1"/>
          <p:cNvSpPr txBox="1">
            <a:spLocks/>
          </p:cNvSpPr>
          <p:nvPr/>
        </p:nvSpPr>
        <p:spPr>
          <a:xfrm>
            <a:off x="1772178" y="977371"/>
            <a:ext cx="10018713" cy="138020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0" y="6083678"/>
            <a:ext cx="2885066" cy="774322"/>
          </a:xfrm>
          <a:prstGeom prst="rect">
            <a:avLst/>
          </a:prstGeom>
        </p:spPr>
      </p:pic>
      <p:pic>
        <p:nvPicPr>
          <p:cNvPr id="6" name="Picture 5"/>
          <p:cNvPicPr>
            <a:picLocks noChangeAspect="1"/>
          </p:cNvPicPr>
          <p:nvPr/>
        </p:nvPicPr>
        <p:blipFill>
          <a:blip r:embed="rId4"/>
          <a:stretch>
            <a:fillRect/>
          </a:stretch>
        </p:blipFill>
        <p:spPr>
          <a:xfrm>
            <a:off x="2788678" y="1360453"/>
            <a:ext cx="6622210" cy="4224897"/>
          </a:xfrm>
          <a:prstGeom prst="rect">
            <a:avLst/>
          </a:prstGeom>
        </p:spPr>
      </p:pic>
      <p:sp>
        <p:nvSpPr>
          <p:cNvPr id="7" name="Rounded Rectangle 6"/>
          <p:cNvSpPr/>
          <p:nvPr/>
        </p:nvSpPr>
        <p:spPr>
          <a:xfrm>
            <a:off x="2788678" y="4593950"/>
            <a:ext cx="6417467" cy="323272"/>
          </a:xfrm>
          <a:prstGeom prst="round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2788678" y="3289679"/>
            <a:ext cx="6417467" cy="323272"/>
          </a:xfrm>
          <a:prstGeom prst="round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0888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9"/>
            <a:ext cx="8574622" cy="1662390"/>
          </a:xfrm>
        </p:spPr>
        <p:txBody>
          <a:bodyPr>
            <a:normAutofit fontScale="90000"/>
          </a:bodyPr>
          <a:lstStyle/>
          <a:p>
            <a:pPr algn="l"/>
            <a:r>
              <a:rPr lang="en-US" dirty="0" smtClean="0"/>
              <a:t>GASB 87 </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t>Renewals Contracts</a:t>
            </a:r>
            <a:endParaRPr lang="en-US" dirty="0"/>
          </a:p>
        </p:txBody>
      </p:sp>
      <p:sp>
        <p:nvSpPr>
          <p:cNvPr id="6" name="Title 1"/>
          <p:cNvSpPr txBox="1">
            <a:spLocks/>
          </p:cNvSpPr>
          <p:nvPr/>
        </p:nvSpPr>
        <p:spPr>
          <a:xfrm>
            <a:off x="4322618" y="4347556"/>
            <a:ext cx="7739149"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smtClean="0"/>
              <a:t>Each year that a lease is renewed, a new PO for that budget year will be completed.</a:t>
            </a:r>
          </a:p>
          <a:p>
            <a:pPr algn="l"/>
            <a:endParaRPr lang="en-US" sz="2800" dirty="0"/>
          </a:p>
        </p:txBody>
      </p:sp>
    </p:spTree>
    <p:extLst>
      <p:ext uri="{BB962C8B-B14F-4D97-AF65-F5344CB8AC3E}">
        <p14:creationId xmlns:p14="http://schemas.microsoft.com/office/powerpoint/2010/main" val="547985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12" name="Content Placeholder 11"/>
          <p:cNvSpPr>
            <a:spLocks noGrp="1"/>
          </p:cNvSpPr>
          <p:nvPr>
            <p:ph idx="1"/>
          </p:nvPr>
        </p:nvSpPr>
        <p:spPr>
          <a:xfrm>
            <a:off x="1484310" y="2438399"/>
            <a:ext cx="10018713" cy="3413762"/>
          </a:xfrm>
        </p:spPr>
        <p:txBody>
          <a:bodyPr>
            <a:normAutofit fontScale="92500" lnSpcReduction="10000"/>
          </a:bodyPr>
          <a:lstStyle/>
          <a:p>
            <a:r>
              <a:rPr lang="en-US" sz="2800" dirty="0" smtClean="0"/>
              <a:t>Complete Purchase Requisition in accordance with normal purchasing procedures – </a:t>
            </a:r>
            <a:r>
              <a:rPr lang="en-US" sz="2800" dirty="0" smtClean="0">
                <a:solidFill>
                  <a:srgbClr val="00B050"/>
                </a:solidFill>
              </a:rPr>
              <a:t>NO CHANGE</a:t>
            </a:r>
          </a:p>
          <a:p>
            <a:r>
              <a:rPr lang="en-US" sz="2800" dirty="0" smtClean="0"/>
              <a:t>Lease Renewals will </a:t>
            </a:r>
            <a:r>
              <a:rPr lang="en-US" sz="2800" b="1" dirty="0" smtClean="0"/>
              <a:t>REQUIRE </a:t>
            </a:r>
            <a:r>
              <a:rPr lang="en-US" sz="2800" dirty="0" smtClean="0"/>
              <a:t>referencing/including the initial PO number AND </a:t>
            </a:r>
            <a:r>
              <a:rPr lang="en-US" sz="2800" dirty="0" smtClean="0">
                <a:solidFill>
                  <a:schemeClr val="accent1"/>
                </a:solidFill>
              </a:rPr>
              <a:t>Lease ID Number </a:t>
            </a:r>
            <a:r>
              <a:rPr lang="en-US" sz="2800" dirty="0" smtClean="0"/>
              <a:t>on ALL subsequent year’s Requisitions and Purchase Order documents . </a:t>
            </a:r>
          </a:p>
          <a:p>
            <a:pPr lvl="1"/>
            <a:r>
              <a:rPr lang="en-US" sz="2400" dirty="0" smtClean="0"/>
              <a:t>Multi-year leases will be tracked as one lease throughout the various years of PO’s that are required by budgeting limitations.</a:t>
            </a:r>
          </a:p>
          <a:p>
            <a:r>
              <a:rPr lang="en-US" dirty="0" smtClean="0">
                <a:solidFill>
                  <a:schemeClr val="accent6">
                    <a:lumMod val="75000"/>
                  </a:schemeClr>
                </a:solidFill>
              </a:rPr>
              <a:t>Listing will be provided to Campus in Late February 2021.</a:t>
            </a:r>
            <a:endParaRPr lang="en-US" dirty="0">
              <a:solidFill>
                <a:schemeClr val="accent6">
                  <a:lumMod val="75000"/>
                </a:schemeClr>
              </a:solidFill>
            </a:endParaRPr>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Lease Renewal Contracts</a:t>
            </a:r>
            <a:endParaRPr lang="en-US" dirty="0"/>
          </a:p>
        </p:txBody>
      </p:sp>
    </p:spTree>
    <p:extLst>
      <p:ext uri="{BB962C8B-B14F-4D97-AF65-F5344CB8AC3E}">
        <p14:creationId xmlns:p14="http://schemas.microsoft.com/office/powerpoint/2010/main" val="3872895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32" y="1937356"/>
            <a:ext cx="10595822" cy="368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588655" y="270786"/>
            <a:ext cx="10058401" cy="942872"/>
          </a:xfrm>
        </p:spPr>
        <p:txBody>
          <a:bodyPr>
            <a:normAutofit/>
          </a:bodyPr>
          <a:lstStyle/>
          <a:p>
            <a:r>
              <a:rPr lang="en-US" dirty="0" smtClean="0"/>
              <a:t>Location of Lease ID Number </a:t>
            </a:r>
            <a:br>
              <a:rPr lang="en-US" dirty="0" smtClean="0"/>
            </a:br>
            <a:r>
              <a:rPr lang="en-US" b="1" dirty="0" smtClean="0"/>
              <a:t>Purchase Order </a:t>
            </a:r>
            <a:r>
              <a:rPr lang="en-US" dirty="0" smtClean="0"/>
              <a:t>– Initial (First Year of Lease Contract)</a:t>
            </a:r>
            <a:endParaRPr lang="en-US" dirty="0"/>
          </a:p>
        </p:txBody>
      </p:sp>
      <p:sp>
        <p:nvSpPr>
          <p:cNvPr id="9" name="Title 1"/>
          <p:cNvSpPr txBox="1">
            <a:spLocks/>
          </p:cNvSpPr>
          <p:nvPr/>
        </p:nvSpPr>
        <p:spPr>
          <a:xfrm>
            <a:off x="1772178" y="977371"/>
            <a:ext cx="10018713" cy="138020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0" y="6083678"/>
            <a:ext cx="2885066" cy="774322"/>
          </a:xfrm>
          <a:prstGeom prst="rect">
            <a:avLst/>
          </a:prstGeom>
        </p:spPr>
      </p:pic>
      <p:sp>
        <p:nvSpPr>
          <p:cNvPr id="14" name="Right Arrow 13"/>
          <p:cNvSpPr/>
          <p:nvPr/>
        </p:nvSpPr>
        <p:spPr>
          <a:xfrm>
            <a:off x="6325986" y="4781165"/>
            <a:ext cx="1888520" cy="107037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 Lease ID Number Here:</a:t>
            </a:r>
            <a:endParaRPr lang="en-US" dirty="0"/>
          </a:p>
        </p:txBody>
      </p:sp>
    </p:spTree>
    <p:extLst>
      <p:ext uri="{BB962C8B-B14F-4D97-AF65-F5344CB8AC3E}">
        <p14:creationId xmlns:p14="http://schemas.microsoft.com/office/powerpoint/2010/main" val="1395235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786" y="1912167"/>
            <a:ext cx="10772208" cy="38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588655" y="270786"/>
            <a:ext cx="10058401" cy="949578"/>
          </a:xfrm>
        </p:spPr>
        <p:txBody>
          <a:bodyPr>
            <a:normAutofit/>
          </a:bodyPr>
          <a:lstStyle/>
          <a:p>
            <a:r>
              <a:rPr lang="en-US" dirty="0" smtClean="0"/>
              <a:t>Location of Lease ID Number</a:t>
            </a:r>
            <a:br>
              <a:rPr lang="en-US" dirty="0" smtClean="0"/>
            </a:br>
            <a:r>
              <a:rPr lang="en-US" b="1" dirty="0" smtClean="0"/>
              <a:t>Purchase Requisition </a:t>
            </a:r>
            <a:r>
              <a:rPr lang="en-US" dirty="0" smtClean="0"/>
              <a:t>– Where to Add the Lease ID Number</a:t>
            </a:r>
            <a:endParaRPr lang="en-US" dirty="0"/>
          </a:p>
        </p:txBody>
      </p:sp>
      <p:sp>
        <p:nvSpPr>
          <p:cNvPr id="9" name="Title 1"/>
          <p:cNvSpPr txBox="1">
            <a:spLocks/>
          </p:cNvSpPr>
          <p:nvPr/>
        </p:nvSpPr>
        <p:spPr>
          <a:xfrm>
            <a:off x="1772178" y="977371"/>
            <a:ext cx="10018713" cy="138020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0" y="6083678"/>
            <a:ext cx="2885066" cy="774322"/>
          </a:xfrm>
          <a:prstGeom prst="rect">
            <a:avLst/>
          </a:prstGeom>
        </p:spPr>
      </p:pic>
      <p:sp>
        <p:nvSpPr>
          <p:cNvPr id="14" name="Right Arrow 13"/>
          <p:cNvSpPr/>
          <p:nvPr/>
        </p:nvSpPr>
        <p:spPr>
          <a:xfrm>
            <a:off x="6317673" y="3992075"/>
            <a:ext cx="1888520" cy="107037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Lease ID Number Here:</a:t>
            </a:r>
            <a:endParaRPr lang="en-US" dirty="0"/>
          </a:p>
        </p:txBody>
      </p:sp>
    </p:spTree>
    <p:extLst>
      <p:ext uri="{BB962C8B-B14F-4D97-AF65-F5344CB8AC3E}">
        <p14:creationId xmlns:p14="http://schemas.microsoft.com/office/powerpoint/2010/main" val="3643782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1190106"/>
          </a:xfrm>
        </p:spPr>
        <p:txBody>
          <a:bodyPr>
            <a:normAutofit fontScale="90000"/>
          </a:bodyPr>
          <a:lstStyle/>
          <a:p>
            <a:pPr algn="l"/>
            <a:r>
              <a:rPr lang="en-US" dirty="0" smtClean="0"/>
              <a:t>GASB 87 </a:t>
            </a:r>
            <a:r>
              <a:rPr lang="en-US" sz="3200" dirty="0" smtClean="0"/>
              <a:t>Department Workflow Approval Process</a:t>
            </a:r>
            <a:br>
              <a:rPr lang="en-US" sz="3200" dirty="0" smtClean="0"/>
            </a:b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
        <p:nvSpPr>
          <p:cNvPr id="6" name="Title 1"/>
          <p:cNvSpPr txBox="1">
            <a:spLocks/>
          </p:cNvSpPr>
          <p:nvPr/>
        </p:nvSpPr>
        <p:spPr>
          <a:xfrm>
            <a:off x="3639079" y="3857105"/>
            <a:ext cx="8223183" cy="1363288"/>
          </a:xfrm>
          <a:prstGeom prst="rect">
            <a:avLst/>
          </a:prstGeom>
          <a:effectLst/>
        </p:spPr>
        <p:txBody>
          <a:bodyPr vert="horz" lIns="91440" tIns="45720" rIns="91440" bIns="45720" rtlCol="0" anchor="b">
            <a:normAutofit fontScale="97500" lnSpcReduction="10000"/>
          </a:bodyPr>
          <a:lstStyle>
            <a:lvl1pPr algn="r" defTabSz="457200" rtl="0" eaLnBrk="1" latinLnBrk="0" hangingPunct="1">
              <a:spcBef>
                <a:spcPct val="0"/>
              </a:spcBef>
              <a:buNone/>
              <a:defRPr sz="40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t>Department Responsibility</a:t>
            </a:r>
          </a:p>
          <a:p>
            <a:pPr marL="571500" indent="-571500" algn="l">
              <a:buFont typeface="Arial" panose="020B0604020202020204" pitchFamily="34" charset="0"/>
              <a:buChar char="•"/>
            </a:pPr>
            <a:r>
              <a:rPr lang="en-US" sz="2500" dirty="0" smtClean="0"/>
              <a:t>Identification of how this Process flows from initiation of requisition to identification in General Ledger.</a:t>
            </a:r>
            <a:endParaRPr lang="en-US" sz="2500" dirty="0"/>
          </a:p>
        </p:txBody>
      </p:sp>
    </p:spTree>
    <p:extLst>
      <p:ext uri="{BB962C8B-B14F-4D97-AF65-F5344CB8AC3E}">
        <p14:creationId xmlns:p14="http://schemas.microsoft.com/office/powerpoint/2010/main" val="1173227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4310" y="1108363"/>
            <a:ext cx="10018713" cy="4516581"/>
          </a:xfrm>
        </p:spPr>
        <p:txBody>
          <a:bodyPr>
            <a:normAutofit/>
          </a:bodyPr>
          <a:lstStyle/>
          <a:p>
            <a:pPr marL="0" indent="0">
              <a:buNone/>
            </a:pPr>
            <a:r>
              <a:rPr lang="en-US" sz="2800" b="1" dirty="0" smtClean="0"/>
              <a:t>Department Level</a:t>
            </a:r>
            <a:r>
              <a:rPr lang="en-US" sz="2800" dirty="0" smtClean="0"/>
              <a:t>:</a:t>
            </a:r>
          </a:p>
          <a:p>
            <a:pPr>
              <a:spcBef>
                <a:spcPts val="0"/>
              </a:spcBef>
              <a:spcAft>
                <a:spcPts val="0"/>
              </a:spcAft>
            </a:pPr>
            <a:r>
              <a:rPr lang="en-US" sz="2800" dirty="0" smtClean="0"/>
              <a:t>Initiator:</a:t>
            </a:r>
          </a:p>
          <a:p>
            <a:pPr lvl="1">
              <a:spcBef>
                <a:spcPts val="0"/>
              </a:spcBef>
              <a:spcAft>
                <a:spcPts val="0"/>
              </a:spcAft>
            </a:pPr>
            <a:r>
              <a:rPr lang="en-US" dirty="0" smtClean="0"/>
              <a:t>Create Purchase Requisition in accordance with normal purchasing procedures</a:t>
            </a:r>
          </a:p>
          <a:p>
            <a:pPr lvl="1">
              <a:spcBef>
                <a:spcPts val="0"/>
              </a:spcBef>
              <a:spcAft>
                <a:spcPts val="0"/>
              </a:spcAft>
            </a:pPr>
            <a:r>
              <a:rPr lang="en-US" dirty="0" smtClean="0"/>
              <a:t>Complete GASB 87 Questionnaire  </a:t>
            </a:r>
          </a:p>
          <a:p>
            <a:pPr>
              <a:spcBef>
                <a:spcPts val="0"/>
              </a:spcBef>
              <a:spcAft>
                <a:spcPts val="0"/>
              </a:spcAft>
            </a:pPr>
            <a:r>
              <a:rPr lang="en-US" dirty="0" smtClean="0"/>
              <a:t>Approver:</a:t>
            </a:r>
          </a:p>
          <a:p>
            <a:pPr lvl="1">
              <a:spcBef>
                <a:spcPts val="0"/>
              </a:spcBef>
              <a:spcAft>
                <a:spcPts val="0"/>
              </a:spcAft>
            </a:pPr>
            <a:r>
              <a:rPr lang="en-US" dirty="0" smtClean="0"/>
              <a:t>Review Purchase Requisition in accordance with normal purchasing procedures</a:t>
            </a:r>
          </a:p>
          <a:p>
            <a:pPr lvl="1">
              <a:spcBef>
                <a:spcPts val="0"/>
              </a:spcBef>
              <a:spcAft>
                <a:spcPts val="0"/>
              </a:spcAft>
            </a:pPr>
            <a:r>
              <a:rPr lang="en-US" dirty="0" smtClean="0"/>
              <a:t>Review GASB 87 Questionnaire.  Compare to Requisition for any mismatched information.</a:t>
            </a:r>
          </a:p>
          <a:p>
            <a:pPr>
              <a:spcBef>
                <a:spcPts val="0"/>
              </a:spcBef>
              <a:spcAft>
                <a:spcPts val="0"/>
              </a:spcAft>
            </a:pPr>
            <a:endParaRPr lang="en-US" dirty="0" smtClean="0"/>
          </a:p>
          <a:p>
            <a:pPr marL="0" indent="0">
              <a:spcBef>
                <a:spcPts val="0"/>
              </a:spcBef>
              <a:spcAft>
                <a:spcPts val="0"/>
              </a:spcAft>
              <a:buNone/>
            </a:pPr>
            <a:r>
              <a:rPr lang="en-US" sz="2000" dirty="0" smtClean="0"/>
              <a:t>Once approved through department workflow, the requisition will flow to Accounts Payable </a:t>
            </a:r>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Department Workflow Approval</a:t>
            </a:r>
            <a:endParaRPr lang="en-US" dirty="0"/>
          </a:p>
        </p:txBody>
      </p:sp>
    </p:spTree>
    <p:extLst>
      <p:ext uri="{BB962C8B-B14F-4D97-AF65-F5344CB8AC3E}">
        <p14:creationId xmlns:p14="http://schemas.microsoft.com/office/powerpoint/2010/main" val="3356333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4310" y="1108363"/>
            <a:ext cx="10018713" cy="4516581"/>
          </a:xfrm>
        </p:spPr>
        <p:txBody>
          <a:bodyPr>
            <a:normAutofit fontScale="92500" lnSpcReduction="10000"/>
          </a:bodyPr>
          <a:lstStyle/>
          <a:p>
            <a:pPr marL="0" indent="0">
              <a:buNone/>
            </a:pPr>
            <a:r>
              <a:rPr lang="en-US" sz="2800" b="1" dirty="0" smtClean="0"/>
              <a:t>Accounts Payable Level</a:t>
            </a:r>
            <a:r>
              <a:rPr lang="en-US" sz="2800" dirty="0" smtClean="0"/>
              <a:t>:</a:t>
            </a:r>
          </a:p>
          <a:p>
            <a:pPr>
              <a:spcBef>
                <a:spcPts val="0"/>
              </a:spcBef>
              <a:spcAft>
                <a:spcPts val="0"/>
              </a:spcAft>
            </a:pPr>
            <a:r>
              <a:rPr lang="en-US" sz="2800" dirty="0" smtClean="0"/>
              <a:t>Review and compare GASB 87 Questionnaire and Requisition for GASB 87 determination.</a:t>
            </a:r>
          </a:p>
          <a:p>
            <a:pPr lvl="1">
              <a:spcBef>
                <a:spcPts val="0"/>
              </a:spcBef>
              <a:spcAft>
                <a:spcPts val="0"/>
              </a:spcAft>
            </a:pPr>
            <a:r>
              <a:rPr lang="en-US" sz="2400" dirty="0" smtClean="0"/>
              <a:t>If GASB 87 Questionnaire NOT ATTACHED – Requisition will be returned to Department for completion</a:t>
            </a:r>
          </a:p>
          <a:p>
            <a:pPr lvl="1">
              <a:spcBef>
                <a:spcPts val="0"/>
              </a:spcBef>
              <a:spcAft>
                <a:spcPts val="0"/>
              </a:spcAft>
            </a:pPr>
            <a:r>
              <a:rPr lang="en-US" sz="2400" dirty="0" smtClean="0"/>
              <a:t>For COMPLETED GASB 87 Questionnaire ATTACHED - </a:t>
            </a:r>
            <a:r>
              <a:rPr lang="en-US" sz="2200" dirty="0" smtClean="0"/>
              <a:t>INFO DOESN’T MATCH – Requisition will be returned to Department for correction of info on Requisition and GASB 87 Questionnaire</a:t>
            </a:r>
          </a:p>
          <a:p>
            <a:pPr lvl="2">
              <a:spcBef>
                <a:spcPts val="0"/>
              </a:spcBef>
              <a:spcAft>
                <a:spcPts val="0"/>
              </a:spcAft>
            </a:pPr>
            <a:r>
              <a:rPr lang="en-US" sz="2200" dirty="0" smtClean="0"/>
              <a:t>INFO CORRECT - </a:t>
            </a:r>
            <a:r>
              <a:rPr lang="en-US" sz="2000" dirty="0"/>
              <a:t>Determine correctness of Expense Account Code </a:t>
            </a:r>
            <a:r>
              <a:rPr lang="en-US" sz="2000" dirty="0" smtClean="0"/>
              <a:t>used on Requisition </a:t>
            </a:r>
            <a:r>
              <a:rPr lang="en-US" sz="2000" dirty="0"/>
              <a:t>based on questionnaire </a:t>
            </a:r>
            <a:r>
              <a:rPr lang="en-US" sz="2000" dirty="0" smtClean="0"/>
              <a:t>answers  </a:t>
            </a:r>
          </a:p>
          <a:p>
            <a:pPr lvl="3">
              <a:spcBef>
                <a:spcPts val="0"/>
              </a:spcBef>
              <a:spcAft>
                <a:spcPts val="0"/>
              </a:spcAft>
            </a:pPr>
            <a:r>
              <a:rPr lang="en-US" sz="1800" dirty="0" smtClean="0"/>
              <a:t>This may result in the Requisition Expense Account Code being changed</a:t>
            </a:r>
            <a:endParaRPr lang="en-US" sz="1800" dirty="0"/>
          </a:p>
          <a:p>
            <a:pPr marL="914400" lvl="2" indent="0">
              <a:spcBef>
                <a:spcPts val="0"/>
              </a:spcBef>
              <a:spcAft>
                <a:spcPts val="0"/>
              </a:spcAft>
              <a:buNone/>
            </a:pPr>
            <a:endParaRPr lang="en-US" sz="2200" dirty="0" smtClean="0"/>
          </a:p>
          <a:p>
            <a:pPr marL="0" indent="0">
              <a:spcBef>
                <a:spcPts val="0"/>
              </a:spcBef>
              <a:spcAft>
                <a:spcPts val="0"/>
              </a:spcAft>
              <a:buNone/>
            </a:pPr>
            <a:endParaRPr lang="en-US" dirty="0" smtClean="0"/>
          </a:p>
          <a:p>
            <a:pPr marL="0" indent="0">
              <a:spcBef>
                <a:spcPts val="0"/>
              </a:spcBef>
              <a:spcAft>
                <a:spcPts val="0"/>
              </a:spcAft>
              <a:buNone/>
            </a:pPr>
            <a:r>
              <a:rPr lang="en-US" sz="2000" dirty="0" smtClean="0"/>
              <a:t>Once approved through department workflow, the requisition will flow to Asset Management.</a:t>
            </a:r>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Department Workflow Approval</a:t>
            </a:r>
            <a:endParaRPr lang="en-US" dirty="0"/>
          </a:p>
        </p:txBody>
      </p:sp>
    </p:spTree>
    <p:extLst>
      <p:ext uri="{BB962C8B-B14F-4D97-AF65-F5344CB8AC3E}">
        <p14:creationId xmlns:p14="http://schemas.microsoft.com/office/powerpoint/2010/main" val="27525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29310"/>
            <a:ext cx="10018713" cy="1108364"/>
          </a:xfrm>
        </p:spPr>
        <p:txBody>
          <a:bodyPr/>
          <a:lstStyle/>
          <a:p>
            <a:r>
              <a:rPr lang="en-US" dirty="0" smtClean="0"/>
              <a:t>Why is the reporting for Leases Changing:</a:t>
            </a:r>
            <a:endParaRPr lang="en-US" dirty="0"/>
          </a:p>
        </p:txBody>
      </p:sp>
      <p:sp>
        <p:nvSpPr>
          <p:cNvPr id="3" name="Content Placeholder 2"/>
          <p:cNvSpPr>
            <a:spLocks noGrp="1"/>
          </p:cNvSpPr>
          <p:nvPr>
            <p:ph idx="1"/>
          </p:nvPr>
        </p:nvSpPr>
        <p:spPr>
          <a:xfrm>
            <a:off x="1484310" y="1339273"/>
            <a:ext cx="10018713" cy="4599709"/>
          </a:xfrm>
        </p:spPr>
        <p:txBody>
          <a:bodyPr>
            <a:normAutofit lnSpcReduction="10000"/>
          </a:bodyPr>
          <a:lstStyle/>
          <a:p>
            <a:r>
              <a:rPr lang="en-US" dirty="0"/>
              <a:t>Currently, there are two separate types of leases.  </a:t>
            </a:r>
            <a:endParaRPr lang="en-US" dirty="0" smtClean="0"/>
          </a:p>
          <a:p>
            <a:pPr lvl="1"/>
            <a:r>
              <a:rPr lang="en-US" dirty="0" smtClean="0"/>
              <a:t>"</a:t>
            </a:r>
            <a:r>
              <a:rPr lang="en-US" dirty="0"/>
              <a:t>Capital Leases" are those leases that meet certain criteria as set forth in FASB Statement No. 13.  These leases are recorded on the financial statements as an asset (for the underlying item being leased) and a lease liability (for the remaining future lease payments).  </a:t>
            </a:r>
            <a:endParaRPr lang="en-US" dirty="0" smtClean="0"/>
          </a:p>
          <a:p>
            <a:pPr lvl="1"/>
            <a:r>
              <a:rPr lang="en-US" dirty="0" smtClean="0"/>
              <a:t>"</a:t>
            </a:r>
            <a:r>
              <a:rPr lang="en-US" dirty="0"/>
              <a:t>Operating Leases" are all leases that don't meet the criteria of FASB 13.  These leases do not report any debt for future outflows of resources that may be required.  Instead, the payments for these leases are recorded as expenditure in the year paid and no asset is recorded for the underlying item being leased</a:t>
            </a:r>
            <a:r>
              <a:rPr lang="en-US" dirty="0" smtClean="0"/>
              <a:t>.</a:t>
            </a:r>
          </a:p>
          <a:p>
            <a:r>
              <a:rPr lang="en-US" dirty="0"/>
              <a:t>The concern that GASB had with the current presentation is the financial statements do not reflect the debt outstanding on </a:t>
            </a:r>
            <a:r>
              <a:rPr lang="en-US" dirty="0" smtClean="0"/>
              <a:t>“Operating” </a:t>
            </a:r>
            <a:r>
              <a:rPr lang="en-US" dirty="0"/>
              <a:t>leases and this could result in incorrect assumptions being made by the users of the financial statements related to cash solvency of the governmental entity. </a:t>
            </a:r>
          </a:p>
        </p:txBody>
      </p:sp>
      <p:pic>
        <p:nvPicPr>
          <p:cNvPr id="4" name="Picture 3"/>
          <p:cNvPicPr>
            <a:picLocks noChangeAspect="1"/>
          </p:cNvPicPr>
          <p:nvPr/>
        </p:nvPicPr>
        <p:blipFill>
          <a:blip r:embed="rId2"/>
          <a:stretch>
            <a:fillRect/>
          </a:stretch>
        </p:blipFill>
        <p:spPr>
          <a:xfrm>
            <a:off x="0" y="6083678"/>
            <a:ext cx="2885066" cy="774322"/>
          </a:xfrm>
          <a:prstGeom prst="rect">
            <a:avLst/>
          </a:prstGeom>
        </p:spPr>
      </p:pic>
    </p:spTree>
    <p:extLst>
      <p:ext uri="{BB962C8B-B14F-4D97-AF65-F5344CB8AC3E}">
        <p14:creationId xmlns:p14="http://schemas.microsoft.com/office/powerpoint/2010/main" val="4189039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4310" y="1108363"/>
            <a:ext cx="10018713" cy="4516581"/>
          </a:xfrm>
        </p:spPr>
        <p:txBody>
          <a:bodyPr>
            <a:normAutofit/>
          </a:bodyPr>
          <a:lstStyle/>
          <a:p>
            <a:pPr marL="0" indent="0">
              <a:buNone/>
            </a:pPr>
            <a:r>
              <a:rPr lang="en-US" sz="2800" b="1" dirty="0" smtClean="0"/>
              <a:t>Asset Management Level</a:t>
            </a:r>
            <a:r>
              <a:rPr lang="en-US" sz="2800" dirty="0" smtClean="0"/>
              <a:t>:</a:t>
            </a:r>
          </a:p>
          <a:p>
            <a:pPr>
              <a:spcBef>
                <a:spcPts val="0"/>
              </a:spcBef>
              <a:spcAft>
                <a:spcPts val="0"/>
              </a:spcAft>
            </a:pPr>
            <a:r>
              <a:rPr lang="en-US" sz="2800" dirty="0" smtClean="0"/>
              <a:t>Review and compare GASB 87 Questionnaire and Requisition for GASB 87 determination.  Determine appropriateness of Expense Account Code </a:t>
            </a:r>
          </a:p>
          <a:p>
            <a:pPr lvl="1">
              <a:spcBef>
                <a:spcPts val="0"/>
              </a:spcBef>
              <a:spcAft>
                <a:spcPts val="0"/>
              </a:spcAft>
            </a:pPr>
            <a:r>
              <a:rPr lang="en-US" sz="2400" dirty="0" smtClean="0"/>
              <a:t>If Account Code is not correct – Requisition will be returned to Department for completion</a:t>
            </a:r>
          </a:p>
          <a:p>
            <a:pPr>
              <a:spcBef>
                <a:spcPts val="0"/>
              </a:spcBef>
              <a:spcAft>
                <a:spcPts val="0"/>
              </a:spcAft>
            </a:pPr>
            <a:r>
              <a:rPr lang="en-US" sz="2800" dirty="0" smtClean="0"/>
              <a:t>Enter Asset Profile for the lease – completion of the asset profile will remain as pending until the first invoice is received from the vendor</a:t>
            </a:r>
          </a:p>
          <a:p>
            <a:pPr marL="1371600" lvl="3" indent="0">
              <a:spcBef>
                <a:spcPts val="0"/>
              </a:spcBef>
              <a:spcAft>
                <a:spcPts val="0"/>
              </a:spcAft>
              <a:buNone/>
            </a:pPr>
            <a:endParaRPr lang="en-US" sz="1800" dirty="0"/>
          </a:p>
          <a:p>
            <a:pPr marL="0" indent="0">
              <a:spcBef>
                <a:spcPts val="0"/>
              </a:spcBef>
              <a:spcAft>
                <a:spcPts val="0"/>
              </a:spcAft>
              <a:buNone/>
            </a:pPr>
            <a:r>
              <a:rPr lang="en-US" sz="2000" dirty="0" smtClean="0"/>
              <a:t>Once approved through department workflow, the requisition will flow to Procurement.</a:t>
            </a:r>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Department Workflow Approval</a:t>
            </a:r>
            <a:endParaRPr lang="en-US" dirty="0"/>
          </a:p>
        </p:txBody>
      </p:sp>
    </p:spTree>
    <p:extLst>
      <p:ext uri="{BB962C8B-B14F-4D97-AF65-F5344CB8AC3E}">
        <p14:creationId xmlns:p14="http://schemas.microsoft.com/office/powerpoint/2010/main" val="1556661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4310" y="1108363"/>
            <a:ext cx="10018713" cy="4516581"/>
          </a:xfrm>
        </p:spPr>
        <p:txBody>
          <a:bodyPr>
            <a:normAutofit/>
          </a:bodyPr>
          <a:lstStyle/>
          <a:p>
            <a:pPr marL="0" indent="0">
              <a:buNone/>
            </a:pPr>
            <a:r>
              <a:rPr lang="en-US" sz="2800" b="1" dirty="0" smtClean="0"/>
              <a:t>Procurement Level</a:t>
            </a:r>
            <a:r>
              <a:rPr lang="en-US" sz="2800" dirty="0" smtClean="0"/>
              <a:t>:</a:t>
            </a:r>
          </a:p>
          <a:p>
            <a:pPr>
              <a:spcBef>
                <a:spcPts val="0"/>
              </a:spcBef>
              <a:spcAft>
                <a:spcPts val="0"/>
              </a:spcAft>
            </a:pPr>
            <a:r>
              <a:rPr lang="en-US" sz="2800" dirty="0" smtClean="0"/>
              <a:t>Review and compare GASB 87 Questionnaire and Requisition for GASB 87 determination. </a:t>
            </a:r>
          </a:p>
          <a:p>
            <a:pPr lvl="1">
              <a:spcBef>
                <a:spcPts val="0"/>
              </a:spcBef>
              <a:spcAft>
                <a:spcPts val="0"/>
              </a:spcAft>
            </a:pPr>
            <a:r>
              <a:rPr lang="en-US" dirty="0" smtClean="0"/>
              <a:t>If Requisition doesn’t agree with Questionnaire related to various GASB 87 criteria, the Requisition will be returned to Department for correction</a:t>
            </a:r>
          </a:p>
          <a:p>
            <a:pPr>
              <a:spcBef>
                <a:spcPts val="0"/>
              </a:spcBef>
              <a:spcAft>
                <a:spcPts val="0"/>
              </a:spcAft>
            </a:pPr>
            <a:r>
              <a:rPr lang="en-US" sz="2800" dirty="0" smtClean="0"/>
              <a:t>Finalize Requisition and create Contract(s) for Leases Assets</a:t>
            </a:r>
          </a:p>
          <a:p>
            <a:pPr>
              <a:spcBef>
                <a:spcPts val="0"/>
              </a:spcBef>
              <a:spcAft>
                <a:spcPts val="0"/>
              </a:spcAft>
            </a:pPr>
            <a:r>
              <a:rPr lang="en-US" sz="2800" dirty="0" smtClean="0"/>
              <a:t>Create the Purchase Order</a:t>
            </a:r>
          </a:p>
          <a:p>
            <a:pPr lvl="1">
              <a:spcBef>
                <a:spcPts val="0"/>
              </a:spcBef>
              <a:spcAft>
                <a:spcPts val="0"/>
              </a:spcAft>
            </a:pPr>
            <a:r>
              <a:rPr lang="en-US" sz="2400" dirty="0" smtClean="0"/>
              <a:t>Add Lease ID Number to PO </a:t>
            </a:r>
          </a:p>
          <a:p>
            <a:pPr>
              <a:spcBef>
                <a:spcPts val="0"/>
              </a:spcBef>
              <a:spcAft>
                <a:spcPts val="0"/>
              </a:spcAft>
            </a:pPr>
            <a:r>
              <a:rPr lang="en-US" sz="2800" dirty="0" smtClean="0"/>
              <a:t>Attach Contract to PO</a:t>
            </a:r>
            <a:endParaRPr lang="en-US" sz="1800" dirty="0"/>
          </a:p>
          <a:p>
            <a:pPr marL="0" indent="0">
              <a:spcBef>
                <a:spcPts val="0"/>
              </a:spcBef>
              <a:spcAft>
                <a:spcPts val="0"/>
              </a:spcAft>
              <a:buNone/>
            </a:pPr>
            <a:endParaRPr lang="en-US" sz="2000" dirty="0" smtClean="0"/>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Department Workflow Approval</a:t>
            </a:r>
            <a:endParaRPr lang="en-US" dirty="0"/>
          </a:p>
        </p:txBody>
      </p:sp>
    </p:spTree>
    <p:extLst>
      <p:ext uri="{BB962C8B-B14F-4D97-AF65-F5344CB8AC3E}">
        <p14:creationId xmlns:p14="http://schemas.microsoft.com/office/powerpoint/2010/main" val="96364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4310" y="1108363"/>
            <a:ext cx="10018713" cy="4516581"/>
          </a:xfrm>
        </p:spPr>
        <p:txBody>
          <a:bodyPr>
            <a:normAutofit/>
          </a:bodyPr>
          <a:lstStyle/>
          <a:p>
            <a:pPr marL="0" indent="0">
              <a:buNone/>
            </a:pPr>
            <a:r>
              <a:rPr lang="en-US" sz="2800" b="1" dirty="0" smtClean="0"/>
              <a:t>Asset Management Level</a:t>
            </a:r>
            <a:r>
              <a:rPr lang="en-US" sz="2800" dirty="0" smtClean="0"/>
              <a:t>:</a:t>
            </a:r>
          </a:p>
          <a:p>
            <a:pPr>
              <a:spcBef>
                <a:spcPts val="0"/>
              </a:spcBef>
              <a:spcAft>
                <a:spcPts val="0"/>
              </a:spcAft>
            </a:pPr>
            <a:r>
              <a:rPr lang="en-US" sz="2800" dirty="0" smtClean="0"/>
              <a:t>First Invoice from Vendor – </a:t>
            </a:r>
          </a:p>
          <a:p>
            <a:pPr lvl="1">
              <a:spcBef>
                <a:spcPts val="0"/>
              </a:spcBef>
              <a:spcAft>
                <a:spcPts val="0"/>
              </a:spcAft>
            </a:pPr>
            <a:r>
              <a:rPr lang="en-US" sz="2400" dirty="0" smtClean="0"/>
              <a:t>Review and compare payment information to contract that is created by Procurement and Requisition</a:t>
            </a:r>
          </a:p>
          <a:p>
            <a:pPr lvl="2">
              <a:spcBef>
                <a:spcPts val="0"/>
              </a:spcBef>
              <a:spcAft>
                <a:spcPts val="0"/>
              </a:spcAft>
            </a:pPr>
            <a:r>
              <a:rPr lang="en-US" sz="2200" dirty="0" smtClean="0"/>
              <a:t>Department will be contacted for any variances between contract and invoice (1</a:t>
            </a:r>
            <a:r>
              <a:rPr lang="en-US" sz="2200" baseline="30000" dirty="0" smtClean="0"/>
              <a:t>st</a:t>
            </a:r>
            <a:r>
              <a:rPr lang="en-US" sz="2200" dirty="0" smtClean="0"/>
              <a:t> payment date, amounts billed, etc.)</a:t>
            </a:r>
          </a:p>
          <a:p>
            <a:pPr lvl="2">
              <a:spcBef>
                <a:spcPts val="0"/>
              </a:spcBef>
              <a:spcAft>
                <a:spcPts val="0"/>
              </a:spcAft>
            </a:pPr>
            <a:r>
              <a:rPr lang="en-US" sz="2200" dirty="0" smtClean="0"/>
              <a:t>Ensure that Leased Asset has been delivered on site by vendor</a:t>
            </a:r>
          </a:p>
          <a:p>
            <a:pPr>
              <a:spcBef>
                <a:spcPts val="0"/>
              </a:spcBef>
              <a:spcAft>
                <a:spcPts val="0"/>
              </a:spcAft>
            </a:pPr>
            <a:r>
              <a:rPr lang="en-US" sz="2800" dirty="0" smtClean="0"/>
              <a:t>Add Asset in Asset Management System</a:t>
            </a:r>
          </a:p>
          <a:p>
            <a:pPr lvl="1">
              <a:spcBef>
                <a:spcPts val="0"/>
              </a:spcBef>
              <a:spcAft>
                <a:spcPts val="0"/>
              </a:spcAft>
            </a:pPr>
            <a:r>
              <a:rPr lang="en-US" sz="2400" dirty="0" smtClean="0"/>
              <a:t>Lease data will be added and an amortization schedule will be created.</a:t>
            </a:r>
          </a:p>
          <a:p>
            <a:pPr lvl="1">
              <a:spcBef>
                <a:spcPts val="0"/>
              </a:spcBef>
              <a:spcAft>
                <a:spcPts val="0"/>
              </a:spcAft>
            </a:pPr>
            <a:r>
              <a:rPr lang="en-US" sz="2400" dirty="0" smtClean="0"/>
              <a:t>Prepare an inventory tag for distribution to department for inventory purposes</a:t>
            </a:r>
            <a:endParaRPr lang="en-US" sz="2000" dirty="0" smtClean="0"/>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Department Workflow Approval</a:t>
            </a:r>
            <a:endParaRPr lang="en-US" dirty="0"/>
          </a:p>
        </p:txBody>
      </p:sp>
    </p:spTree>
    <p:extLst>
      <p:ext uri="{BB962C8B-B14F-4D97-AF65-F5344CB8AC3E}">
        <p14:creationId xmlns:p14="http://schemas.microsoft.com/office/powerpoint/2010/main" val="2685962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4310" y="1108363"/>
            <a:ext cx="10018713" cy="4516581"/>
          </a:xfrm>
        </p:spPr>
        <p:txBody>
          <a:bodyPr>
            <a:normAutofit/>
          </a:bodyPr>
          <a:lstStyle/>
          <a:p>
            <a:pPr marL="0" indent="0">
              <a:buNone/>
            </a:pPr>
            <a:r>
              <a:rPr lang="en-US" sz="2800" b="1" dirty="0" smtClean="0"/>
              <a:t>Accounting Level</a:t>
            </a:r>
            <a:r>
              <a:rPr lang="en-US" sz="2800" dirty="0" smtClean="0"/>
              <a:t>:</a:t>
            </a:r>
          </a:p>
          <a:p>
            <a:pPr>
              <a:spcBef>
                <a:spcPts val="0"/>
              </a:spcBef>
              <a:spcAft>
                <a:spcPts val="0"/>
              </a:spcAft>
            </a:pPr>
            <a:r>
              <a:rPr lang="en-US" sz="2800" dirty="0" smtClean="0"/>
              <a:t>Monitor and verify that the Leased Asset is on campus via the annual inventory check</a:t>
            </a:r>
          </a:p>
          <a:p>
            <a:pPr>
              <a:spcBef>
                <a:spcPts val="0"/>
              </a:spcBef>
              <a:spcAft>
                <a:spcPts val="0"/>
              </a:spcAft>
            </a:pPr>
            <a:r>
              <a:rPr lang="en-US" sz="2800" dirty="0" smtClean="0"/>
              <a:t>Monitor payments based on Lease ID Number through various queries (GL and AM queries)</a:t>
            </a:r>
          </a:p>
          <a:p>
            <a:pPr>
              <a:spcBef>
                <a:spcPts val="0"/>
              </a:spcBef>
              <a:spcAft>
                <a:spcPts val="0"/>
              </a:spcAft>
            </a:pPr>
            <a:r>
              <a:rPr lang="en-US" sz="2800" dirty="0" smtClean="0"/>
              <a:t>Compare AM Module to AP Module (UGA Mart)</a:t>
            </a:r>
          </a:p>
          <a:p>
            <a:pPr lvl="1">
              <a:spcBef>
                <a:spcPts val="0"/>
              </a:spcBef>
              <a:spcAft>
                <a:spcPts val="0"/>
              </a:spcAft>
            </a:pPr>
            <a:r>
              <a:rPr lang="en-US" sz="2400" dirty="0" smtClean="0"/>
              <a:t>Prepare year end entries to adjust year end liability/expense activity</a:t>
            </a:r>
          </a:p>
          <a:p>
            <a:pPr lvl="1">
              <a:spcBef>
                <a:spcPts val="0"/>
              </a:spcBef>
              <a:spcAft>
                <a:spcPts val="0"/>
              </a:spcAft>
            </a:pPr>
            <a:r>
              <a:rPr lang="en-US" sz="2400" dirty="0" smtClean="0"/>
              <a:t>Reconcile Debt Outstanding</a:t>
            </a:r>
          </a:p>
          <a:p>
            <a:pPr lvl="1">
              <a:spcBef>
                <a:spcPts val="0"/>
              </a:spcBef>
              <a:spcAft>
                <a:spcPts val="0"/>
              </a:spcAft>
            </a:pPr>
            <a:r>
              <a:rPr lang="en-US" sz="2400" dirty="0" smtClean="0"/>
              <a:t>Prepare Capital Asset and Long-Term Debt Notes based on info in Actuals, GAAP and Capital</a:t>
            </a:r>
            <a:endParaRPr lang="en-US" sz="2000" dirty="0" smtClean="0"/>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GASB 87 Department Workflow Approval</a:t>
            </a:r>
            <a:endParaRPr lang="en-US" dirty="0"/>
          </a:p>
        </p:txBody>
      </p:sp>
    </p:spTree>
    <p:extLst>
      <p:ext uri="{BB962C8B-B14F-4D97-AF65-F5344CB8AC3E}">
        <p14:creationId xmlns:p14="http://schemas.microsoft.com/office/powerpoint/2010/main" val="445169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9"/>
            <a:ext cx="8574622" cy="1662390"/>
          </a:xfrm>
        </p:spPr>
        <p:txBody>
          <a:bodyPr>
            <a:normAutofit fontScale="90000"/>
          </a:bodyPr>
          <a:lstStyle/>
          <a:p>
            <a:pPr algn="l"/>
            <a:r>
              <a:rPr lang="en-US" dirty="0" smtClean="0"/>
              <a:t>GASB 87 </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t>Other Items</a:t>
            </a:r>
            <a:endParaRPr lang="en-US" dirty="0"/>
          </a:p>
        </p:txBody>
      </p:sp>
      <p:sp>
        <p:nvSpPr>
          <p:cNvPr id="6" name="Title 1"/>
          <p:cNvSpPr txBox="1">
            <a:spLocks/>
          </p:cNvSpPr>
          <p:nvPr/>
        </p:nvSpPr>
        <p:spPr>
          <a:xfrm>
            <a:off x="4322618" y="4347556"/>
            <a:ext cx="7739149"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dirty="0"/>
          </a:p>
        </p:txBody>
      </p:sp>
    </p:spTree>
    <p:extLst>
      <p:ext uri="{BB962C8B-B14F-4D97-AF65-F5344CB8AC3E}">
        <p14:creationId xmlns:p14="http://schemas.microsoft.com/office/powerpoint/2010/main" val="3589976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013" y="1306545"/>
            <a:ext cx="10018713" cy="1752599"/>
          </a:xfrm>
        </p:spPr>
        <p:txBody>
          <a:bodyPr/>
          <a:lstStyle/>
          <a:p>
            <a:r>
              <a:rPr lang="en-US" dirty="0" smtClean="0"/>
              <a:t>Procedures</a:t>
            </a:r>
            <a:endParaRPr lang="en-US" dirty="0"/>
          </a:p>
        </p:txBody>
      </p:sp>
      <p:sp>
        <p:nvSpPr>
          <p:cNvPr id="12" name="Content Placeholder 11"/>
          <p:cNvSpPr>
            <a:spLocks noGrp="1"/>
          </p:cNvSpPr>
          <p:nvPr>
            <p:ph idx="1"/>
          </p:nvPr>
        </p:nvSpPr>
        <p:spPr>
          <a:xfrm>
            <a:off x="1442533" y="2361545"/>
            <a:ext cx="10018713" cy="3352801"/>
          </a:xfrm>
        </p:spPr>
        <p:txBody>
          <a:bodyPr/>
          <a:lstStyle/>
          <a:p>
            <a:r>
              <a:rPr lang="en-US" sz="2800" dirty="0" smtClean="0"/>
              <a:t>Complete Payment Request in accordance with normal purchasing procedures (rentals less than 90 days/ 3 months)</a:t>
            </a:r>
          </a:p>
          <a:p>
            <a:r>
              <a:rPr lang="en-US" sz="2800" b="1" dirty="0" smtClean="0">
                <a:solidFill>
                  <a:schemeClr val="accent1"/>
                </a:solidFill>
              </a:rPr>
              <a:t>Payment Requests would not meet the greater than 12 month requirement and would not be required to complete the questionnaire.</a:t>
            </a:r>
            <a:endParaRPr lang="en-US" b="1" dirty="0">
              <a:solidFill>
                <a:schemeClr val="accent1"/>
              </a:solidFill>
            </a:endParaRPr>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127743" y="904648"/>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New Rental Contracts</a:t>
            </a:r>
            <a:endParaRPr lang="en-US" dirty="0"/>
          </a:p>
        </p:txBody>
      </p:sp>
      <p:sp>
        <p:nvSpPr>
          <p:cNvPr id="3" name="TextBox 2"/>
          <p:cNvSpPr txBox="1"/>
          <p:nvPr/>
        </p:nvSpPr>
        <p:spPr>
          <a:xfrm>
            <a:off x="4409800" y="5345014"/>
            <a:ext cx="3454600" cy="369332"/>
          </a:xfrm>
          <a:prstGeom prst="rect">
            <a:avLst/>
          </a:prstGeom>
          <a:noFill/>
        </p:spPr>
        <p:txBody>
          <a:bodyPr wrap="none" rtlCol="0">
            <a:spAutoFit/>
          </a:bodyPr>
          <a:lstStyle/>
          <a:p>
            <a:r>
              <a:rPr lang="en-US" dirty="0" smtClean="0"/>
              <a:t>UGA Policy 4.9 Rentals and Leases</a:t>
            </a:r>
            <a:endParaRPr lang="en-US" dirty="0"/>
          </a:p>
        </p:txBody>
      </p:sp>
    </p:spTree>
    <p:extLst>
      <p:ext uri="{BB962C8B-B14F-4D97-AF65-F5344CB8AC3E}">
        <p14:creationId xmlns:p14="http://schemas.microsoft.com/office/powerpoint/2010/main" val="78680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Schedule</a:t>
            </a:r>
            <a:endParaRPr lang="en-US" dirty="0"/>
          </a:p>
        </p:txBody>
      </p:sp>
      <p:sp>
        <p:nvSpPr>
          <p:cNvPr id="3" name="Content Placeholder 2"/>
          <p:cNvSpPr>
            <a:spLocks noGrp="1"/>
          </p:cNvSpPr>
          <p:nvPr>
            <p:ph idx="1"/>
          </p:nvPr>
        </p:nvSpPr>
        <p:spPr>
          <a:xfrm>
            <a:off x="1246909" y="2028305"/>
            <a:ext cx="10831483" cy="3815542"/>
          </a:xfrm>
        </p:spPr>
        <p:txBody>
          <a:bodyPr>
            <a:normAutofit lnSpcReduction="10000"/>
          </a:bodyPr>
          <a:lstStyle/>
          <a:p>
            <a:r>
              <a:rPr lang="en-US" b="1" dirty="0">
                <a:solidFill>
                  <a:schemeClr val="accent1"/>
                </a:solidFill>
              </a:rPr>
              <a:t>March 1, 2021  </a:t>
            </a:r>
            <a:r>
              <a:rPr lang="en-US" dirty="0"/>
              <a:t>- Departments should start using the GASB 87 Questionnaire for ALL NEW </a:t>
            </a:r>
            <a:r>
              <a:rPr lang="en-US" dirty="0" smtClean="0"/>
              <a:t>LEASES.  Attachment of questionnaire will be REQUIRED.  Renewals of current leases will require a LEASE ID Number that has been created</a:t>
            </a:r>
            <a:r>
              <a:rPr lang="en-US" dirty="0" smtClean="0">
                <a:solidFill>
                  <a:schemeClr val="tx2"/>
                </a:solidFill>
              </a:rPr>
              <a:t>. </a:t>
            </a:r>
            <a:r>
              <a:rPr lang="en-US" sz="1800" dirty="0" smtClean="0">
                <a:solidFill>
                  <a:schemeClr val="accent6">
                    <a:lumMod val="75000"/>
                  </a:schemeClr>
                </a:solidFill>
              </a:rPr>
              <a:t>(ALL Departments and Central Departments)</a:t>
            </a:r>
          </a:p>
          <a:p>
            <a:pPr lvl="1"/>
            <a:r>
              <a:rPr lang="en-US" sz="1400" dirty="0" smtClean="0">
                <a:solidFill>
                  <a:schemeClr val="tx2"/>
                </a:solidFill>
              </a:rPr>
              <a:t>List of LEASE ID Numbers will be made available to Departments prior to March 1, 2021.  We are creating/updating these numbers and will have them available the last week of February 2021.</a:t>
            </a:r>
            <a:endParaRPr lang="en-US" sz="1400" dirty="0">
              <a:solidFill>
                <a:schemeClr val="tx2"/>
              </a:solidFill>
            </a:endParaRPr>
          </a:p>
          <a:p>
            <a:r>
              <a:rPr lang="en-US" b="1" dirty="0" smtClean="0">
                <a:solidFill>
                  <a:schemeClr val="accent1"/>
                </a:solidFill>
              </a:rPr>
              <a:t>March 31,2021 </a:t>
            </a:r>
            <a:r>
              <a:rPr lang="en-US" dirty="0" smtClean="0"/>
              <a:t>- Board of Regents has required that ALL current leases meeting GASB 87 criteria are to be entered into AM Module </a:t>
            </a:r>
            <a:r>
              <a:rPr lang="en-US" sz="1800" dirty="0" smtClean="0">
                <a:solidFill>
                  <a:schemeClr val="accent6">
                    <a:lumMod val="75000"/>
                  </a:schemeClr>
                </a:solidFill>
              </a:rPr>
              <a:t>(AM and Accounting)</a:t>
            </a:r>
          </a:p>
          <a:p>
            <a:r>
              <a:rPr lang="en-US" b="1" dirty="0" smtClean="0">
                <a:solidFill>
                  <a:schemeClr val="accent1"/>
                </a:solidFill>
              </a:rPr>
              <a:t>July 1, 2021 </a:t>
            </a:r>
            <a:r>
              <a:rPr lang="en-US" dirty="0" smtClean="0">
                <a:solidFill>
                  <a:schemeClr val="accent1"/>
                </a:solidFill>
              </a:rPr>
              <a:t>– </a:t>
            </a:r>
            <a:r>
              <a:rPr lang="en-US" dirty="0" smtClean="0">
                <a:solidFill>
                  <a:schemeClr val="tx2"/>
                </a:solidFill>
              </a:rPr>
              <a:t>GASB 87 Reporting Requirements will become effective.  All transactions should reflect LEASE ID Numbers </a:t>
            </a:r>
            <a:r>
              <a:rPr lang="en-US" sz="1800" dirty="0" smtClean="0">
                <a:solidFill>
                  <a:schemeClr val="accent6">
                    <a:lumMod val="75000"/>
                  </a:schemeClr>
                </a:solidFill>
              </a:rPr>
              <a:t>(ALL Departments and Central Departments)</a:t>
            </a:r>
          </a:p>
          <a:p>
            <a:pPr lvl="1"/>
            <a:endParaRPr lang="en-US" dirty="0"/>
          </a:p>
        </p:txBody>
      </p:sp>
      <p:pic>
        <p:nvPicPr>
          <p:cNvPr id="4" name="Picture 3"/>
          <p:cNvPicPr>
            <a:picLocks noChangeAspect="1"/>
          </p:cNvPicPr>
          <p:nvPr/>
        </p:nvPicPr>
        <p:blipFill>
          <a:blip r:embed="rId2"/>
          <a:stretch>
            <a:fillRect/>
          </a:stretch>
        </p:blipFill>
        <p:spPr>
          <a:xfrm>
            <a:off x="0" y="6083678"/>
            <a:ext cx="2885066" cy="774322"/>
          </a:xfrm>
          <a:prstGeom prst="rect">
            <a:avLst/>
          </a:prstGeom>
        </p:spPr>
      </p:pic>
    </p:spTree>
    <p:extLst>
      <p:ext uri="{BB962C8B-B14F-4D97-AF65-F5344CB8AC3E}">
        <p14:creationId xmlns:p14="http://schemas.microsoft.com/office/powerpoint/2010/main" val="1526113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ID Number Naming Convention</a:t>
            </a:r>
            <a:endParaRPr lang="en-US" dirty="0"/>
          </a:p>
        </p:txBody>
      </p:sp>
      <p:sp>
        <p:nvSpPr>
          <p:cNvPr id="3" name="Content Placeholder 2"/>
          <p:cNvSpPr>
            <a:spLocks noGrp="1"/>
          </p:cNvSpPr>
          <p:nvPr>
            <p:ph idx="1"/>
          </p:nvPr>
        </p:nvSpPr>
        <p:spPr>
          <a:xfrm>
            <a:off x="1622409" y="2036618"/>
            <a:ext cx="9742516" cy="3815542"/>
          </a:xfrm>
        </p:spPr>
        <p:txBody>
          <a:bodyPr>
            <a:normAutofit lnSpcReduction="10000"/>
          </a:bodyPr>
          <a:lstStyle/>
          <a:p>
            <a:r>
              <a:rPr lang="en-US" dirty="0" smtClean="0"/>
              <a:t>Lease DOES NOT MEET GASB 87 Criteria – NO LEASE ID NUMBER</a:t>
            </a:r>
          </a:p>
          <a:p>
            <a:r>
              <a:rPr lang="en-US" dirty="0" smtClean="0"/>
              <a:t>Lease MEETS GASB 87 Criteria – </a:t>
            </a:r>
            <a:r>
              <a:rPr lang="en-US" sz="1800" dirty="0" smtClean="0">
                <a:solidFill>
                  <a:schemeClr val="accent1"/>
                </a:solidFill>
              </a:rPr>
              <a:t>All Leases in these categories </a:t>
            </a:r>
            <a:r>
              <a:rPr lang="en-US" sz="1800" dirty="0" smtClean="0"/>
              <a:t>will need to be tracked with these numbers going forward</a:t>
            </a:r>
            <a:r>
              <a:rPr lang="en-US" dirty="0" smtClean="0"/>
              <a:t>:</a:t>
            </a:r>
          </a:p>
          <a:p>
            <a:pPr lvl="1"/>
            <a:r>
              <a:rPr lang="en-US" dirty="0" smtClean="0"/>
              <a:t>Insignificant - Purchase Price &lt; Capitalization Threshold – “518-INS-Exxxxxx”</a:t>
            </a:r>
          </a:p>
          <a:p>
            <a:pPr lvl="1"/>
            <a:r>
              <a:rPr lang="en-US" dirty="0" smtClean="0"/>
              <a:t>Meets GASB 87 Criteria – Purchase Order System – “518-G87-Exxxxxx”</a:t>
            </a:r>
          </a:p>
          <a:p>
            <a:pPr lvl="1"/>
            <a:r>
              <a:rPr lang="en-US" dirty="0" smtClean="0"/>
              <a:t>Meets GASB 87 Criteria – Building Space lease through UGA Real Estate Office – “</a:t>
            </a:r>
            <a:r>
              <a:rPr lang="en-US" sz="1600" dirty="0" smtClean="0"/>
              <a:t>518-G87-REvin#-YYYY</a:t>
            </a:r>
            <a:r>
              <a:rPr lang="en-US" dirty="0" smtClean="0"/>
              <a:t>”</a:t>
            </a:r>
          </a:p>
          <a:p>
            <a:pPr lvl="1"/>
            <a:r>
              <a:rPr lang="en-US" dirty="0" smtClean="0"/>
              <a:t>Financed Purchase - UGA owns or will own asset – “518-FIN-Exxxxxx”</a:t>
            </a:r>
          </a:p>
          <a:p>
            <a:pPr lvl="1"/>
            <a:r>
              <a:rPr lang="en-US" dirty="0" smtClean="0"/>
              <a:t>Buildings financed through UGA RE Foundation – “518-PPV-Exxxxxx”</a:t>
            </a:r>
            <a:endParaRPr lang="en-US" dirty="0"/>
          </a:p>
        </p:txBody>
      </p:sp>
      <p:pic>
        <p:nvPicPr>
          <p:cNvPr id="4" name="Picture 3"/>
          <p:cNvPicPr>
            <a:picLocks noChangeAspect="1"/>
          </p:cNvPicPr>
          <p:nvPr/>
        </p:nvPicPr>
        <p:blipFill>
          <a:blip r:embed="rId2"/>
          <a:stretch>
            <a:fillRect/>
          </a:stretch>
        </p:blipFill>
        <p:spPr>
          <a:xfrm>
            <a:off x="0" y="6083678"/>
            <a:ext cx="2885066" cy="774322"/>
          </a:xfrm>
          <a:prstGeom prst="rect">
            <a:avLst/>
          </a:prstGeom>
        </p:spPr>
      </p:pic>
    </p:spTree>
    <p:extLst>
      <p:ext uri="{BB962C8B-B14F-4D97-AF65-F5344CB8AC3E}">
        <p14:creationId xmlns:p14="http://schemas.microsoft.com/office/powerpoint/2010/main" val="3680871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69917"/>
            <a:ext cx="10018713" cy="1068185"/>
          </a:xfrm>
        </p:spPr>
        <p:txBody>
          <a:bodyPr/>
          <a:lstStyle/>
          <a:p>
            <a:r>
              <a:rPr lang="en-US" dirty="0" smtClean="0"/>
              <a:t>Accounting GASB Pronouncements Webpage</a:t>
            </a:r>
            <a:endParaRPr lang="en-US" dirty="0"/>
          </a:p>
        </p:txBody>
      </p:sp>
      <p:sp>
        <p:nvSpPr>
          <p:cNvPr id="3" name="Content Placeholder 2"/>
          <p:cNvSpPr>
            <a:spLocks noGrp="1"/>
          </p:cNvSpPr>
          <p:nvPr>
            <p:ph idx="1"/>
          </p:nvPr>
        </p:nvSpPr>
        <p:spPr>
          <a:xfrm>
            <a:off x="1484310" y="2177935"/>
            <a:ext cx="10018713" cy="3948545"/>
          </a:xfrm>
        </p:spPr>
        <p:txBody>
          <a:bodyPr>
            <a:normAutofit fontScale="92500" lnSpcReduction="10000"/>
          </a:bodyPr>
          <a:lstStyle/>
          <a:p>
            <a:r>
              <a:rPr lang="en-US" dirty="0" smtClean="0"/>
              <a:t>A new website page is being created THIS WEEK to provide a one-stop-shop for all things GASB 87.  </a:t>
            </a:r>
            <a:r>
              <a:rPr lang="en-US" sz="1900" dirty="0" smtClean="0">
                <a:solidFill>
                  <a:schemeClr val="accent6">
                    <a:lumMod val="75000"/>
                  </a:schemeClr>
                </a:solidFill>
              </a:rPr>
              <a:t>Will have more details in February 11, 2021 Breakout Session</a:t>
            </a:r>
          </a:p>
          <a:p>
            <a:r>
              <a:rPr lang="en-US" dirty="0" smtClean="0"/>
              <a:t>Departments will be able to download the following:</a:t>
            </a:r>
          </a:p>
          <a:p>
            <a:pPr lvl="1"/>
            <a:r>
              <a:rPr lang="en-US" dirty="0" smtClean="0"/>
              <a:t>GASB 87 Questionnaires required to be attached to Requisitions</a:t>
            </a:r>
          </a:p>
          <a:p>
            <a:pPr lvl="1"/>
            <a:r>
              <a:rPr lang="en-US" dirty="0" smtClean="0"/>
              <a:t>GASB 87 Scope – document to identify GASB 87 Exclusions</a:t>
            </a:r>
          </a:p>
          <a:p>
            <a:pPr lvl="1"/>
            <a:r>
              <a:rPr lang="en-US" dirty="0" smtClean="0"/>
              <a:t>GASB 87 Guidance – Step-by-step assistance with completion of questionnaire and other helpful information.</a:t>
            </a:r>
          </a:p>
          <a:p>
            <a:pPr lvl="1"/>
            <a:r>
              <a:rPr lang="en-US" dirty="0" smtClean="0"/>
              <a:t>THIS PRESENTATION – PowerPoint or Webinar Presentation???</a:t>
            </a:r>
          </a:p>
          <a:p>
            <a:pPr lvl="1"/>
            <a:r>
              <a:rPr lang="en-US" dirty="0" smtClean="0"/>
              <a:t>Link to actual pronouncement as written by the Governmental Accountings Standards Board (GASB) </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0" y="6083678"/>
            <a:ext cx="2885066" cy="774322"/>
          </a:xfrm>
          <a:prstGeom prst="rect">
            <a:avLst/>
          </a:prstGeom>
        </p:spPr>
      </p:pic>
      <p:sp>
        <p:nvSpPr>
          <p:cNvPr id="5" name="6-Point Star 4"/>
          <p:cNvSpPr/>
          <p:nvPr/>
        </p:nvSpPr>
        <p:spPr>
          <a:xfrm>
            <a:off x="9541165" y="2567709"/>
            <a:ext cx="1662544" cy="1413164"/>
          </a:xfrm>
          <a:prstGeom prst="star6">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New SITE</a:t>
            </a:r>
            <a:endParaRPr lang="en-US" dirty="0"/>
          </a:p>
        </p:txBody>
      </p:sp>
    </p:spTree>
    <p:extLst>
      <p:ext uri="{BB962C8B-B14F-4D97-AF65-F5344CB8AC3E}">
        <p14:creationId xmlns:p14="http://schemas.microsoft.com/office/powerpoint/2010/main" val="3062155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7006056" y="4389345"/>
            <a:ext cx="4901913" cy="2805372"/>
          </a:xfrm>
          <a:prstGeom prst="rect">
            <a:avLst/>
          </a:prstGeom>
        </p:spPr>
      </p:pic>
      <p:pic>
        <p:nvPicPr>
          <p:cNvPr id="16" name="Picture 15"/>
          <p:cNvPicPr>
            <a:picLocks noChangeAspect="1"/>
          </p:cNvPicPr>
          <p:nvPr/>
        </p:nvPicPr>
        <p:blipFill>
          <a:blip r:embed="rId3"/>
          <a:stretch>
            <a:fillRect/>
          </a:stretch>
        </p:blipFill>
        <p:spPr>
          <a:xfrm>
            <a:off x="5772161" y="780539"/>
            <a:ext cx="6702114" cy="4504700"/>
          </a:xfrm>
          <a:prstGeom prst="rect">
            <a:avLst/>
          </a:prstGeom>
        </p:spPr>
      </p:pic>
      <p:pic>
        <p:nvPicPr>
          <p:cNvPr id="6" name="Content Placeholder 5"/>
          <p:cNvPicPr>
            <a:picLocks noGrp="1" noChangeAspect="1"/>
          </p:cNvPicPr>
          <p:nvPr>
            <p:ph idx="1"/>
          </p:nvPr>
        </p:nvPicPr>
        <p:blipFill>
          <a:blip r:embed="rId4"/>
          <a:stretch>
            <a:fillRect/>
          </a:stretch>
        </p:blipFill>
        <p:spPr>
          <a:xfrm>
            <a:off x="117289" y="830577"/>
            <a:ext cx="5616417" cy="5791895"/>
          </a:xfrm>
          <a:prstGeom prst="rect">
            <a:avLst/>
          </a:prstGeom>
        </p:spPr>
      </p:pic>
      <p:sp>
        <p:nvSpPr>
          <p:cNvPr id="7" name="Title 1"/>
          <p:cNvSpPr txBox="1">
            <a:spLocks/>
          </p:cNvSpPr>
          <p:nvPr/>
        </p:nvSpPr>
        <p:spPr>
          <a:xfrm>
            <a:off x="1795549" y="0"/>
            <a:ext cx="10018713" cy="10681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Accounting GASB Pronouncements Webpage</a:t>
            </a:r>
            <a:endParaRPr lang="en-US" dirty="0"/>
          </a:p>
        </p:txBody>
      </p:sp>
      <p:sp>
        <p:nvSpPr>
          <p:cNvPr id="9" name="Oval 8"/>
          <p:cNvSpPr/>
          <p:nvPr/>
        </p:nvSpPr>
        <p:spPr>
          <a:xfrm>
            <a:off x="2297886" y="5460536"/>
            <a:ext cx="1255222" cy="8977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514832" y="6622472"/>
            <a:ext cx="1410771" cy="3829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8247460" y="3373694"/>
            <a:ext cx="2201637" cy="7056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endCxn id="17" idx="0"/>
          </p:cNvCxnSpPr>
          <p:nvPr/>
        </p:nvCxnSpPr>
        <p:spPr>
          <a:xfrm flipH="1">
            <a:off x="8220218" y="4079353"/>
            <a:ext cx="1214161" cy="2543119"/>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7"/>
            <a:endCxn id="11" idx="2"/>
          </p:cNvCxnSpPr>
          <p:nvPr/>
        </p:nvCxnSpPr>
        <p:spPr>
          <a:xfrm flipV="1">
            <a:off x="3369285" y="3726524"/>
            <a:ext cx="4878175" cy="186548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1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29310"/>
            <a:ext cx="10018713" cy="1108364"/>
          </a:xfrm>
        </p:spPr>
        <p:txBody>
          <a:bodyPr/>
          <a:lstStyle/>
          <a:p>
            <a:r>
              <a:rPr lang="en-US" dirty="0" smtClean="0"/>
              <a:t>How are Leases Changing?</a:t>
            </a:r>
            <a:endParaRPr lang="en-US" dirty="0"/>
          </a:p>
        </p:txBody>
      </p:sp>
      <p:sp>
        <p:nvSpPr>
          <p:cNvPr id="3" name="Content Placeholder 2"/>
          <p:cNvSpPr>
            <a:spLocks noGrp="1"/>
          </p:cNvSpPr>
          <p:nvPr>
            <p:ph idx="1"/>
          </p:nvPr>
        </p:nvSpPr>
        <p:spPr>
          <a:xfrm>
            <a:off x="1484310" y="1339273"/>
            <a:ext cx="10018713" cy="4599709"/>
          </a:xfrm>
        </p:spPr>
        <p:txBody>
          <a:bodyPr>
            <a:normAutofit/>
          </a:bodyPr>
          <a:lstStyle/>
          <a:p>
            <a:r>
              <a:rPr lang="en-US" dirty="0"/>
              <a:t>GASB Statement No. 87 establishes a single reporting model for lease accounting to enhance the relevance and consistency of information about governments' leasing activity.  GASB 87 changes the definition of a lease to eliminate the "capital" and "operating" differences.  </a:t>
            </a:r>
            <a:endParaRPr lang="en-US" dirty="0" smtClean="0"/>
          </a:p>
          <a:p>
            <a:r>
              <a:rPr lang="en-US" dirty="0" smtClean="0"/>
              <a:t>All </a:t>
            </a:r>
            <a:r>
              <a:rPr lang="en-US" dirty="0"/>
              <a:t>leases meeting GASB 87 criteria require Lessees to recognize a lease liability and  intangible right-to-use lease asset and Lessors to recognize a lease receivable and a deferred inflow of resources.</a:t>
            </a:r>
          </a:p>
        </p:txBody>
      </p:sp>
      <p:pic>
        <p:nvPicPr>
          <p:cNvPr id="4" name="Picture 3"/>
          <p:cNvPicPr>
            <a:picLocks noChangeAspect="1"/>
          </p:cNvPicPr>
          <p:nvPr/>
        </p:nvPicPr>
        <p:blipFill>
          <a:blip r:embed="rId2"/>
          <a:stretch>
            <a:fillRect/>
          </a:stretch>
        </p:blipFill>
        <p:spPr>
          <a:xfrm>
            <a:off x="0" y="6083678"/>
            <a:ext cx="2885066" cy="774322"/>
          </a:xfrm>
          <a:prstGeom prst="rect">
            <a:avLst/>
          </a:prstGeom>
        </p:spPr>
      </p:pic>
    </p:spTree>
    <p:extLst>
      <p:ext uri="{BB962C8B-B14F-4D97-AF65-F5344CB8AC3E}">
        <p14:creationId xmlns:p14="http://schemas.microsoft.com/office/powerpoint/2010/main" val="1492952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95549" y="0"/>
            <a:ext cx="10018713" cy="57265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Accounting GASB Pronouncements Webpage – Cont.</a:t>
            </a:r>
            <a:endParaRPr lang="en-US" sz="3200"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2" name="32-Point Star 1"/>
          <p:cNvSpPr/>
          <p:nvPr/>
        </p:nvSpPr>
        <p:spPr>
          <a:xfrm>
            <a:off x="1168255" y="2204564"/>
            <a:ext cx="3613118" cy="1760607"/>
          </a:xfrm>
          <a:prstGeom prst="star32">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NOW Available!!!</a:t>
            </a:r>
            <a:endParaRPr lang="en-US" dirty="0"/>
          </a:p>
        </p:txBody>
      </p:sp>
      <p:pic>
        <p:nvPicPr>
          <p:cNvPr id="3" name="Picture 2"/>
          <p:cNvPicPr>
            <a:picLocks noChangeAspect="1"/>
          </p:cNvPicPr>
          <p:nvPr/>
        </p:nvPicPr>
        <p:blipFill>
          <a:blip r:embed="rId3"/>
          <a:stretch>
            <a:fillRect/>
          </a:stretch>
        </p:blipFill>
        <p:spPr>
          <a:xfrm>
            <a:off x="5128953" y="572655"/>
            <a:ext cx="5386647" cy="5764443"/>
          </a:xfrm>
          <a:prstGeom prst="rect">
            <a:avLst/>
          </a:prstGeom>
        </p:spPr>
      </p:pic>
    </p:spTree>
    <p:extLst>
      <p:ext uri="{BB962C8B-B14F-4D97-AF65-F5344CB8AC3E}">
        <p14:creationId xmlns:p14="http://schemas.microsoft.com/office/powerpoint/2010/main" val="1455374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237" y="1727809"/>
            <a:ext cx="10018713" cy="4355869"/>
          </a:xfrm>
        </p:spPr>
        <p:txBody>
          <a:bodyPr numCol="2">
            <a:normAutofit/>
          </a:bodyPr>
          <a:lstStyle/>
          <a:p>
            <a:r>
              <a:rPr lang="en-US" sz="2200" u="sng" dirty="0" smtClean="0"/>
              <a:t>Accounting</a:t>
            </a:r>
            <a:r>
              <a:rPr lang="en-US" dirty="0" smtClean="0"/>
              <a:t/>
            </a:r>
            <a:br>
              <a:rPr lang="en-US" dirty="0" smtClean="0"/>
            </a:br>
            <a:r>
              <a:rPr lang="en-US" sz="2200" dirty="0" smtClean="0"/>
              <a:t>Darlene McConnell</a:t>
            </a:r>
            <a:br>
              <a:rPr lang="en-US" sz="2200" dirty="0" smtClean="0"/>
            </a:br>
            <a:r>
              <a:rPr lang="en-US" sz="2200" dirty="0" smtClean="0">
                <a:hlinkClick r:id="rId2"/>
              </a:rPr>
              <a:t>darlene.mcconnell@uga.edu</a:t>
            </a:r>
            <a:r>
              <a:rPr lang="en-US" sz="2200" dirty="0" smtClean="0"/>
              <a:t/>
            </a:r>
            <a:br>
              <a:rPr lang="en-US" sz="2200" dirty="0" smtClean="0"/>
            </a:br>
            <a:r>
              <a:rPr lang="en-US" sz="2200" dirty="0" smtClean="0"/>
              <a:t>706-542-6874</a:t>
            </a:r>
            <a:br>
              <a:rPr lang="en-US" sz="2200" dirty="0" smtClean="0"/>
            </a:br>
            <a:r>
              <a:rPr lang="en-US" sz="2200" dirty="0"/>
              <a:t/>
            </a:r>
            <a:br>
              <a:rPr lang="en-US" sz="2200" dirty="0"/>
            </a:br>
            <a:r>
              <a:rPr lang="en-US" sz="2200" u="sng" dirty="0" smtClean="0"/>
              <a:t>Accounts Payable – Travel and Encumbrances</a:t>
            </a:r>
            <a:br>
              <a:rPr lang="en-US" sz="2200" u="sng" dirty="0" smtClean="0"/>
            </a:br>
            <a:r>
              <a:rPr lang="en-US" sz="2200" dirty="0" smtClean="0"/>
              <a:t>Westley Bargo</a:t>
            </a:r>
            <a:br>
              <a:rPr lang="en-US" sz="2200" dirty="0" smtClean="0"/>
            </a:br>
            <a:r>
              <a:rPr lang="en-US" sz="2200" dirty="0" smtClean="0">
                <a:hlinkClick r:id="rId3"/>
              </a:rPr>
              <a:t>actpay@uga.edu</a:t>
            </a:r>
            <a:r>
              <a:rPr lang="en-US" sz="2200" dirty="0" smtClean="0"/>
              <a:t/>
            </a:r>
            <a:br>
              <a:rPr lang="en-US" sz="2200" dirty="0" smtClean="0"/>
            </a:br>
            <a:r>
              <a:rPr lang="en-US" sz="2200" dirty="0" smtClean="0"/>
              <a:t>706-542-6767</a:t>
            </a:r>
            <a:br>
              <a:rPr lang="en-US" sz="2200" dirty="0" smtClean="0"/>
            </a:br>
            <a:r>
              <a:rPr lang="en-US" sz="2200" dirty="0" smtClean="0"/>
              <a:t/>
            </a:r>
            <a:br>
              <a:rPr lang="en-US" sz="2200" dirty="0" smtClean="0"/>
            </a:br>
            <a:r>
              <a:rPr lang="en-US" sz="2200" dirty="0"/>
              <a:t/>
            </a:r>
            <a:br>
              <a:rPr lang="en-US" sz="2200" dirty="0"/>
            </a:br>
            <a:r>
              <a:rPr lang="en-US" sz="2200" u="sng" dirty="0" smtClean="0"/>
              <a:t>Asset Management</a:t>
            </a:r>
            <a:br>
              <a:rPr lang="en-US" sz="2200" u="sng" dirty="0" smtClean="0"/>
            </a:br>
            <a:r>
              <a:rPr lang="en-US" sz="2200" dirty="0" smtClean="0"/>
              <a:t>Craig Mathews</a:t>
            </a:r>
            <a:br>
              <a:rPr lang="en-US" sz="2200" dirty="0" smtClean="0"/>
            </a:br>
            <a:r>
              <a:rPr lang="en-US" sz="2200" dirty="0" smtClean="0">
                <a:hlinkClick r:id="rId4"/>
              </a:rPr>
              <a:t>property@uga.edu</a:t>
            </a:r>
            <a:r>
              <a:rPr lang="en-US" sz="2200" dirty="0" smtClean="0"/>
              <a:t/>
            </a:r>
            <a:br>
              <a:rPr lang="en-US" sz="2200" dirty="0" smtClean="0"/>
            </a:br>
            <a:r>
              <a:rPr lang="en-US" sz="2200" dirty="0" smtClean="0"/>
              <a:t>706-542-6981</a:t>
            </a:r>
            <a:br>
              <a:rPr lang="en-US" sz="2200" dirty="0" smtClean="0"/>
            </a:br>
            <a:r>
              <a:rPr lang="en-US" sz="2200" dirty="0" smtClean="0"/>
              <a:t/>
            </a:r>
            <a:br>
              <a:rPr lang="en-US" sz="2200" dirty="0" smtClean="0"/>
            </a:br>
            <a:r>
              <a:rPr lang="en-US" sz="2200" u="sng" dirty="0" smtClean="0"/>
              <a:t>Procurement</a:t>
            </a:r>
            <a:r>
              <a:rPr lang="en-US" sz="2200" dirty="0" smtClean="0"/>
              <a:t/>
            </a:r>
            <a:br>
              <a:rPr lang="en-US" sz="2200" dirty="0" smtClean="0"/>
            </a:br>
            <a:r>
              <a:rPr lang="en-US" sz="2200" dirty="0" smtClean="0"/>
              <a:t>Chad Cox</a:t>
            </a:r>
            <a:br>
              <a:rPr lang="en-US" sz="2200" dirty="0" smtClean="0"/>
            </a:br>
            <a:r>
              <a:rPr lang="en-US" sz="2200" dirty="0" smtClean="0">
                <a:hlinkClick r:id="rId5"/>
              </a:rPr>
              <a:t>procure@uga.edu</a:t>
            </a:r>
            <a:r>
              <a:rPr lang="en-US" sz="2200" dirty="0" smtClean="0"/>
              <a:t/>
            </a:r>
            <a:br>
              <a:rPr lang="en-US" sz="2200" dirty="0" smtClean="0"/>
            </a:br>
            <a:r>
              <a:rPr lang="en-US" sz="2200" dirty="0" smtClean="0"/>
              <a:t>706-542-7109</a:t>
            </a:r>
            <a:br>
              <a:rPr lang="en-US" sz="2200" dirty="0" smtClean="0"/>
            </a:br>
            <a:endParaRPr lang="en-US" sz="2200" u="sng" dirty="0"/>
          </a:p>
        </p:txBody>
      </p:sp>
      <p:pic>
        <p:nvPicPr>
          <p:cNvPr id="6" name="Content Placeholder 5" descr="301 Moved Permanently"/>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222965" y="4165116"/>
            <a:ext cx="2625255" cy="2100204"/>
          </a:xfrm>
        </p:spPr>
      </p:pic>
      <p:sp>
        <p:nvSpPr>
          <p:cNvPr id="9" name="Title 1"/>
          <p:cNvSpPr txBox="1">
            <a:spLocks/>
          </p:cNvSpPr>
          <p:nvPr/>
        </p:nvSpPr>
        <p:spPr>
          <a:xfrm>
            <a:off x="1772178" y="977371"/>
            <a:ext cx="10018713" cy="138020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dirty="0">
              <a:solidFill>
                <a:schemeClr val="accent1">
                  <a:lumMod val="75000"/>
                </a:schemeClr>
              </a:solidFill>
            </a:endParaRPr>
          </a:p>
        </p:txBody>
      </p:sp>
      <p:pic>
        <p:nvPicPr>
          <p:cNvPr id="4" name="Picture 3"/>
          <p:cNvPicPr>
            <a:picLocks noChangeAspect="1"/>
          </p:cNvPicPr>
          <p:nvPr/>
        </p:nvPicPr>
        <p:blipFill>
          <a:blip r:embed="rId7"/>
          <a:stretch>
            <a:fillRect/>
          </a:stretch>
        </p:blipFill>
        <p:spPr>
          <a:xfrm>
            <a:off x="0" y="6083678"/>
            <a:ext cx="2885066" cy="774322"/>
          </a:xfrm>
          <a:prstGeom prst="rect">
            <a:avLst/>
          </a:prstGeom>
        </p:spPr>
      </p:pic>
      <p:sp>
        <p:nvSpPr>
          <p:cNvPr id="3" name="Rectangle 2"/>
          <p:cNvSpPr/>
          <p:nvPr/>
        </p:nvSpPr>
        <p:spPr>
          <a:xfrm>
            <a:off x="1961804" y="266007"/>
            <a:ext cx="9235440" cy="12801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CONTACT INFO:</a:t>
            </a:r>
            <a:endParaRPr lang="en-US" sz="3600" dirty="0"/>
          </a:p>
        </p:txBody>
      </p:sp>
    </p:spTree>
    <p:extLst>
      <p:ext uri="{BB962C8B-B14F-4D97-AF65-F5344CB8AC3E}">
        <p14:creationId xmlns:p14="http://schemas.microsoft.com/office/powerpoint/2010/main" val="328933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29310"/>
            <a:ext cx="10018713" cy="1108364"/>
          </a:xfrm>
        </p:spPr>
        <p:txBody>
          <a:bodyPr/>
          <a:lstStyle/>
          <a:p>
            <a:r>
              <a:rPr lang="en-US" dirty="0" smtClean="0"/>
              <a:t>GASB 87 Standard</a:t>
            </a:r>
            <a:endParaRPr lang="en-US" dirty="0"/>
          </a:p>
        </p:txBody>
      </p:sp>
      <p:sp>
        <p:nvSpPr>
          <p:cNvPr id="3" name="Content Placeholder 2"/>
          <p:cNvSpPr>
            <a:spLocks noGrp="1"/>
          </p:cNvSpPr>
          <p:nvPr>
            <p:ph idx="1"/>
          </p:nvPr>
        </p:nvSpPr>
        <p:spPr>
          <a:xfrm>
            <a:off x="1484310" y="1339273"/>
            <a:ext cx="10018713" cy="4599709"/>
          </a:xfrm>
        </p:spPr>
        <p:txBody>
          <a:bodyPr>
            <a:normAutofit/>
          </a:bodyPr>
          <a:lstStyle/>
          <a:p>
            <a:r>
              <a:rPr lang="en-US" dirty="0"/>
              <a:t>GASB 87 states, "A lease is defined as a contract that </a:t>
            </a:r>
            <a:r>
              <a:rPr lang="en-US" b="1" dirty="0">
                <a:solidFill>
                  <a:schemeClr val="accent6">
                    <a:lumMod val="75000"/>
                  </a:schemeClr>
                </a:solidFill>
              </a:rPr>
              <a:t>conveys control </a:t>
            </a:r>
            <a:r>
              <a:rPr lang="en-US" dirty="0"/>
              <a:t>of the </a:t>
            </a:r>
            <a:r>
              <a:rPr lang="en-US" b="1" dirty="0">
                <a:solidFill>
                  <a:schemeClr val="accent6">
                    <a:lumMod val="75000"/>
                  </a:schemeClr>
                </a:solidFill>
              </a:rPr>
              <a:t>right to use </a:t>
            </a:r>
            <a:r>
              <a:rPr lang="en-US" dirty="0"/>
              <a:t>another entity’s </a:t>
            </a:r>
            <a:r>
              <a:rPr lang="en-US" b="1" dirty="0">
                <a:solidFill>
                  <a:schemeClr val="accent6">
                    <a:lumMod val="75000"/>
                  </a:schemeClr>
                </a:solidFill>
              </a:rPr>
              <a:t>nonfinancial asset (the underlying asset) </a:t>
            </a:r>
            <a:r>
              <a:rPr lang="en-US" dirty="0"/>
              <a:t>as specified in the contract for a </a:t>
            </a:r>
            <a:r>
              <a:rPr lang="en-US" b="1" dirty="0">
                <a:solidFill>
                  <a:schemeClr val="accent6">
                    <a:lumMod val="75000"/>
                  </a:schemeClr>
                </a:solidFill>
              </a:rPr>
              <a:t>period of time </a:t>
            </a:r>
            <a:r>
              <a:rPr lang="en-US" dirty="0"/>
              <a:t>in an </a:t>
            </a:r>
            <a:r>
              <a:rPr lang="en-US" b="1" dirty="0">
                <a:solidFill>
                  <a:schemeClr val="accent6">
                    <a:lumMod val="75000"/>
                  </a:schemeClr>
                </a:solidFill>
              </a:rPr>
              <a:t>exchange or exchange-like </a:t>
            </a:r>
            <a:r>
              <a:rPr lang="en-US" b="1" dirty="0" smtClean="0">
                <a:solidFill>
                  <a:schemeClr val="accent6">
                    <a:lumMod val="75000"/>
                  </a:schemeClr>
                </a:solidFill>
              </a:rPr>
              <a:t>transaction</a:t>
            </a:r>
            <a:r>
              <a:rPr lang="en-US" dirty="0" smtClean="0"/>
              <a:t>.  Examples </a:t>
            </a:r>
            <a:r>
              <a:rPr lang="en-US" dirty="0"/>
              <a:t>of nonfinancial assets include buildings, land, vehicles, and equipment</a:t>
            </a:r>
            <a:r>
              <a:rPr lang="en-US" dirty="0" smtClean="0"/>
              <a:t>.  </a:t>
            </a:r>
            <a:r>
              <a:rPr lang="en-US" b="1" dirty="0" smtClean="0">
                <a:solidFill>
                  <a:schemeClr val="accent6">
                    <a:lumMod val="75000"/>
                  </a:schemeClr>
                </a:solidFill>
              </a:rPr>
              <a:t>Any </a:t>
            </a:r>
            <a:r>
              <a:rPr lang="en-US" b="1" dirty="0">
                <a:solidFill>
                  <a:schemeClr val="accent6">
                    <a:lumMod val="75000"/>
                  </a:schemeClr>
                </a:solidFill>
              </a:rPr>
              <a:t>contract that meets this definition </a:t>
            </a:r>
            <a:r>
              <a:rPr lang="en-US" dirty="0"/>
              <a:t>should be accounted for under the leases guidance, </a:t>
            </a:r>
            <a:r>
              <a:rPr lang="en-US" i="1" dirty="0">
                <a:solidFill>
                  <a:schemeClr val="accent1"/>
                </a:solidFill>
              </a:rPr>
              <a:t>unless specifically excluded </a:t>
            </a:r>
            <a:r>
              <a:rPr lang="en-US" dirty="0"/>
              <a:t>in this Statement."</a:t>
            </a:r>
          </a:p>
        </p:txBody>
      </p:sp>
      <p:pic>
        <p:nvPicPr>
          <p:cNvPr id="4" name="Picture 3"/>
          <p:cNvPicPr>
            <a:picLocks noChangeAspect="1"/>
          </p:cNvPicPr>
          <p:nvPr/>
        </p:nvPicPr>
        <p:blipFill>
          <a:blip r:embed="rId2"/>
          <a:stretch>
            <a:fillRect/>
          </a:stretch>
        </p:blipFill>
        <p:spPr>
          <a:xfrm>
            <a:off x="0" y="6083678"/>
            <a:ext cx="2885066" cy="774322"/>
          </a:xfrm>
          <a:prstGeom prst="rect">
            <a:avLst/>
          </a:prstGeom>
        </p:spPr>
      </p:pic>
    </p:spTree>
    <p:extLst>
      <p:ext uri="{BB962C8B-B14F-4D97-AF65-F5344CB8AC3E}">
        <p14:creationId xmlns:p14="http://schemas.microsoft.com/office/powerpoint/2010/main" val="101060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9"/>
            <a:ext cx="8574622" cy="1662390"/>
          </a:xfrm>
        </p:spPr>
        <p:txBody>
          <a:bodyPr>
            <a:normAutofit fontScale="90000"/>
          </a:bodyPr>
          <a:lstStyle/>
          <a:p>
            <a:pPr algn="l"/>
            <a:r>
              <a:rPr lang="en-US" dirty="0" smtClean="0"/>
              <a:t>GASB 87 </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t>New Lease Contracts</a:t>
            </a:r>
            <a:endParaRPr lang="en-US" dirty="0"/>
          </a:p>
        </p:txBody>
      </p:sp>
    </p:spTree>
    <p:extLst>
      <p:ext uri="{BB962C8B-B14F-4D97-AF65-F5344CB8AC3E}">
        <p14:creationId xmlns:p14="http://schemas.microsoft.com/office/powerpoint/2010/main" val="134595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12" name="Content Placeholder 11"/>
          <p:cNvSpPr>
            <a:spLocks noGrp="1"/>
          </p:cNvSpPr>
          <p:nvPr>
            <p:ph idx="1"/>
          </p:nvPr>
        </p:nvSpPr>
        <p:spPr>
          <a:xfrm>
            <a:off x="1484310" y="2438399"/>
            <a:ext cx="10018713" cy="3352801"/>
          </a:xfrm>
        </p:spPr>
        <p:txBody>
          <a:bodyPr/>
          <a:lstStyle/>
          <a:p>
            <a:r>
              <a:rPr lang="en-US" sz="2800" dirty="0" smtClean="0"/>
              <a:t>Complete Purchase Requisition in accordance with normal purchasing procedures – </a:t>
            </a:r>
            <a:r>
              <a:rPr lang="en-US" sz="2800" dirty="0" smtClean="0">
                <a:solidFill>
                  <a:srgbClr val="00B050"/>
                </a:solidFill>
              </a:rPr>
              <a:t>NO CHANGE</a:t>
            </a:r>
            <a:endParaRPr lang="en-US" sz="2800" dirty="0" smtClean="0"/>
          </a:p>
          <a:p>
            <a:r>
              <a:rPr lang="en-US" sz="2800" dirty="0" smtClean="0"/>
              <a:t>Leases with terms greater than 12 months will </a:t>
            </a:r>
            <a:r>
              <a:rPr lang="en-US" sz="2800" b="1" dirty="0" smtClean="0"/>
              <a:t>require</a:t>
            </a:r>
            <a:r>
              <a:rPr lang="en-US" sz="2800" dirty="0" smtClean="0"/>
              <a:t> completion of the </a:t>
            </a:r>
            <a:r>
              <a:rPr lang="en-US" sz="2800" b="1" dirty="0" smtClean="0">
                <a:solidFill>
                  <a:schemeClr val="accent1"/>
                </a:solidFill>
              </a:rPr>
              <a:t>GASB 87 Questionnaire</a:t>
            </a:r>
            <a:r>
              <a:rPr lang="en-US" sz="2800" dirty="0" smtClean="0"/>
              <a:t>. </a:t>
            </a:r>
          </a:p>
          <a:p>
            <a:pPr marL="0" indent="0">
              <a:buNone/>
            </a:pPr>
            <a:endParaRPr lang="en-US" dirty="0"/>
          </a:p>
        </p:txBody>
      </p:sp>
      <p:pic>
        <p:nvPicPr>
          <p:cNvPr id="11" name="Picture 10"/>
          <p:cNvPicPr>
            <a:picLocks noChangeAspect="1"/>
          </p:cNvPicPr>
          <p:nvPr/>
        </p:nvPicPr>
        <p:blipFill>
          <a:blip r:embed="rId2"/>
          <a:stretch>
            <a:fillRect/>
          </a:stretch>
        </p:blipFill>
        <p:spPr>
          <a:xfrm>
            <a:off x="0" y="6083678"/>
            <a:ext cx="2885066" cy="774322"/>
          </a:xfrm>
          <a:prstGeom prst="rect">
            <a:avLst/>
          </a:prstGeom>
        </p:spPr>
      </p:pic>
      <p:sp>
        <p:nvSpPr>
          <p:cNvPr id="13" name="Title 1"/>
          <p:cNvSpPr txBox="1">
            <a:spLocks/>
          </p:cNvSpPr>
          <p:nvPr/>
        </p:nvSpPr>
        <p:spPr>
          <a:xfrm>
            <a:off x="1772179" y="115070"/>
            <a:ext cx="10018713" cy="60729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New Lease Contracts</a:t>
            </a:r>
            <a:endParaRPr lang="en-US" dirty="0"/>
          </a:p>
        </p:txBody>
      </p:sp>
    </p:spTree>
    <p:extLst>
      <p:ext uri="{BB962C8B-B14F-4D97-AF65-F5344CB8AC3E}">
        <p14:creationId xmlns:p14="http://schemas.microsoft.com/office/powerpoint/2010/main" val="1313608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GASB 87 Questionnaire</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0" y="6083678"/>
            <a:ext cx="2885066" cy="774322"/>
          </a:xfrm>
          <a:prstGeom prst="rect">
            <a:avLst/>
          </a:prstGeom>
        </p:spPr>
      </p:pic>
      <p:sp>
        <p:nvSpPr>
          <p:cNvPr id="4" name="Title 1"/>
          <p:cNvSpPr txBox="1">
            <a:spLocks/>
          </p:cNvSpPr>
          <p:nvPr/>
        </p:nvSpPr>
        <p:spPr>
          <a:xfrm>
            <a:off x="3466407" y="3042459"/>
            <a:ext cx="8496587" cy="1305097"/>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Tree>
    <p:extLst>
      <p:ext uri="{BB962C8B-B14F-4D97-AF65-F5344CB8AC3E}">
        <p14:creationId xmlns:p14="http://schemas.microsoft.com/office/powerpoint/2010/main" val="2213352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2225</TotalTime>
  <Words>2471</Words>
  <Application>Microsoft Office PowerPoint</Application>
  <PresentationFormat>Widescreen</PresentationFormat>
  <Paragraphs>247</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Corbel</vt:lpstr>
      <vt:lpstr>Parallax</vt:lpstr>
      <vt:lpstr>GASB 87 : Understanding and Implementing the New Lease Accounting Standard</vt:lpstr>
      <vt:lpstr>GASB Statement No. 87 Objectives</vt:lpstr>
      <vt:lpstr>GASB 87 Defined </vt:lpstr>
      <vt:lpstr>Why is the reporting for Leases Changing:</vt:lpstr>
      <vt:lpstr>How are Leases Changing?</vt:lpstr>
      <vt:lpstr>GASB 87 Standard</vt:lpstr>
      <vt:lpstr>GASB 87  </vt:lpstr>
      <vt:lpstr>Procedures</vt:lpstr>
      <vt:lpstr>GASB 87 Questionnaire </vt:lpstr>
      <vt:lpstr>GASB 87 Questionnaire</vt:lpstr>
      <vt:lpstr>GASB 87 Questionnaire </vt:lpstr>
      <vt:lpstr>PowerPoint Presentation</vt:lpstr>
      <vt:lpstr>PowerPoint Presentation</vt:lpstr>
      <vt:lpstr>GASB 87 Questionnaire </vt:lpstr>
      <vt:lpstr>PowerPoint Presentation</vt:lpstr>
      <vt:lpstr>PowerPoint Presentation</vt:lpstr>
      <vt:lpstr>PowerPoint Presentation</vt:lpstr>
      <vt:lpstr>PowerPoint Presentation</vt:lpstr>
      <vt:lpstr>GASB 87 Questionnaire </vt:lpstr>
      <vt:lpstr>PowerPoint Presentation</vt:lpstr>
      <vt:lpstr>PowerPoint Presentation</vt:lpstr>
      <vt:lpstr>PowerPoint Presentation</vt:lpstr>
      <vt:lpstr>PowerPoint Presentation</vt:lpstr>
      <vt:lpstr>PowerPoint Presentation</vt:lpstr>
      <vt:lpstr>PowerPoint Presentation</vt:lpstr>
      <vt:lpstr>GASB 87 Questionnaire </vt:lpstr>
      <vt:lpstr>PowerPoint Presentation</vt:lpstr>
      <vt:lpstr>PowerPoint Presentation</vt:lpstr>
      <vt:lpstr>PowerPoint Presentation</vt:lpstr>
      <vt:lpstr>PowerPoint Presentation</vt:lpstr>
      <vt:lpstr>PowerPoint Presentation</vt:lpstr>
      <vt:lpstr>USG 7.1.2 Capitalization Thresholds</vt:lpstr>
      <vt:lpstr>GASB 87  </vt:lpstr>
      <vt:lpstr>Procedures</vt:lpstr>
      <vt:lpstr>Location of Lease ID Number  Purchase Order – Initial (First Year of Lease Contract)</vt:lpstr>
      <vt:lpstr>Location of Lease ID Number Purchase Requisition – Where to Add the Lease ID Number</vt:lpstr>
      <vt:lpstr>GASB 87 Department Workflow Approval Process </vt:lpstr>
      <vt:lpstr>PowerPoint Presentation</vt:lpstr>
      <vt:lpstr>PowerPoint Presentation</vt:lpstr>
      <vt:lpstr>PowerPoint Presentation</vt:lpstr>
      <vt:lpstr>PowerPoint Presentation</vt:lpstr>
      <vt:lpstr>PowerPoint Presentation</vt:lpstr>
      <vt:lpstr>PowerPoint Presentation</vt:lpstr>
      <vt:lpstr>GASB 87  </vt:lpstr>
      <vt:lpstr>Procedures</vt:lpstr>
      <vt:lpstr>Implementation Schedule</vt:lpstr>
      <vt:lpstr>LEASE ID Number Naming Convention</vt:lpstr>
      <vt:lpstr>Accounting GASB Pronouncements Webpage</vt:lpstr>
      <vt:lpstr>PowerPoint Presentation</vt:lpstr>
      <vt:lpstr>PowerPoint Presentation</vt:lpstr>
      <vt:lpstr>Accounting Darlene McConnell darlene.mcconnell@uga.edu 706-542-6874  Accounts Payable – Travel and Encumbrances Westley Bargo actpay@uga.edu 706-542-6767   Asset Management Craig Mathews property@uga.edu 706-542-6981  Procurement Chad Cox procure@uga.edu 706-542-7109 </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Review and Analysis</dc:title>
  <dc:creator>Darlene C Mcconnell</dc:creator>
  <cp:lastModifiedBy>Darlene C Mcconnell</cp:lastModifiedBy>
  <cp:revision>144</cp:revision>
  <cp:lastPrinted>2021-02-02T19:55:21Z</cp:lastPrinted>
  <dcterms:created xsi:type="dcterms:W3CDTF">2021-01-15T19:21:31Z</dcterms:created>
  <dcterms:modified xsi:type="dcterms:W3CDTF">2021-02-18T15:12:46Z</dcterms:modified>
</cp:coreProperties>
</file>