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0"/>
  </p:notesMasterIdLst>
  <p:sldIdLst>
    <p:sldId id="260" r:id="rId5"/>
    <p:sldId id="298" r:id="rId6"/>
    <p:sldId id="299" r:id="rId7"/>
    <p:sldId id="300" r:id="rId8"/>
    <p:sldId id="301" r:id="rId9"/>
    <p:sldId id="325" r:id="rId10"/>
    <p:sldId id="326" r:id="rId11"/>
    <p:sldId id="331" r:id="rId12"/>
    <p:sldId id="304" r:id="rId13"/>
    <p:sldId id="319" r:id="rId14"/>
    <p:sldId id="318" r:id="rId15"/>
    <p:sldId id="317" r:id="rId16"/>
    <p:sldId id="303" r:id="rId17"/>
    <p:sldId id="283" r:id="rId18"/>
    <p:sldId id="330" r:id="rId19"/>
    <p:sldId id="264" r:id="rId20"/>
    <p:sldId id="284" r:id="rId21"/>
    <p:sldId id="273" r:id="rId22"/>
    <p:sldId id="272" r:id="rId23"/>
    <p:sldId id="327" r:id="rId24"/>
    <p:sldId id="328" r:id="rId25"/>
    <p:sldId id="285" r:id="rId26"/>
    <p:sldId id="276" r:id="rId27"/>
    <p:sldId id="329" r:id="rId28"/>
    <p:sldId id="277" r:id="rId29"/>
    <p:sldId id="279" r:id="rId30"/>
    <p:sldId id="292" r:id="rId31"/>
    <p:sldId id="332" r:id="rId32"/>
    <p:sldId id="290" r:id="rId33"/>
    <p:sldId id="294" r:id="rId34"/>
    <p:sldId id="305" r:id="rId35"/>
    <p:sldId id="306" r:id="rId36"/>
    <p:sldId id="320" r:id="rId37"/>
    <p:sldId id="307" r:id="rId38"/>
    <p:sldId id="308" r:id="rId39"/>
    <p:sldId id="309" r:id="rId40"/>
    <p:sldId id="310" r:id="rId41"/>
    <p:sldId id="311" r:id="rId42"/>
    <p:sldId id="312" r:id="rId43"/>
    <p:sldId id="297" r:id="rId44"/>
    <p:sldId id="313" r:id="rId45"/>
    <p:sldId id="334" r:id="rId46"/>
    <p:sldId id="314" r:id="rId47"/>
    <p:sldId id="315" r:id="rId48"/>
    <p:sldId id="335" r:id="rId4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ri Reppert" initials="TR" lastIdx="1" clrIdx="0">
    <p:extLst>
      <p:ext uri="{19B8F6BF-5375-455C-9EA6-DF929625EA0E}">
        <p15:presenceInfo xmlns:p15="http://schemas.microsoft.com/office/powerpoint/2012/main" userId="S::vr03392@uga.edu::b46baf76-91fa-46a8-853b-fe14f9a81a3d" providerId="AD"/>
      </p:ext>
    </p:extLst>
  </p:cmAuthor>
  <p:cmAuthor id="2" name="Darlene C Mcconnell" initials="DCM" lastIdx="1" clrIdx="1">
    <p:extLst>
      <p:ext uri="{19B8F6BF-5375-455C-9EA6-DF929625EA0E}">
        <p15:presenceInfo xmlns:p15="http://schemas.microsoft.com/office/powerpoint/2012/main" userId="S-1-5-21-1379256483-1747903074-2057407929-3803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C2F"/>
    <a:srgbClr val="F5D7DC"/>
    <a:srgbClr val="E60000"/>
    <a:srgbClr val="FFFFC5"/>
    <a:srgbClr val="FFFF00"/>
    <a:srgbClr val="CD304A"/>
    <a:srgbClr val="EAA4B0"/>
    <a:srgbClr val="820000"/>
    <a:srgbClr val="9966FF"/>
    <a:srgbClr val="EFBF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17"/>
    <p:restoredTop sz="87544" autoAdjust="0"/>
  </p:normalViewPr>
  <p:slideViewPr>
    <p:cSldViewPr snapToGrid="0">
      <p:cViewPr varScale="1">
        <p:scale>
          <a:sx n="97" d="100"/>
          <a:sy n="97" d="100"/>
        </p:scale>
        <p:origin x="9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E6A0CD-1081-4FF6-BAEF-CD7CE0929BF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DAFBBC4-BFBC-45B6-8FC3-CB9402A300C3}">
      <dgm:prSet phldrT="[Text]"/>
      <dgm:spPr>
        <a:solidFill>
          <a:srgbClr val="BA0C2F"/>
        </a:solidFill>
      </dgm:spPr>
      <dgm:t>
        <a:bodyPr/>
        <a:lstStyle/>
        <a:p>
          <a:r>
            <a:rPr lang="en-US" dirty="0"/>
            <a:t> GASB 96 Defined</a:t>
          </a:r>
        </a:p>
      </dgm:t>
    </dgm:pt>
    <dgm:pt modelId="{CD24C7C3-FE54-46E2-8511-449935511632}" type="parTrans" cxnId="{DA995019-6776-432D-AC81-D04958FB333D}">
      <dgm:prSet/>
      <dgm:spPr/>
      <dgm:t>
        <a:bodyPr/>
        <a:lstStyle/>
        <a:p>
          <a:endParaRPr lang="en-US"/>
        </a:p>
      </dgm:t>
    </dgm:pt>
    <dgm:pt modelId="{1415CEA7-7C84-4A97-B255-B69C59F20A38}" type="sibTrans" cxnId="{DA995019-6776-432D-AC81-D04958FB333D}">
      <dgm:prSet/>
      <dgm:spPr/>
      <dgm:t>
        <a:bodyPr/>
        <a:lstStyle/>
        <a:p>
          <a:endParaRPr lang="en-US"/>
        </a:p>
      </dgm:t>
    </dgm:pt>
    <dgm:pt modelId="{1D278EEA-A96B-47ED-A2BA-5A5F297A3A14}">
      <dgm:prSet phldrT="[Text]"/>
      <dgm:spPr>
        <a:solidFill>
          <a:srgbClr val="BA0C2F"/>
        </a:solidFill>
      </dgm:spPr>
      <dgm:t>
        <a:bodyPr/>
        <a:lstStyle/>
        <a:p>
          <a:r>
            <a:rPr lang="en-US" dirty="0"/>
            <a:t>Understanding Departmental Responsibilities</a:t>
          </a:r>
        </a:p>
      </dgm:t>
    </dgm:pt>
    <dgm:pt modelId="{47799F95-CE02-410C-98D3-98A843983F90}" type="parTrans" cxnId="{DF56E02C-9E58-4F06-B89B-44244F8C2CA3}">
      <dgm:prSet/>
      <dgm:spPr/>
      <dgm:t>
        <a:bodyPr/>
        <a:lstStyle/>
        <a:p>
          <a:endParaRPr lang="en-US"/>
        </a:p>
      </dgm:t>
    </dgm:pt>
    <dgm:pt modelId="{546082CA-50A8-4715-9A79-74369F521584}" type="sibTrans" cxnId="{DF56E02C-9E58-4F06-B89B-44244F8C2CA3}">
      <dgm:prSet/>
      <dgm:spPr/>
      <dgm:t>
        <a:bodyPr/>
        <a:lstStyle/>
        <a:p>
          <a:endParaRPr lang="en-US"/>
        </a:p>
      </dgm:t>
    </dgm:pt>
    <dgm:pt modelId="{8458BC0A-B929-49CF-82E1-B7ADD53CC644}">
      <dgm:prSet phldrT="[Text]"/>
      <dgm:spPr>
        <a:solidFill>
          <a:schemeClr val="bg1">
            <a:lumMod val="95000"/>
            <a:alpha val="90000"/>
          </a:schemeClr>
        </a:solidFill>
        <a:ln>
          <a:solidFill>
            <a:srgbClr val="BA0C2F"/>
          </a:solidFill>
        </a:ln>
      </dgm:spPr>
      <dgm:t>
        <a:bodyPr/>
        <a:lstStyle/>
        <a:p>
          <a:r>
            <a:rPr lang="en-US" dirty="0"/>
            <a:t>Identifying GASB 96 Criteria</a:t>
          </a:r>
        </a:p>
      </dgm:t>
    </dgm:pt>
    <dgm:pt modelId="{4D1C06FB-DBCE-4A17-A416-5C586248B49A}" type="parTrans" cxnId="{C6CFC625-494C-49E0-95FD-0B31760D10C4}">
      <dgm:prSet/>
      <dgm:spPr/>
      <dgm:t>
        <a:bodyPr/>
        <a:lstStyle/>
        <a:p>
          <a:endParaRPr lang="en-US"/>
        </a:p>
      </dgm:t>
    </dgm:pt>
    <dgm:pt modelId="{00F05C2C-FE40-4DB5-BE90-7B42771E027D}" type="sibTrans" cxnId="{C6CFC625-494C-49E0-95FD-0B31760D10C4}">
      <dgm:prSet/>
      <dgm:spPr/>
      <dgm:t>
        <a:bodyPr/>
        <a:lstStyle/>
        <a:p>
          <a:endParaRPr lang="en-US"/>
        </a:p>
      </dgm:t>
    </dgm:pt>
    <dgm:pt modelId="{E6816C6E-855C-4614-B6F3-79415ED22AD1}">
      <dgm:prSet phldrT="[Text]"/>
      <dgm:spPr>
        <a:solidFill>
          <a:schemeClr val="bg1">
            <a:lumMod val="95000"/>
            <a:alpha val="90000"/>
          </a:schemeClr>
        </a:solidFill>
        <a:ln>
          <a:solidFill>
            <a:srgbClr val="BA0C2F"/>
          </a:solidFill>
        </a:ln>
      </dgm:spPr>
      <dgm:t>
        <a:bodyPr/>
        <a:lstStyle/>
        <a:p>
          <a:r>
            <a:rPr lang="en-US" dirty="0"/>
            <a:t>Completion of GASB 96 Questionnaire with Examples</a:t>
          </a:r>
        </a:p>
      </dgm:t>
    </dgm:pt>
    <dgm:pt modelId="{5D3E0C8C-9355-4E92-8AF6-4DE6195BEDC8}" type="parTrans" cxnId="{D6964C85-C4E7-412C-8FC2-032CB50C5EEA}">
      <dgm:prSet/>
      <dgm:spPr/>
      <dgm:t>
        <a:bodyPr/>
        <a:lstStyle/>
        <a:p>
          <a:endParaRPr lang="en-US"/>
        </a:p>
      </dgm:t>
    </dgm:pt>
    <dgm:pt modelId="{183FF774-7D90-472F-9F9A-E784703504AA}" type="sibTrans" cxnId="{D6964C85-C4E7-412C-8FC2-032CB50C5EEA}">
      <dgm:prSet/>
      <dgm:spPr/>
      <dgm:t>
        <a:bodyPr/>
        <a:lstStyle/>
        <a:p>
          <a:endParaRPr lang="en-US"/>
        </a:p>
      </dgm:t>
    </dgm:pt>
    <dgm:pt modelId="{71A35C58-EC3F-4D79-95BC-16018BB7F8E9}">
      <dgm:prSet phldrT="[Text]"/>
      <dgm:spPr>
        <a:solidFill>
          <a:srgbClr val="BA0C2F"/>
        </a:solidFill>
      </dgm:spPr>
      <dgm:t>
        <a:bodyPr/>
        <a:lstStyle/>
        <a:p>
          <a:r>
            <a:rPr lang="en-US" dirty="0"/>
            <a:t>Renewal Contracts</a:t>
          </a:r>
        </a:p>
      </dgm:t>
    </dgm:pt>
    <dgm:pt modelId="{17350B30-22F8-400E-AF48-4CF24F9D78CC}" type="parTrans" cxnId="{D8073905-5C7E-4DFE-BF1B-349B0755AD5A}">
      <dgm:prSet/>
      <dgm:spPr/>
      <dgm:t>
        <a:bodyPr/>
        <a:lstStyle/>
        <a:p>
          <a:endParaRPr lang="en-US"/>
        </a:p>
      </dgm:t>
    </dgm:pt>
    <dgm:pt modelId="{C7FC1288-86DF-464B-9808-33DAC42E1046}" type="sibTrans" cxnId="{D8073905-5C7E-4DFE-BF1B-349B0755AD5A}">
      <dgm:prSet/>
      <dgm:spPr/>
      <dgm:t>
        <a:bodyPr/>
        <a:lstStyle/>
        <a:p>
          <a:endParaRPr lang="en-US"/>
        </a:p>
      </dgm:t>
    </dgm:pt>
    <dgm:pt modelId="{A58D4059-77AF-4CA1-83AE-426A9B06CCDD}">
      <dgm:prSet phldrT="[Text]"/>
      <dgm:spPr>
        <a:solidFill>
          <a:schemeClr val="bg1">
            <a:lumMod val="95000"/>
            <a:alpha val="90000"/>
          </a:schemeClr>
        </a:solidFill>
        <a:ln>
          <a:solidFill>
            <a:srgbClr val="BA0C2F"/>
          </a:solidFill>
        </a:ln>
      </dgm:spPr>
      <dgm:t>
        <a:bodyPr/>
        <a:lstStyle/>
        <a:p>
          <a:r>
            <a:rPr lang="en-US" dirty="0"/>
            <a:t>Process for Renewal PO’s</a:t>
          </a:r>
        </a:p>
      </dgm:t>
    </dgm:pt>
    <dgm:pt modelId="{54AF5B25-87EE-4CE4-B34F-903B996A92D3}" type="parTrans" cxnId="{D88A86E8-D13F-44B1-BFE3-3BF8C7F568FB}">
      <dgm:prSet/>
      <dgm:spPr/>
      <dgm:t>
        <a:bodyPr/>
        <a:lstStyle/>
        <a:p>
          <a:endParaRPr lang="en-US"/>
        </a:p>
      </dgm:t>
    </dgm:pt>
    <dgm:pt modelId="{10226066-AF5C-4153-BF30-623E71118320}" type="sibTrans" cxnId="{D88A86E8-D13F-44B1-BFE3-3BF8C7F568FB}">
      <dgm:prSet/>
      <dgm:spPr/>
      <dgm:t>
        <a:bodyPr/>
        <a:lstStyle/>
        <a:p>
          <a:endParaRPr lang="en-US"/>
        </a:p>
      </dgm:t>
    </dgm:pt>
    <dgm:pt modelId="{19A64596-C999-40B6-9C7F-EDF883F74DDB}">
      <dgm:prSet phldrT="[Text]"/>
      <dgm:spPr>
        <a:solidFill>
          <a:schemeClr val="bg1">
            <a:lumMod val="95000"/>
            <a:alpha val="90000"/>
          </a:schemeClr>
        </a:solidFill>
        <a:ln>
          <a:solidFill>
            <a:srgbClr val="BA0C2F"/>
          </a:solidFill>
        </a:ln>
      </dgm:spPr>
      <dgm:t>
        <a:bodyPr/>
        <a:lstStyle/>
        <a:p>
          <a:r>
            <a:rPr lang="en-US" dirty="0"/>
            <a:t>Identifying SBITA ID Number</a:t>
          </a:r>
        </a:p>
      </dgm:t>
    </dgm:pt>
    <dgm:pt modelId="{7C2A4B34-817E-4B36-A0ED-2501F12A21B0}" type="parTrans" cxnId="{5FEF58B4-83F2-44DB-A758-21781F471B81}">
      <dgm:prSet/>
      <dgm:spPr/>
      <dgm:t>
        <a:bodyPr/>
        <a:lstStyle/>
        <a:p>
          <a:endParaRPr lang="en-US"/>
        </a:p>
      </dgm:t>
    </dgm:pt>
    <dgm:pt modelId="{10E5697F-3D18-4C1A-AE3D-8C2D448F7730}" type="sibTrans" cxnId="{5FEF58B4-83F2-44DB-A758-21781F471B81}">
      <dgm:prSet/>
      <dgm:spPr/>
      <dgm:t>
        <a:bodyPr/>
        <a:lstStyle/>
        <a:p>
          <a:endParaRPr lang="en-US"/>
        </a:p>
      </dgm:t>
    </dgm:pt>
    <dgm:pt modelId="{313348BB-DF61-4DBD-951C-B78D35C3C786}">
      <dgm:prSet phldrT="[Text]"/>
      <dgm:spPr>
        <a:solidFill>
          <a:schemeClr val="bg1">
            <a:lumMod val="95000"/>
            <a:alpha val="90000"/>
          </a:schemeClr>
        </a:solidFill>
        <a:ln>
          <a:solidFill>
            <a:srgbClr val="BA0C2F"/>
          </a:solidFill>
        </a:ln>
      </dgm:spPr>
      <dgm:t>
        <a:bodyPr/>
        <a:lstStyle/>
        <a:p>
          <a:r>
            <a:rPr lang="en-US" dirty="0"/>
            <a:t>What is happening at each level of this process?</a:t>
          </a:r>
        </a:p>
      </dgm:t>
    </dgm:pt>
    <dgm:pt modelId="{49FC072C-FA67-493C-BACD-8AE57387EF6D}" type="parTrans" cxnId="{3AEDD09D-9AC6-4D0D-B53D-F8B4D5CBD8CC}">
      <dgm:prSet/>
      <dgm:spPr/>
      <dgm:t>
        <a:bodyPr/>
        <a:lstStyle/>
        <a:p>
          <a:endParaRPr lang="en-US"/>
        </a:p>
      </dgm:t>
    </dgm:pt>
    <dgm:pt modelId="{D801D372-CB53-45D3-BA67-03740A590376}" type="sibTrans" cxnId="{3AEDD09D-9AC6-4D0D-B53D-F8B4D5CBD8CC}">
      <dgm:prSet/>
      <dgm:spPr/>
      <dgm:t>
        <a:bodyPr/>
        <a:lstStyle/>
        <a:p>
          <a:endParaRPr lang="en-US"/>
        </a:p>
      </dgm:t>
    </dgm:pt>
    <dgm:pt modelId="{857C9136-B932-46C0-90DB-D3EDF8EA5B7B}">
      <dgm:prSet phldrT="[Text]"/>
      <dgm:spPr>
        <a:solidFill>
          <a:srgbClr val="BA0C2F"/>
        </a:solidFill>
      </dgm:spPr>
      <dgm:t>
        <a:bodyPr/>
        <a:lstStyle/>
        <a:p>
          <a:r>
            <a:rPr lang="en-US" dirty="0"/>
            <a:t>Other Items</a:t>
          </a:r>
        </a:p>
      </dgm:t>
    </dgm:pt>
    <dgm:pt modelId="{7C0D18CA-E25D-4370-AEC2-364F0A2D6B33}" type="parTrans" cxnId="{86F39430-7EB3-4411-B523-AD1383806B42}">
      <dgm:prSet/>
      <dgm:spPr/>
      <dgm:t>
        <a:bodyPr/>
        <a:lstStyle/>
        <a:p>
          <a:endParaRPr lang="en-US"/>
        </a:p>
      </dgm:t>
    </dgm:pt>
    <dgm:pt modelId="{D9B882D7-0EC2-4CCD-A08A-BCA9CA77F2A6}" type="sibTrans" cxnId="{86F39430-7EB3-4411-B523-AD1383806B42}">
      <dgm:prSet/>
      <dgm:spPr/>
      <dgm:t>
        <a:bodyPr/>
        <a:lstStyle/>
        <a:p>
          <a:endParaRPr lang="en-US"/>
        </a:p>
      </dgm:t>
    </dgm:pt>
    <dgm:pt modelId="{9878DCEB-589B-4C4E-8A68-A1341A92F355}">
      <dgm:prSet phldrT="[Text]"/>
      <dgm:spPr>
        <a:solidFill>
          <a:schemeClr val="bg1">
            <a:lumMod val="95000"/>
            <a:alpha val="90000"/>
          </a:schemeClr>
        </a:solidFill>
        <a:ln>
          <a:solidFill>
            <a:srgbClr val="BA0C2F"/>
          </a:solidFill>
        </a:ln>
      </dgm:spPr>
      <dgm:t>
        <a:bodyPr/>
        <a:lstStyle/>
        <a:p>
          <a:r>
            <a:rPr lang="en-US" dirty="0"/>
            <a:t>Implementation Date – When do we start?</a:t>
          </a:r>
        </a:p>
      </dgm:t>
    </dgm:pt>
    <dgm:pt modelId="{4CBD480D-EE2D-4642-9933-DF1B77998F52}" type="parTrans" cxnId="{8074DB83-8AB6-49BB-8A3A-4256C0E46494}">
      <dgm:prSet/>
      <dgm:spPr/>
      <dgm:t>
        <a:bodyPr/>
        <a:lstStyle/>
        <a:p>
          <a:endParaRPr lang="en-US"/>
        </a:p>
      </dgm:t>
    </dgm:pt>
    <dgm:pt modelId="{688A67B9-8B57-4D0D-911E-CA647817CFED}" type="sibTrans" cxnId="{8074DB83-8AB6-49BB-8A3A-4256C0E46494}">
      <dgm:prSet/>
      <dgm:spPr/>
      <dgm:t>
        <a:bodyPr/>
        <a:lstStyle/>
        <a:p>
          <a:endParaRPr lang="en-US"/>
        </a:p>
      </dgm:t>
    </dgm:pt>
    <dgm:pt modelId="{044E3391-E8DE-4551-AED5-D2FB29E7D6EC}">
      <dgm:prSet phldrT="[Text]"/>
      <dgm:spPr>
        <a:solidFill>
          <a:schemeClr val="bg1">
            <a:lumMod val="95000"/>
            <a:alpha val="90000"/>
          </a:schemeClr>
        </a:solidFill>
        <a:ln>
          <a:solidFill>
            <a:srgbClr val="BA0C2F"/>
          </a:solidFill>
        </a:ln>
      </dgm:spPr>
      <dgm:t>
        <a:bodyPr/>
        <a:lstStyle/>
        <a:p>
          <a:r>
            <a:rPr lang="en-US" dirty="0"/>
            <a:t>Resource Site – Where can I find information and forms?</a:t>
          </a:r>
        </a:p>
      </dgm:t>
    </dgm:pt>
    <dgm:pt modelId="{50D036EF-7564-453A-9AD4-D33332D3431E}" type="parTrans" cxnId="{D770E48F-227B-4C4A-AB2F-B1A7FBCFF5BE}">
      <dgm:prSet/>
      <dgm:spPr/>
      <dgm:t>
        <a:bodyPr/>
        <a:lstStyle/>
        <a:p>
          <a:endParaRPr lang="en-US"/>
        </a:p>
      </dgm:t>
    </dgm:pt>
    <dgm:pt modelId="{023FAC87-BDE8-49FF-A874-C29FA65D2EA4}" type="sibTrans" cxnId="{D770E48F-227B-4C4A-AB2F-B1A7FBCFF5BE}">
      <dgm:prSet/>
      <dgm:spPr/>
      <dgm:t>
        <a:bodyPr/>
        <a:lstStyle/>
        <a:p>
          <a:endParaRPr lang="en-US"/>
        </a:p>
      </dgm:t>
    </dgm:pt>
    <dgm:pt modelId="{547BEFBE-6C13-46B5-BB0A-65BB3637F8D4}">
      <dgm:prSet phldrT="[Text]"/>
      <dgm:spPr>
        <a:solidFill>
          <a:schemeClr val="bg1">
            <a:lumMod val="95000"/>
            <a:alpha val="90000"/>
          </a:schemeClr>
        </a:solidFill>
        <a:ln>
          <a:solidFill>
            <a:srgbClr val="BA0C2F"/>
          </a:solidFill>
        </a:ln>
      </dgm:spPr>
      <dgm:t>
        <a:bodyPr/>
        <a:lstStyle/>
        <a:p>
          <a:r>
            <a:rPr lang="en-US" dirty="0"/>
            <a:t>SBITA ID Number Naming Convention – What does the number identify?</a:t>
          </a:r>
        </a:p>
      </dgm:t>
    </dgm:pt>
    <dgm:pt modelId="{AE16AECF-A75D-40EC-B059-8F31DEEE0ED0}" type="parTrans" cxnId="{828A6BB1-01D2-4CF2-97D1-1A9FF368C66D}">
      <dgm:prSet/>
      <dgm:spPr/>
      <dgm:t>
        <a:bodyPr/>
        <a:lstStyle/>
        <a:p>
          <a:endParaRPr lang="en-US"/>
        </a:p>
      </dgm:t>
    </dgm:pt>
    <dgm:pt modelId="{FA22B4F8-4B96-4E78-BA6A-69CF75E46606}" type="sibTrans" cxnId="{828A6BB1-01D2-4CF2-97D1-1A9FF368C66D}">
      <dgm:prSet/>
      <dgm:spPr/>
      <dgm:t>
        <a:bodyPr/>
        <a:lstStyle/>
        <a:p>
          <a:endParaRPr lang="en-US"/>
        </a:p>
      </dgm:t>
    </dgm:pt>
    <dgm:pt modelId="{AA5D5B56-6C1C-4AB8-BD77-975C7658FFF3}">
      <dgm:prSet phldrT="[Text]"/>
      <dgm:spPr>
        <a:solidFill>
          <a:srgbClr val="BA0C2F"/>
        </a:solidFill>
      </dgm:spPr>
      <dgm:t>
        <a:bodyPr/>
        <a:lstStyle/>
        <a:p>
          <a:r>
            <a:rPr lang="en-US" dirty="0"/>
            <a:t>New Subscription Based IT (SBITA) Contracts</a:t>
          </a:r>
        </a:p>
      </dgm:t>
    </dgm:pt>
    <dgm:pt modelId="{D85A7B63-FCD6-40D5-99ED-AD7EB7473894}" type="parTrans" cxnId="{FC235A0D-EB17-4FD9-BE2E-A5B75A97301C}">
      <dgm:prSet/>
      <dgm:spPr/>
      <dgm:t>
        <a:bodyPr/>
        <a:lstStyle/>
        <a:p>
          <a:endParaRPr lang="en-US"/>
        </a:p>
      </dgm:t>
    </dgm:pt>
    <dgm:pt modelId="{97D1E073-6E31-4F70-B1B0-74732FD8F3A8}" type="sibTrans" cxnId="{FC235A0D-EB17-4FD9-BE2E-A5B75A97301C}">
      <dgm:prSet/>
      <dgm:spPr/>
      <dgm:t>
        <a:bodyPr/>
        <a:lstStyle/>
        <a:p>
          <a:endParaRPr lang="en-US"/>
        </a:p>
      </dgm:t>
    </dgm:pt>
    <dgm:pt modelId="{8A749204-0C5B-432A-A0D9-72195569ED81}" type="pres">
      <dgm:prSet presAssocID="{93E6A0CD-1081-4FF6-BAEF-CD7CE0929BFD}" presName="linear" presStyleCnt="0">
        <dgm:presLayoutVars>
          <dgm:dir/>
          <dgm:animLvl val="lvl"/>
          <dgm:resizeHandles val="exact"/>
        </dgm:presLayoutVars>
      </dgm:prSet>
      <dgm:spPr/>
    </dgm:pt>
    <dgm:pt modelId="{6EDD46A4-8818-476D-BB62-6FFBAC8196DB}" type="pres">
      <dgm:prSet presAssocID="{3DAFBBC4-BFBC-45B6-8FC3-CB9402A300C3}" presName="parentLin" presStyleCnt="0"/>
      <dgm:spPr/>
    </dgm:pt>
    <dgm:pt modelId="{33A83394-A08D-4941-B6C0-4DC4A8AEEA26}" type="pres">
      <dgm:prSet presAssocID="{3DAFBBC4-BFBC-45B6-8FC3-CB9402A300C3}" presName="parentLeftMargin" presStyleLbl="node1" presStyleIdx="0" presStyleCnt="5"/>
      <dgm:spPr/>
    </dgm:pt>
    <dgm:pt modelId="{2635623A-E315-4D76-82DE-4028C641DC83}" type="pres">
      <dgm:prSet presAssocID="{3DAFBBC4-BFBC-45B6-8FC3-CB9402A300C3}" presName="parentText" presStyleLbl="node1" presStyleIdx="0" presStyleCnt="5">
        <dgm:presLayoutVars>
          <dgm:chMax val="0"/>
          <dgm:bulletEnabled val="1"/>
        </dgm:presLayoutVars>
      </dgm:prSet>
      <dgm:spPr/>
    </dgm:pt>
    <dgm:pt modelId="{56D0C66A-EB2C-4C2A-B822-17C5E6B382AB}" type="pres">
      <dgm:prSet presAssocID="{3DAFBBC4-BFBC-45B6-8FC3-CB9402A300C3}" presName="negativeSpace" presStyleCnt="0"/>
      <dgm:spPr/>
    </dgm:pt>
    <dgm:pt modelId="{B140F9D7-7725-47D9-BEFD-E88A20846EA9}" type="pres">
      <dgm:prSet presAssocID="{3DAFBBC4-BFBC-45B6-8FC3-CB9402A300C3}" presName="childText" presStyleLbl="conFgAcc1" presStyleIdx="0" presStyleCnt="5">
        <dgm:presLayoutVars>
          <dgm:bulletEnabled val="1"/>
        </dgm:presLayoutVars>
      </dgm:prSet>
      <dgm:spPr>
        <a:solidFill>
          <a:schemeClr val="bg1">
            <a:lumMod val="95000"/>
            <a:alpha val="90000"/>
          </a:schemeClr>
        </a:solidFill>
        <a:ln>
          <a:solidFill>
            <a:srgbClr val="BA0C2F"/>
          </a:solidFill>
        </a:ln>
      </dgm:spPr>
    </dgm:pt>
    <dgm:pt modelId="{5CA9C8EF-E2F4-4C50-89FB-64E06E26D12A}" type="pres">
      <dgm:prSet presAssocID="{1415CEA7-7C84-4A97-B255-B69C59F20A38}" presName="spaceBetweenRectangles" presStyleCnt="0"/>
      <dgm:spPr/>
    </dgm:pt>
    <dgm:pt modelId="{6E2F20D2-5008-4F55-8A14-AFE47F645947}" type="pres">
      <dgm:prSet presAssocID="{AA5D5B56-6C1C-4AB8-BD77-975C7658FFF3}" presName="parentLin" presStyleCnt="0"/>
      <dgm:spPr/>
    </dgm:pt>
    <dgm:pt modelId="{02D79A9B-3F34-402E-9034-BC4EDF22F605}" type="pres">
      <dgm:prSet presAssocID="{AA5D5B56-6C1C-4AB8-BD77-975C7658FFF3}" presName="parentLeftMargin" presStyleLbl="node1" presStyleIdx="0" presStyleCnt="5"/>
      <dgm:spPr/>
    </dgm:pt>
    <dgm:pt modelId="{1542BC00-4C10-45D6-8115-B061526FF119}" type="pres">
      <dgm:prSet presAssocID="{AA5D5B56-6C1C-4AB8-BD77-975C7658FFF3}" presName="parentText" presStyleLbl="node1" presStyleIdx="1" presStyleCnt="5">
        <dgm:presLayoutVars>
          <dgm:chMax val="0"/>
          <dgm:bulletEnabled val="1"/>
        </dgm:presLayoutVars>
      </dgm:prSet>
      <dgm:spPr/>
    </dgm:pt>
    <dgm:pt modelId="{82875131-5F0B-426C-845E-FB2BA481DF67}" type="pres">
      <dgm:prSet presAssocID="{AA5D5B56-6C1C-4AB8-BD77-975C7658FFF3}" presName="negativeSpace" presStyleCnt="0"/>
      <dgm:spPr/>
    </dgm:pt>
    <dgm:pt modelId="{2BD9864F-493E-48D3-8365-40750AD5E312}" type="pres">
      <dgm:prSet presAssocID="{AA5D5B56-6C1C-4AB8-BD77-975C7658FFF3}" presName="childText" presStyleLbl="conFgAcc1" presStyleIdx="1" presStyleCnt="5">
        <dgm:presLayoutVars>
          <dgm:bulletEnabled val="1"/>
        </dgm:presLayoutVars>
      </dgm:prSet>
      <dgm:spPr/>
    </dgm:pt>
    <dgm:pt modelId="{59A526AA-74BB-486F-B835-36BCC4BE6DF2}" type="pres">
      <dgm:prSet presAssocID="{97D1E073-6E31-4F70-B1B0-74732FD8F3A8}" presName="spaceBetweenRectangles" presStyleCnt="0"/>
      <dgm:spPr/>
    </dgm:pt>
    <dgm:pt modelId="{B164872D-BCCD-4743-828D-28FDE5212095}" type="pres">
      <dgm:prSet presAssocID="{71A35C58-EC3F-4D79-95BC-16018BB7F8E9}" presName="parentLin" presStyleCnt="0"/>
      <dgm:spPr/>
    </dgm:pt>
    <dgm:pt modelId="{F14C9B93-9FDA-4D67-9949-4E855E4B583C}" type="pres">
      <dgm:prSet presAssocID="{71A35C58-EC3F-4D79-95BC-16018BB7F8E9}" presName="parentLeftMargin" presStyleLbl="node1" presStyleIdx="1" presStyleCnt="5"/>
      <dgm:spPr/>
    </dgm:pt>
    <dgm:pt modelId="{51CAA231-5C49-48CC-81BA-1EF1B60D8050}" type="pres">
      <dgm:prSet presAssocID="{71A35C58-EC3F-4D79-95BC-16018BB7F8E9}" presName="parentText" presStyleLbl="node1" presStyleIdx="2" presStyleCnt="5">
        <dgm:presLayoutVars>
          <dgm:chMax val="0"/>
          <dgm:bulletEnabled val="1"/>
        </dgm:presLayoutVars>
      </dgm:prSet>
      <dgm:spPr/>
    </dgm:pt>
    <dgm:pt modelId="{156E6AC0-64D5-4A61-8E20-DB29EE6A092B}" type="pres">
      <dgm:prSet presAssocID="{71A35C58-EC3F-4D79-95BC-16018BB7F8E9}" presName="negativeSpace" presStyleCnt="0"/>
      <dgm:spPr/>
    </dgm:pt>
    <dgm:pt modelId="{10B43608-4E0E-493E-BCFA-B715C1E4B5EB}" type="pres">
      <dgm:prSet presAssocID="{71A35C58-EC3F-4D79-95BC-16018BB7F8E9}" presName="childText" presStyleLbl="conFgAcc1" presStyleIdx="2" presStyleCnt="5">
        <dgm:presLayoutVars>
          <dgm:bulletEnabled val="1"/>
        </dgm:presLayoutVars>
      </dgm:prSet>
      <dgm:spPr/>
    </dgm:pt>
    <dgm:pt modelId="{C8DEBABB-ADC2-4C9C-9A06-F377DABD0754}" type="pres">
      <dgm:prSet presAssocID="{C7FC1288-86DF-464B-9808-33DAC42E1046}" presName="spaceBetweenRectangles" presStyleCnt="0"/>
      <dgm:spPr/>
    </dgm:pt>
    <dgm:pt modelId="{046823D3-CF25-4603-9C4E-827EA9E8B063}" type="pres">
      <dgm:prSet presAssocID="{1D278EEA-A96B-47ED-A2BA-5A5F297A3A14}" presName="parentLin" presStyleCnt="0"/>
      <dgm:spPr/>
    </dgm:pt>
    <dgm:pt modelId="{3A50A06C-C837-4FF3-8E2A-961AC7AF955C}" type="pres">
      <dgm:prSet presAssocID="{1D278EEA-A96B-47ED-A2BA-5A5F297A3A14}" presName="parentLeftMargin" presStyleLbl="node1" presStyleIdx="2" presStyleCnt="5"/>
      <dgm:spPr/>
    </dgm:pt>
    <dgm:pt modelId="{6481A9DD-067E-40F1-9639-CA08802C5470}" type="pres">
      <dgm:prSet presAssocID="{1D278EEA-A96B-47ED-A2BA-5A5F297A3A14}" presName="parentText" presStyleLbl="node1" presStyleIdx="3" presStyleCnt="5">
        <dgm:presLayoutVars>
          <dgm:chMax val="0"/>
          <dgm:bulletEnabled val="1"/>
        </dgm:presLayoutVars>
      </dgm:prSet>
      <dgm:spPr/>
    </dgm:pt>
    <dgm:pt modelId="{44CD2744-5CD1-4B87-A90D-C67F031E5F12}" type="pres">
      <dgm:prSet presAssocID="{1D278EEA-A96B-47ED-A2BA-5A5F297A3A14}" presName="negativeSpace" presStyleCnt="0"/>
      <dgm:spPr/>
    </dgm:pt>
    <dgm:pt modelId="{F5B37A4D-5479-4BBA-83BE-7EDF7E03B43B}" type="pres">
      <dgm:prSet presAssocID="{1D278EEA-A96B-47ED-A2BA-5A5F297A3A14}" presName="childText" presStyleLbl="conFgAcc1" presStyleIdx="3" presStyleCnt="5">
        <dgm:presLayoutVars>
          <dgm:bulletEnabled val="1"/>
        </dgm:presLayoutVars>
      </dgm:prSet>
      <dgm:spPr/>
    </dgm:pt>
    <dgm:pt modelId="{EC09C594-0550-4BB2-873D-C06AB8972C20}" type="pres">
      <dgm:prSet presAssocID="{546082CA-50A8-4715-9A79-74369F521584}" presName="spaceBetweenRectangles" presStyleCnt="0"/>
      <dgm:spPr/>
    </dgm:pt>
    <dgm:pt modelId="{DC6EA03E-F679-42D8-AB34-1238DA9DF879}" type="pres">
      <dgm:prSet presAssocID="{857C9136-B932-46C0-90DB-D3EDF8EA5B7B}" presName="parentLin" presStyleCnt="0"/>
      <dgm:spPr/>
    </dgm:pt>
    <dgm:pt modelId="{D9DABA48-B17F-4556-B461-8D9F65DE2914}" type="pres">
      <dgm:prSet presAssocID="{857C9136-B932-46C0-90DB-D3EDF8EA5B7B}" presName="parentLeftMargin" presStyleLbl="node1" presStyleIdx="3" presStyleCnt="5"/>
      <dgm:spPr/>
    </dgm:pt>
    <dgm:pt modelId="{74D7C8F1-662C-4436-B899-7C37B6E6E12A}" type="pres">
      <dgm:prSet presAssocID="{857C9136-B932-46C0-90DB-D3EDF8EA5B7B}" presName="parentText" presStyleLbl="node1" presStyleIdx="4" presStyleCnt="5">
        <dgm:presLayoutVars>
          <dgm:chMax val="0"/>
          <dgm:bulletEnabled val="1"/>
        </dgm:presLayoutVars>
      </dgm:prSet>
      <dgm:spPr/>
    </dgm:pt>
    <dgm:pt modelId="{0AC89D7A-4E22-45FA-B7DD-22BA03156B3F}" type="pres">
      <dgm:prSet presAssocID="{857C9136-B932-46C0-90DB-D3EDF8EA5B7B}" presName="negativeSpace" presStyleCnt="0"/>
      <dgm:spPr/>
    </dgm:pt>
    <dgm:pt modelId="{3D02175C-7E24-4AFC-B055-0B7274285CC9}" type="pres">
      <dgm:prSet presAssocID="{857C9136-B932-46C0-90DB-D3EDF8EA5B7B}" presName="childText" presStyleLbl="conFgAcc1" presStyleIdx="4" presStyleCnt="5">
        <dgm:presLayoutVars>
          <dgm:bulletEnabled val="1"/>
        </dgm:presLayoutVars>
      </dgm:prSet>
      <dgm:spPr/>
    </dgm:pt>
  </dgm:ptLst>
  <dgm:cxnLst>
    <dgm:cxn modelId="{D8073905-5C7E-4DFE-BF1B-349B0755AD5A}" srcId="{93E6A0CD-1081-4FF6-BAEF-CD7CE0929BFD}" destId="{71A35C58-EC3F-4D79-95BC-16018BB7F8E9}" srcOrd="2" destOrd="0" parTransId="{17350B30-22F8-400E-AF48-4CF24F9D78CC}" sibTransId="{C7FC1288-86DF-464B-9808-33DAC42E1046}"/>
    <dgm:cxn modelId="{FC235A0D-EB17-4FD9-BE2E-A5B75A97301C}" srcId="{93E6A0CD-1081-4FF6-BAEF-CD7CE0929BFD}" destId="{AA5D5B56-6C1C-4AB8-BD77-975C7658FFF3}" srcOrd="1" destOrd="0" parTransId="{D85A7B63-FCD6-40D5-99ED-AD7EB7473894}" sibTransId="{97D1E073-6E31-4F70-B1B0-74732FD8F3A8}"/>
    <dgm:cxn modelId="{C46CF913-9955-4597-AC39-065A123E6B9C}" type="presOf" srcId="{1D278EEA-A96B-47ED-A2BA-5A5F297A3A14}" destId="{3A50A06C-C837-4FF3-8E2A-961AC7AF955C}" srcOrd="0" destOrd="0" presId="urn:microsoft.com/office/officeart/2005/8/layout/list1"/>
    <dgm:cxn modelId="{DA995019-6776-432D-AC81-D04958FB333D}" srcId="{93E6A0CD-1081-4FF6-BAEF-CD7CE0929BFD}" destId="{3DAFBBC4-BFBC-45B6-8FC3-CB9402A300C3}" srcOrd="0" destOrd="0" parTransId="{CD24C7C3-FE54-46E2-8511-449935511632}" sibTransId="{1415CEA7-7C84-4A97-B255-B69C59F20A38}"/>
    <dgm:cxn modelId="{C6CFC625-494C-49E0-95FD-0B31760D10C4}" srcId="{AA5D5B56-6C1C-4AB8-BD77-975C7658FFF3}" destId="{8458BC0A-B929-49CF-82E1-B7ADD53CC644}" srcOrd="0" destOrd="0" parTransId="{4D1C06FB-DBCE-4A17-A416-5C586248B49A}" sibTransId="{00F05C2C-FE40-4DB5-BE90-7B42771E027D}"/>
    <dgm:cxn modelId="{DF56E02C-9E58-4F06-B89B-44244F8C2CA3}" srcId="{93E6A0CD-1081-4FF6-BAEF-CD7CE0929BFD}" destId="{1D278EEA-A96B-47ED-A2BA-5A5F297A3A14}" srcOrd="3" destOrd="0" parTransId="{47799F95-CE02-410C-98D3-98A843983F90}" sibTransId="{546082CA-50A8-4715-9A79-74369F521584}"/>
    <dgm:cxn modelId="{86F39430-7EB3-4411-B523-AD1383806B42}" srcId="{93E6A0CD-1081-4FF6-BAEF-CD7CE0929BFD}" destId="{857C9136-B932-46C0-90DB-D3EDF8EA5B7B}" srcOrd="4" destOrd="0" parTransId="{7C0D18CA-E25D-4370-AEC2-364F0A2D6B33}" sibTransId="{D9B882D7-0EC2-4CCD-A08A-BCA9CA77F2A6}"/>
    <dgm:cxn modelId="{797E6137-A608-4156-8682-7261EFFFB3C6}" type="presOf" srcId="{044E3391-E8DE-4551-AED5-D2FB29E7D6EC}" destId="{3D02175C-7E24-4AFC-B055-0B7274285CC9}" srcOrd="0" destOrd="2" presId="urn:microsoft.com/office/officeart/2005/8/layout/list1"/>
    <dgm:cxn modelId="{3169685D-466A-4903-8FAD-4AEDB0D4A282}" type="presOf" srcId="{19A64596-C999-40B6-9C7F-EDF883F74DDB}" destId="{10B43608-4E0E-493E-BCFA-B715C1E4B5EB}" srcOrd="0" destOrd="1" presId="urn:microsoft.com/office/officeart/2005/8/layout/list1"/>
    <dgm:cxn modelId="{3CBBDF4F-CF01-476D-9E0F-FA46058CAB23}" type="presOf" srcId="{857C9136-B932-46C0-90DB-D3EDF8EA5B7B}" destId="{74D7C8F1-662C-4436-B899-7C37B6E6E12A}" srcOrd="1" destOrd="0" presId="urn:microsoft.com/office/officeart/2005/8/layout/list1"/>
    <dgm:cxn modelId="{9B1CC151-0E62-42DA-A276-6D17A32EB09D}" type="presOf" srcId="{3DAFBBC4-BFBC-45B6-8FC3-CB9402A300C3}" destId="{33A83394-A08D-4941-B6C0-4DC4A8AEEA26}" srcOrd="0" destOrd="0" presId="urn:microsoft.com/office/officeart/2005/8/layout/list1"/>
    <dgm:cxn modelId="{EEA51F52-E738-406C-848C-D033E6E5440F}" type="presOf" srcId="{8458BC0A-B929-49CF-82E1-B7ADD53CC644}" destId="{2BD9864F-493E-48D3-8365-40750AD5E312}" srcOrd="0" destOrd="0" presId="urn:microsoft.com/office/officeart/2005/8/layout/list1"/>
    <dgm:cxn modelId="{A5583D72-C4C3-446B-BB4F-DCE0C8D12A05}" type="presOf" srcId="{3DAFBBC4-BFBC-45B6-8FC3-CB9402A300C3}" destId="{2635623A-E315-4D76-82DE-4028C641DC83}" srcOrd="1" destOrd="0" presId="urn:microsoft.com/office/officeart/2005/8/layout/list1"/>
    <dgm:cxn modelId="{8074DB83-8AB6-49BB-8A3A-4256C0E46494}" srcId="{857C9136-B932-46C0-90DB-D3EDF8EA5B7B}" destId="{9878DCEB-589B-4C4E-8A68-A1341A92F355}" srcOrd="0" destOrd="0" parTransId="{4CBD480D-EE2D-4642-9933-DF1B77998F52}" sibTransId="{688A67B9-8B57-4D0D-911E-CA647817CFED}"/>
    <dgm:cxn modelId="{D6964C85-C4E7-412C-8FC2-032CB50C5EEA}" srcId="{AA5D5B56-6C1C-4AB8-BD77-975C7658FFF3}" destId="{E6816C6E-855C-4614-B6F3-79415ED22AD1}" srcOrd="1" destOrd="0" parTransId="{5D3E0C8C-9355-4E92-8AF6-4DE6195BEDC8}" sibTransId="{183FF774-7D90-472F-9F9A-E784703504AA}"/>
    <dgm:cxn modelId="{0E173786-116F-49FA-9EC0-4DFD55268CF3}" type="presOf" srcId="{313348BB-DF61-4DBD-951C-B78D35C3C786}" destId="{F5B37A4D-5479-4BBA-83BE-7EDF7E03B43B}" srcOrd="0" destOrd="0" presId="urn:microsoft.com/office/officeart/2005/8/layout/list1"/>
    <dgm:cxn modelId="{D770E48F-227B-4C4A-AB2F-B1A7FBCFF5BE}" srcId="{857C9136-B932-46C0-90DB-D3EDF8EA5B7B}" destId="{044E3391-E8DE-4551-AED5-D2FB29E7D6EC}" srcOrd="2" destOrd="0" parTransId="{50D036EF-7564-453A-9AD4-D33332D3431E}" sibTransId="{023FAC87-BDE8-49FF-A874-C29FA65D2EA4}"/>
    <dgm:cxn modelId="{AC517A94-C4F3-4B0A-B7A8-DF78E09B16E9}" type="presOf" srcId="{71A35C58-EC3F-4D79-95BC-16018BB7F8E9}" destId="{F14C9B93-9FDA-4D67-9949-4E855E4B583C}" srcOrd="0" destOrd="0" presId="urn:microsoft.com/office/officeart/2005/8/layout/list1"/>
    <dgm:cxn modelId="{3AEDD09D-9AC6-4D0D-B53D-F8B4D5CBD8CC}" srcId="{1D278EEA-A96B-47ED-A2BA-5A5F297A3A14}" destId="{313348BB-DF61-4DBD-951C-B78D35C3C786}" srcOrd="0" destOrd="0" parTransId="{49FC072C-FA67-493C-BACD-8AE57387EF6D}" sibTransId="{D801D372-CB53-45D3-BA67-03740A590376}"/>
    <dgm:cxn modelId="{828A6BB1-01D2-4CF2-97D1-1A9FF368C66D}" srcId="{857C9136-B932-46C0-90DB-D3EDF8EA5B7B}" destId="{547BEFBE-6C13-46B5-BB0A-65BB3637F8D4}" srcOrd="1" destOrd="0" parTransId="{AE16AECF-A75D-40EC-B059-8F31DEEE0ED0}" sibTransId="{FA22B4F8-4B96-4E78-BA6A-69CF75E46606}"/>
    <dgm:cxn modelId="{736AF3B2-94CC-4AD2-AA88-5C237B7D6242}" type="presOf" srcId="{71A35C58-EC3F-4D79-95BC-16018BB7F8E9}" destId="{51CAA231-5C49-48CC-81BA-1EF1B60D8050}" srcOrd="1" destOrd="0" presId="urn:microsoft.com/office/officeart/2005/8/layout/list1"/>
    <dgm:cxn modelId="{5FEF58B4-83F2-44DB-A758-21781F471B81}" srcId="{71A35C58-EC3F-4D79-95BC-16018BB7F8E9}" destId="{19A64596-C999-40B6-9C7F-EDF883F74DDB}" srcOrd="1" destOrd="0" parTransId="{7C2A4B34-817E-4B36-A0ED-2501F12A21B0}" sibTransId="{10E5697F-3D18-4C1A-AE3D-8C2D448F7730}"/>
    <dgm:cxn modelId="{95DBC2B5-78A1-4129-92E0-291BFD031C2F}" type="presOf" srcId="{857C9136-B932-46C0-90DB-D3EDF8EA5B7B}" destId="{D9DABA48-B17F-4556-B461-8D9F65DE2914}" srcOrd="0" destOrd="0" presId="urn:microsoft.com/office/officeart/2005/8/layout/list1"/>
    <dgm:cxn modelId="{114013DC-14E4-425F-BBE3-330C52C5C6E7}" type="presOf" srcId="{1D278EEA-A96B-47ED-A2BA-5A5F297A3A14}" destId="{6481A9DD-067E-40F1-9639-CA08802C5470}" srcOrd="1" destOrd="0" presId="urn:microsoft.com/office/officeart/2005/8/layout/list1"/>
    <dgm:cxn modelId="{DC61A1DC-6D65-4804-89B9-9FCAE8988C59}" type="presOf" srcId="{E6816C6E-855C-4614-B6F3-79415ED22AD1}" destId="{2BD9864F-493E-48D3-8365-40750AD5E312}" srcOrd="0" destOrd="1" presId="urn:microsoft.com/office/officeart/2005/8/layout/list1"/>
    <dgm:cxn modelId="{29EC51E4-9344-46A4-9F19-77BC06EB4CC8}" type="presOf" srcId="{547BEFBE-6C13-46B5-BB0A-65BB3637F8D4}" destId="{3D02175C-7E24-4AFC-B055-0B7274285CC9}" srcOrd="0" destOrd="1" presId="urn:microsoft.com/office/officeart/2005/8/layout/list1"/>
    <dgm:cxn modelId="{D88A86E8-D13F-44B1-BFE3-3BF8C7F568FB}" srcId="{71A35C58-EC3F-4D79-95BC-16018BB7F8E9}" destId="{A58D4059-77AF-4CA1-83AE-426A9B06CCDD}" srcOrd="0" destOrd="0" parTransId="{54AF5B25-87EE-4CE4-B34F-903B996A92D3}" sibTransId="{10226066-AF5C-4153-BF30-623E71118320}"/>
    <dgm:cxn modelId="{60A16DEC-4184-4A12-8D1E-DA068D29FE1D}" type="presOf" srcId="{93E6A0CD-1081-4FF6-BAEF-CD7CE0929BFD}" destId="{8A749204-0C5B-432A-A0D9-72195569ED81}" srcOrd="0" destOrd="0" presId="urn:microsoft.com/office/officeart/2005/8/layout/list1"/>
    <dgm:cxn modelId="{950E96ED-D0B6-4E4E-8B8B-B0993341ED25}" type="presOf" srcId="{A58D4059-77AF-4CA1-83AE-426A9B06CCDD}" destId="{10B43608-4E0E-493E-BCFA-B715C1E4B5EB}" srcOrd="0" destOrd="0" presId="urn:microsoft.com/office/officeart/2005/8/layout/list1"/>
    <dgm:cxn modelId="{79250AF2-34A0-40BE-B5C5-12463BBB88DB}" type="presOf" srcId="{AA5D5B56-6C1C-4AB8-BD77-975C7658FFF3}" destId="{02D79A9B-3F34-402E-9034-BC4EDF22F605}" srcOrd="0" destOrd="0" presId="urn:microsoft.com/office/officeart/2005/8/layout/list1"/>
    <dgm:cxn modelId="{2CD387F2-07EB-4CC0-B443-C6EE80E576EF}" type="presOf" srcId="{9878DCEB-589B-4C4E-8A68-A1341A92F355}" destId="{3D02175C-7E24-4AFC-B055-0B7274285CC9}" srcOrd="0" destOrd="0" presId="urn:microsoft.com/office/officeart/2005/8/layout/list1"/>
    <dgm:cxn modelId="{DBF5ABFD-31BD-4DC1-97B7-8F3619E2D577}" type="presOf" srcId="{AA5D5B56-6C1C-4AB8-BD77-975C7658FFF3}" destId="{1542BC00-4C10-45D6-8115-B061526FF119}" srcOrd="1" destOrd="0" presId="urn:microsoft.com/office/officeart/2005/8/layout/list1"/>
    <dgm:cxn modelId="{643F7A59-293A-463B-90A4-0FAE3A24CEF9}" type="presParOf" srcId="{8A749204-0C5B-432A-A0D9-72195569ED81}" destId="{6EDD46A4-8818-476D-BB62-6FFBAC8196DB}" srcOrd="0" destOrd="0" presId="urn:microsoft.com/office/officeart/2005/8/layout/list1"/>
    <dgm:cxn modelId="{27232FD6-6BB0-4F8E-B533-35D444FC2A87}" type="presParOf" srcId="{6EDD46A4-8818-476D-BB62-6FFBAC8196DB}" destId="{33A83394-A08D-4941-B6C0-4DC4A8AEEA26}" srcOrd="0" destOrd="0" presId="urn:microsoft.com/office/officeart/2005/8/layout/list1"/>
    <dgm:cxn modelId="{ECC38A20-9F35-44CF-B8A8-00144B030E52}" type="presParOf" srcId="{6EDD46A4-8818-476D-BB62-6FFBAC8196DB}" destId="{2635623A-E315-4D76-82DE-4028C641DC83}" srcOrd="1" destOrd="0" presId="urn:microsoft.com/office/officeart/2005/8/layout/list1"/>
    <dgm:cxn modelId="{FCD3BA05-380A-49F2-BF75-1DA4DE4193A8}" type="presParOf" srcId="{8A749204-0C5B-432A-A0D9-72195569ED81}" destId="{56D0C66A-EB2C-4C2A-B822-17C5E6B382AB}" srcOrd="1" destOrd="0" presId="urn:microsoft.com/office/officeart/2005/8/layout/list1"/>
    <dgm:cxn modelId="{833EE24E-AD0D-449C-A480-E3C446CC4340}" type="presParOf" srcId="{8A749204-0C5B-432A-A0D9-72195569ED81}" destId="{B140F9D7-7725-47D9-BEFD-E88A20846EA9}" srcOrd="2" destOrd="0" presId="urn:microsoft.com/office/officeart/2005/8/layout/list1"/>
    <dgm:cxn modelId="{6620F858-38EF-4BCB-8FD8-498483DEC0ED}" type="presParOf" srcId="{8A749204-0C5B-432A-A0D9-72195569ED81}" destId="{5CA9C8EF-E2F4-4C50-89FB-64E06E26D12A}" srcOrd="3" destOrd="0" presId="urn:microsoft.com/office/officeart/2005/8/layout/list1"/>
    <dgm:cxn modelId="{66D5A9C6-43E5-4B64-A2DC-A3E6EFFC4796}" type="presParOf" srcId="{8A749204-0C5B-432A-A0D9-72195569ED81}" destId="{6E2F20D2-5008-4F55-8A14-AFE47F645947}" srcOrd="4" destOrd="0" presId="urn:microsoft.com/office/officeart/2005/8/layout/list1"/>
    <dgm:cxn modelId="{8A7E3778-13A9-4BA5-A15C-2F3C26DC1511}" type="presParOf" srcId="{6E2F20D2-5008-4F55-8A14-AFE47F645947}" destId="{02D79A9B-3F34-402E-9034-BC4EDF22F605}" srcOrd="0" destOrd="0" presId="urn:microsoft.com/office/officeart/2005/8/layout/list1"/>
    <dgm:cxn modelId="{D499E9BE-9208-4D86-A442-C17C7CAC3E1E}" type="presParOf" srcId="{6E2F20D2-5008-4F55-8A14-AFE47F645947}" destId="{1542BC00-4C10-45D6-8115-B061526FF119}" srcOrd="1" destOrd="0" presId="urn:microsoft.com/office/officeart/2005/8/layout/list1"/>
    <dgm:cxn modelId="{359531BE-DAEC-4AED-A43B-0E7D5082BCFB}" type="presParOf" srcId="{8A749204-0C5B-432A-A0D9-72195569ED81}" destId="{82875131-5F0B-426C-845E-FB2BA481DF67}" srcOrd="5" destOrd="0" presId="urn:microsoft.com/office/officeart/2005/8/layout/list1"/>
    <dgm:cxn modelId="{43666E0E-E3E0-4A35-97B3-3BEAC727FC7A}" type="presParOf" srcId="{8A749204-0C5B-432A-A0D9-72195569ED81}" destId="{2BD9864F-493E-48D3-8365-40750AD5E312}" srcOrd="6" destOrd="0" presId="urn:microsoft.com/office/officeart/2005/8/layout/list1"/>
    <dgm:cxn modelId="{9079C457-1BA8-4F1E-9120-DBEE08CAEAB2}" type="presParOf" srcId="{8A749204-0C5B-432A-A0D9-72195569ED81}" destId="{59A526AA-74BB-486F-B835-36BCC4BE6DF2}" srcOrd="7" destOrd="0" presId="urn:microsoft.com/office/officeart/2005/8/layout/list1"/>
    <dgm:cxn modelId="{1D173D1B-3E49-4A98-A9B6-0D6382AD827B}" type="presParOf" srcId="{8A749204-0C5B-432A-A0D9-72195569ED81}" destId="{B164872D-BCCD-4743-828D-28FDE5212095}" srcOrd="8" destOrd="0" presId="urn:microsoft.com/office/officeart/2005/8/layout/list1"/>
    <dgm:cxn modelId="{4F0B135D-9A04-4199-A8C8-01937B7A7083}" type="presParOf" srcId="{B164872D-BCCD-4743-828D-28FDE5212095}" destId="{F14C9B93-9FDA-4D67-9949-4E855E4B583C}" srcOrd="0" destOrd="0" presId="urn:microsoft.com/office/officeart/2005/8/layout/list1"/>
    <dgm:cxn modelId="{A91BC0E6-229F-4D1F-900C-F8933347A377}" type="presParOf" srcId="{B164872D-BCCD-4743-828D-28FDE5212095}" destId="{51CAA231-5C49-48CC-81BA-1EF1B60D8050}" srcOrd="1" destOrd="0" presId="urn:microsoft.com/office/officeart/2005/8/layout/list1"/>
    <dgm:cxn modelId="{8DEBEF7F-BF9C-4D45-A706-FEF23191D684}" type="presParOf" srcId="{8A749204-0C5B-432A-A0D9-72195569ED81}" destId="{156E6AC0-64D5-4A61-8E20-DB29EE6A092B}" srcOrd="9" destOrd="0" presId="urn:microsoft.com/office/officeart/2005/8/layout/list1"/>
    <dgm:cxn modelId="{D2D5C8B8-5203-4E63-A0EA-5D98308FB737}" type="presParOf" srcId="{8A749204-0C5B-432A-A0D9-72195569ED81}" destId="{10B43608-4E0E-493E-BCFA-B715C1E4B5EB}" srcOrd="10" destOrd="0" presId="urn:microsoft.com/office/officeart/2005/8/layout/list1"/>
    <dgm:cxn modelId="{FC8C7C5A-5008-423F-A9D6-01B343A37DAE}" type="presParOf" srcId="{8A749204-0C5B-432A-A0D9-72195569ED81}" destId="{C8DEBABB-ADC2-4C9C-9A06-F377DABD0754}" srcOrd="11" destOrd="0" presId="urn:microsoft.com/office/officeart/2005/8/layout/list1"/>
    <dgm:cxn modelId="{99B8C721-087F-41A8-A39C-BD8EF1CEA350}" type="presParOf" srcId="{8A749204-0C5B-432A-A0D9-72195569ED81}" destId="{046823D3-CF25-4603-9C4E-827EA9E8B063}" srcOrd="12" destOrd="0" presId="urn:microsoft.com/office/officeart/2005/8/layout/list1"/>
    <dgm:cxn modelId="{83A2069C-01FD-4024-A356-FD61C77C01AF}" type="presParOf" srcId="{046823D3-CF25-4603-9C4E-827EA9E8B063}" destId="{3A50A06C-C837-4FF3-8E2A-961AC7AF955C}" srcOrd="0" destOrd="0" presId="urn:microsoft.com/office/officeart/2005/8/layout/list1"/>
    <dgm:cxn modelId="{3CC7AB9D-7ADD-41B9-BC95-1BA5972FB06F}" type="presParOf" srcId="{046823D3-CF25-4603-9C4E-827EA9E8B063}" destId="{6481A9DD-067E-40F1-9639-CA08802C5470}" srcOrd="1" destOrd="0" presId="urn:microsoft.com/office/officeart/2005/8/layout/list1"/>
    <dgm:cxn modelId="{CB83CB26-790D-4067-977B-587D5C58C574}" type="presParOf" srcId="{8A749204-0C5B-432A-A0D9-72195569ED81}" destId="{44CD2744-5CD1-4B87-A90D-C67F031E5F12}" srcOrd="13" destOrd="0" presId="urn:microsoft.com/office/officeart/2005/8/layout/list1"/>
    <dgm:cxn modelId="{55F1F4EC-DAF2-4481-945A-EBF816DFB4B6}" type="presParOf" srcId="{8A749204-0C5B-432A-A0D9-72195569ED81}" destId="{F5B37A4D-5479-4BBA-83BE-7EDF7E03B43B}" srcOrd="14" destOrd="0" presId="urn:microsoft.com/office/officeart/2005/8/layout/list1"/>
    <dgm:cxn modelId="{9C2439F5-EB2A-4208-90D2-503A8DD11EC2}" type="presParOf" srcId="{8A749204-0C5B-432A-A0D9-72195569ED81}" destId="{EC09C594-0550-4BB2-873D-C06AB8972C20}" srcOrd="15" destOrd="0" presId="urn:microsoft.com/office/officeart/2005/8/layout/list1"/>
    <dgm:cxn modelId="{90C62EEE-5790-40DF-BCBC-4788EF45456C}" type="presParOf" srcId="{8A749204-0C5B-432A-A0D9-72195569ED81}" destId="{DC6EA03E-F679-42D8-AB34-1238DA9DF879}" srcOrd="16" destOrd="0" presId="urn:microsoft.com/office/officeart/2005/8/layout/list1"/>
    <dgm:cxn modelId="{89713EFE-D266-4CE2-A57F-15BAAABD2713}" type="presParOf" srcId="{DC6EA03E-F679-42D8-AB34-1238DA9DF879}" destId="{D9DABA48-B17F-4556-B461-8D9F65DE2914}" srcOrd="0" destOrd="0" presId="urn:microsoft.com/office/officeart/2005/8/layout/list1"/>
    <dgm:cxn modelId="{BB8DF89E-B1BC-4FD2-B265-A42A86D53C5D}" type="presParOf" srcId="{DC6EA03E-F679-42D8-AB34-1238DA9DF879}" destId="{74D7C8F1-662C-4436-B899-7C37B6E6E12A}" srcOrd="1" destOrd="0" presId="urn:microsoft.com/office/officeart/2005/8/layout/list1"/>
    <dgm:cxn modelId="{A8698BE5-7524-445F-9E0A-5561A41D53CC}" type="presParOf" srcId="{8A749204-0C5B-432A-A0D9-72195569ED81}" destId="{0AC89D7A-4E22-45FA-B7DD-22BA03156B3F}" srcOrd="17" destOrd="0" presId="urn:microsoft.com/office/officeart/2005/8/layout/list1"/>
    <dgm:cxn modelId="{4AADDBBF-C72A-423A-915D-A7EBF3242C25}" type="presParOf" srcId="{8A749204-0C5B-432A-A0D9-72195569ED81}" destId="{3D02175C-7E24-4AFC-B055-0B7274285CC9}"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0F9D7-7725-47D9-BEFD-E88A20846EA9}">
      <dsp:nvSpPr>
        <dsp:cNvPr id="0" name=""/>
        <dsp:cNvSpPr/>
      </dsp:nvSpPr>
      <dsp:spPr>
        <a:xfrm>
          <a:off x="0" y="350573"/>
          <a:ext cx="10888714" cy="327600"/>
        </a:xfrm>
        <a:prstGeom prst="rect">
          <a:avLst/>
        </a:prstGeom>
        <a:solidFill>
          <a:schemeClr val="bg1">
            <a:lumMod val="95000"/>
            <a:alpha val="90000"/>
          </a:schemeClr>
        </a:solidFill>
        <a:ln w="12700" cap="flat" cmpd="sng" algn="ctr">
          <a:solidFill>
            <a:srgbClr val="BA0C2F"/>
          </a:solidFill>
          <a:prstDash val="solid"/>
          <a:miter lim="800000"/>
        </a:ln>
        <a:effectLst/>
      </dsp:spPr>
      <dsp:style>
        <a:lnRef idx="2">
          <a:scrgbClr r="0" g="0" b="0"/>
        </a:lnRef>
        <a:fillRef idx="1">
          <a:scrgbClr r="0" g="0" b="0"/>
        </a:fillRef>
        <a:effectRef idx="0">
          <a:scrgbClr r="0" g="0" b="0"/>
        </a:effectRef>
        <a:fontRef idx="minor"/>
      </dsp:style>
    </dsp:sp>
    <dsp:sp modelId="{2635623A-E315-4D76-82DE-4028C641DC83}">
      <dsp:nvSpPr>
        <dsp:cNvPr id="0" name=""/>
        <dsp:cNvSpPr/>
      </dsp:nvSpPr>
      <dsp:spPr>
        <a:xfrm>
          <a:off x="544435" y="158693"/>
          <a:ext cx="7622099" cy="383760"/>
        </a:xfrm>
        <a:prstGeom prst="roundRect">
          <a:avLst/>
        </a:prstGeom>
        <a:solidFill>
          <a:srgbClr val="BA0C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97" tIns="0" rIns="288097" bIns="0" numCol="1" spcCol="1270" anchor="ctr" anchorCtr="0">
          <a:noAutofit/>
        </a:bodyPr>
        <a:lstStyle/>
        <a:p>
          <a:pPr marL="0" lvl="0" indent="0" algn="l" defTabSz="577850">
            <a:lnSpc>
              <a:spcPct val="90000"/>
            </a:lnSpc>
            <a:spcBef>
              <a:spcPct val="0"/>
            </a:spcBef>
            <a:spcAft>
              <a:spcPct val="35000"/>
            </a:spcAft>
            <a:buNone/>
          </a:pPr>
          <a:r>
            <a:rPr lang="en-US" sz="1300" kern="1200" dirty="0"/>
            <a:t> GASB 96 Defined</a:t>
          </a:r>
        </a:p>
      </dsp:txBody>
      <dsp:txXfrm>
        <a:off x="563169" y="177427"/>
        <a:ext cx="7584631" cy="346292"/>
      </dsp:txXfrm>
    </dsp:sp>
    <dsp:sp modelId="{2BD9864F-493E-48D3-8365-40750AD5E312}">
      <dsp:nvSpPr>
        <dsp:cNvPr id="0" name=""/>
        <dsp:cNvSpPr/>
      </dsp:nvSpPr>
      <dsp:spPr>
        <a:xfrm>
          <a:off x="0" y="940253"/>
          <a:ext cx="10888714" cy="757575"/>
        </a:xfrm>
        <a:prstGeom prst="rect">
          <a:avLst/>
        </a:prstGeom>
        <a:solidFill>
          <a:schemeClr val="bg1">
            <a:lumMod val="95000"/>
            <a:alpha val="90000"/>
          </a:schemeClr>
        </a:solidFill>
        <a:ln w="12700" cap="flat" cmpd="sng" algn="ctr">
          <a:solidFill>
            <a:srgbClr val="BA0C2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5085" tIns="270764" rIns="845085"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Identifying GASB 96 Criteria</a:t>
          </a:r>
        </a:p>
        <a:p>
          <a:pPr marL="114300" lvl="1" indent="-114300" algn="l" defTabSz="577850">
            <a:lnSpc>
              <a:spcPct val="90000"/>
            </a:lnSpc>
            <a:spcBef>
              <a:spcPct val="0"/>
            </a:spcBef>
            <a:spcAft>
              <a:spcPct val="15000"/>
            </a:spcAft>
            <a:buChar char="•"/>
          </a:pPr>
          <a:r>
            <a:rPr lang="en-US" sz="1300" kern="1200" dirty="0"/>
            <a:t>Completion of GASB 96 Questionnaire with Examples</a:t>
          </a:r>
        </a:p>
      </dsp:txBody>
      <dsp:txXfrm>
        <a:off x="0" y="940253"/>
        <a:ext cx="10888714" cy="757575"/>
      </dsp:txXfrm>
    </dsp:sp>
    <dsp:sp modelId="{1542BC00-4C10-45D6-8115-B061526FF119}">
      <dsp:nvSpPr>
        <dsp:cNvPr id="0" name=""/>
        <dsp:cNvSpPr/>
      </dsp:nvSpPr>
      <dsp:spPr>
        <a:xfrm>
          <a:off x="544435" y="748373"/>
          <a:ext cx="7622099" cy="383760"/>
        </a:xfrm>
        <a:prstGeom prst="roundRect">
          <a:avLst/>
        </a:prstGeom>
        <a:solidFill>
          <a:srgbClr val="BA0C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97" tIns="0" rIns="288097" bIns="0" numCol="1" spcCol="1270" anchor="ctr" anchorCtr="0">
          <a:noAutofit/>
        </a:bodyPr>
        <a:lstStyle/>
        <a:p>
          <a:pPr marL="0" lvl="0" indent="0" algn="l" defTabSz="577850">
            <a:lnSpc>
              <a:spcPct val="90000"/>
            </a:lnSpc>
            <a:spcBef>
              <a:spcPct val="0"/>
            </a:spcBef>
            <a:spcAft>
              <a:spcPct val="35000"/>
            </a:spcAft>
            <a:buNone/>
          </a:pPr>
          <a:r>
            <a:rPr lang="en-US" sz="1300" kern="1200" dirty="0"/>
            <a:t>New Subscription Based IT (SBITA) Contracts</a:t>
          </a:r>
        </a:p>
      </dsp:txBody>
      <dsp:txXfrm>
        <a:off x="563169" y="767107"/>
        <a:ext cx="7584631" cy="346292"/>
      </dsp:txXfrm>
    </dsp:sp>
    <dsp:sp modelId="{10B43608-4E0E-493E-BCFA-B715C1E4B5EB}">
      <dsp:nvSpPr>
        <dsp:cNvPr id="0" name=""/>
        <dsp:cNvSpPr/>
      </dsp:nvSpPr>
      <dsp:spPr>
        <a:xfrm>
          <a:off x="0" y="1959908"/>
          <a:ext cx="10888714" cy="757575"/>
        </a:xfrm>
        <a:prstGeom prst="rect">
          <a:avLst/>
        </a:prstGeom>
        <a:solidFill>
          <a:schemeClr val="bg1">
            <a:lumMod val="95000"/>
            <a:alpha val="90000"/>
          </a:schemeClr>
        </a:solidFill>
        <a:ln w="12700" cap="flat" cmpd="sng" algn="ctr">
          <a:solidFill>
            <a:srgbClr val="BA0C2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5085" tIns="270764" rIns="845085"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Process for Renewal PO’s</a:t>
          </a:r>
        </a:p>
        <a:p>
          <a:pPr marL="114300" lvl="1" indent="-114300" algn="l" defTabSz="577850">
            <a:lnSpc>
              <a:spcPct val="90000"/>
            </a:lnSpc>
            <a:spcBef>
              <a:spcPct val="0"/>
            </a:spcBef>
            <a:spcAft>
              <a:spcPct val="15000"/>
            </a:spcAft>
            <a:buChar char="•"/>
          </a:pPr>
          <a:r>
            <a:rPr lang="en-US" sz="1300" kern="1200" dirty="0"/>
            <a:t>Identifying SBITA ID Number</a:t>
          </a:r>
        </a:p>
      </dsp:txBody>
      <dsp:txXfrm>
        <a:off x="0" y="1959908"/>
        <a:ext cx="10888714" cy="757575"/>
      </dsp:txXfrm>
    </dsp:sp>
    <dsp:sp modelId="{51CAA231-5C49-48CC-81BA-1EF1B60D8050}">
      <dsp:nvSpPr>
        <dsp:cNvPr id="0" name=""/>
        <dsp:cNvSpPr/>
      </dsp:nvSpPr>
      <dsp:spPr>
        <a:xfrm>
          <a:off x="544435" y="1768028"/>
          <a:ext cx="7622099" cy="383760"/>
        </a:xfrm>
        <a:prstGeom prst="roundRect">
          <a:avLst/>
        </a:prstGeom>
        <a:solidFill>
          <a:srgbClr val="BA0C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97" tIns="0" rIns="288097" bIns="0" numCol="1" spcCol="1270" anchor="ctr" anchorCtr="0">
          <a:noAutofit/>
        </a:bodyPr>
        <a:lstStyle/>
        <a:p>
          <a:pPr marL="0" lvl="0" indent="0" algn="l" defTabSz="577850">
            <a:lnSpc>
              <a:spcPct val="90000"/>
            </a:lnSpc>
            <a:spcBef>
              <a:spcPct val="0"/>
            </a:spcBef>
            <a:spcAft>
              <a:spcPct val="35000"/>
            </a:spcAft>
            <a:buNone/>
          </a:pPr>
          <a:r>
            <a:rPr lang="en-US" sz="1300" kern="1200" dirty="0"/>
            <a:t>Renewal Contracts</a:t>
          </a:r>
        </a:p>
      </dsp:txBody>
      <dsp:txXfrm>
        <a:off x="563169" y="1786762"/>
        <a:ext cx="7584631" cy="346292"/>
      </dsp:txXfrm>
    </dsp:sp>
    <dsp:sp modelId="{F5B37A4D-5479-4BBA-83BE-7EDF7E03B43B}">
      <dsp:nvSpPr>
        <dsp:cNvPr id="0" name=""/>
        <dsp:cNvSpPr/>
      </dsp:nvSpPr>
      <dsp:spPr>
        <a:xfrm>
          <a:off x="0" y="2979563"/>
          <a:ext cx="10888714" cy="552825"/>
        </a:xfrm>
        <a:prstGeom prst="rect">
          <a:avLst/>
        </a:prstGeom>
        <a:solidFill>
          <a:schemeClr val="bg1">
            <a:lumMod val="95000"/>
            <a:alpha val="90000"/>
          </a:schemeClr>
        </a:solidFill>
        <a:ln w="12700" cap="flat" cmpd="sng" algn="ctr">
          <a:solidFill>
            <a:srgbClr val="BA0C2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5085" tIns="270764" rIns="845085"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What is happening at each level of this process?</a:t>
          </a:r>
        </a:p>
      </dsp:txBody>
      <dsp:txXfrm>
        <a:off x="0" y="2979563"/>
        <a:ext cx="10888714" cy="552825"/>
      </dsp:txXfrm>
    </dsp:sp>
    <dsp:sp modelId="{6481A9DD-067E-40F1-9639-CA08802C5470}">
      <dsp:nvSpPr>
        <dsp:cNvPr id="0" name=""/>
        <dsp:cNvSpPr/>
      </dsp:nvSpPr>
      <dsp:spPr>
        <a:xfrm>
          <a:off x="544435" y="2787683"/>
          <a:ext cx="7622099" cy="383760"/>
        </a:xfrm>
        <a:prstGeom prst="roundRect">
          <a:avLst/>
        </a:prstGeom>
        <a:solidFill>
          <a:srgbClr val="BA0C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97" tIns="0" rIns="288097" bIns="0" numCol="1" spcCol="1270" anchor="ctr" anchorCtr="0">
          <a:noAutofit/>
        </a:bodyPr>
        <a:lstStyle/>
        <a:p>
          <a:pPr marL="0" lvl="0" indent="0" algn="l" defTabSz="577850">
            <a:lnSpc>
              <a:spcPct val="90000"/>
            </a:lnSpc>
            <a:spcBef>
              <a:spcPct val="0"/>
            </a:spcBef>
            <a:spcAft>
              <a:spcPct val="35000"/>
            </a:spcAft>
            <a:buNone/>
          </a:pPr>
          <a:r>
            <a:rPr lang="en-US" sz="1300" kern="1200" dirty="0"/>
            <a:t>Understanding Departmental Responsibilities</a:t>
          </a:r>
        </a:p>
      </dsp:txBody>
      <dsp:txXfrm>
        <a:off x="563169" y="2806417"/>
        <a:ext cx="7584631" cy="346292"/>
      </dsp:txXfrm>
    </dsp:sp>
    <dsp:sp modelId="{3D02175C-7E24-4AFC-B055-0B7274285CC9}">
      <dsp:nvSpPr>
        <dsp:cNvPr id="0" name=""/>
        <dsp:cNvSpPr/>
      </dsp:nvSpPr>
      <dsp:spPr>
        <a:xfrm>
          <a:off x="0" y="3794468"/>
          <a:ext cx="10888714" cy="982800"/>
        </a:xfrm>
        <a:prstGeom prst="rect">
          <a:avLst/>
        </a:prstGeom>
        <a:solidFill>
          <a:schemeClr val="bg1">
            <a:lumMod val="95000"/>
            <a:alpha val="90000"/>
          </a:schemeClr>
        </a:solidFill>
        <a:ln w="12700" cap="flat" cmpd="sng" algn="ctr">
          <a:solidFill>
            <a:srgbClr val="BA0C2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5085" tIns="270764" rIns="845085"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Implementation Date – When do we start?</a:t>
          </a:r>
        </a:p>
        <a:p>
          <a:pPr marL="114300" lvl="1" indent="-114300" algn="l" defTabSz="577850">
            <a:lnSpc>
              <a:spcPct val="90000"/>
            </a:lnSpc>
            <a:spcBef>
              <a:spcPct val="0"/>
            </a:spcBef>
            <a:spcAft>
              <a:spcPct val="15000"/>
            </a:spcAft>
            <a:buChar char="•"/>
          </a:pPr>
          <a:r>
            <a:rPr lang="en-US" sz="1300" kern="1200" dirty="0"/>
            <a:t>SBITA ID Number Naming Convention – What does the number identify?</a:t>
          </a:r>
        </a:p>
        <a:p>
          <a:pPr marL="114300" lvl="1" indent="-114300" algn="l" defTabSz="577850">
            <a:lnSpc>
              <a:spcPct val="90000"/>
            </a:lnSpc>
            <a:spcBef>
              <a:spcPct val="0"/>
            </a:spcBef>
            <a:spcAft>
              <a:spcPct val="15000"/>
            </a:spcAft>
            <a:buChar char="•"/>
          </a:pPr>
          <a:r>
            <a:rPr lang="en-US" sz="1300" kern="1200" dirty="0"/>
            <a:t>Resource Site – Where can I find information and forms?</a:t>
          </a:r>
        </a:p>
      </dsp:txBody>
      <dsp:txXfrm>
        <a:off x="0" y="3794468"/>
        <a:ext cx="10888714" cy="982800"/>
      </dsp:txXfrm>
    </dsp:sp>
    <dsp:sp modelId="{74D7C8F1-662C-4436-B899-7C37B6E6E12A}">
      <dsp:nvSpPr>
        <dsp:cNvPr id="0" name=""/>
        <dsp:cNvSpPr/>
      </dsp:nvSpPr>
      <dsp:spPr>
        <a:xfrm>
          <a:off x="544435" y="3602588"/>
          <a:ext cx="7622099" cy="383760"/>
        </a:xfrm>
        <a:prstGeom prst="roundRect">
          <a:avLst/>
        </a:prstGeom>
        <a:solidFill>
          <a:srgbClr val="BA0C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97" tIns="0" rIns="288097" bIns="0" numCol="1" spcCol="1270" anchor="ctr" anchorCtr="0">
          <a:noAutofit/>
        </a:bodyPr>
        <a:lstStyle/>
        <a:p>
          <a:pPr marL="0" lvl="0" indent="0" algn="l" defTabSz="577850">
            <a:lnSpc>
              <a:spcPct val="90000"/>
            </a:lnSpc>
            <a:spcBef>
              <a:spcPct val="0"/>
            </a:spcBef>
            <a:spcAft>
              <a:spcPct val="35000"/>
            </a:spcAft>
            <a:buNone/>
          </a:pPr>
          <a:r>
            <a:rPr lang="en-US" sz="1300" kern="1200" dirty="0"/>
            <a:t>Other Items</a:t>
          </a:r>
        </a:p>
      </dsp:txBody>
      <dsp:txXfrm>
        <a:off x="563169" y="3621322"/>
        <a:ext cx="7584631"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76" tIns="46588" rIns="93176" bIns="46588" rtlCol="0"/>
          <a:lstStyle>
            <a:lvl1pPr algn="r">
              <a:defRPr sz="1200"/>
            </a:lvl1pPr>
          </a:lstStyle>
          <a:p>
            <a:fld id="{B8300493-D386-5146-AF92-4E6A50AE2068}" type="datetimeFigureOut">
              <a:rPr lang="en-US" smtClean="0"/>
              <a:t>2/20/2023</a:t>
            </a:fld>
            <a:endParaRPr lang="en-US"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3176" tIns="46588" rIns="93176"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6" tIns="46588" rIns="93176"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6" tIns="46588" rIns="93176" bIns="46588" rtlCol="0" anchor="b"/>
          <a:lstStyle>
            <a:lvl1pPr algn="r">
              <a:defRPr sz="1200"/>
            </a:lvl1pPr>
          </a:lstStyle>
          <a:p>
            <a:fld id="{7A55267D-481B-3B4B-9AB7-E52693C927D5}" type="slidenum">
              <a:rPr lang="en-US" smtClean="0"/>
              <a:t>‹#›</a:t>
            </a:fld>
            <a:endParaRPr lang="en-US" dirty="0"/>
          </a:p>
        </p:txBody>
      </p:sp>
    </p:spTree>
    <p:extLst>
      <p:ext uri="{BB962C8B-B14F-4D97-AF65-F5344CB8AC3E}">
        <p14:creationId xmlns:p14="http://schemas.microsoft.com/office/powerpoint/2010/main" val="2013288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app.smartsheet.com/b/form/e30fbeb1dc3640d4af32e494a4ac07b0"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5267D-481B-3B4B-9AB7-E52693C927D5}" type="slidenum">
              <a:rPr lang="en-US" smtClean="0"/>
              <a:t>2</a:t>
            </a:fld>
            <a:endParaRPr lang="en-US" dirty="0"/>
          </a:p>
        </p:txBody>
      </p:sp>
    </p:spTree>
    <p:extLst>
      <p:ext uri="{BB962C8B-B14F-4D97-AF65-F5344CB8AC3E}">
        <p14:creationId xmlns:p14="http://schemas.microsoft.com/office/powerpoint/2010/main" val="1849362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5267D-481B-3B4B-9AB7-E52693C927D5}" type="slidenum">
              <a:rPr lang="en-US" smtClean="0"/>
              <a:t>11</a:t>
            </a:fld>
            <a:endParaRPr lang="en-US" dirty="0"/>
          </a:p>
        </p:txBody>
      </p:sp>
    </p:spTree>
    <p:extLst>
      <p:ext uri="{BB962C8B-B14F-4D97-AF65-F5344CB8AC3E}">
        <p14:creationId xmlns:p14="http://schemas.microsoft.com/office/powerpoint/2010/main" val="4113025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5267D-481B-3B4B-9AB7-E52693C927D5}" type="slidenum">
              <a:rPr lang="en-US" smtClean="0"/>
              <a:t>12</a:t>
            </a:fld>
            <a:endParaRPr lang="en-US" dirty="0"/>
          </a:p>
        </p:txBody>
      </p:sp>
    </p:spTree>
    <p:extLst>
      <p:ext uri="{BB962C8B-B14F-4D97-AF65-F5344CB8AC3E}">
        <p14:creationId xmlns:p14="http://schemas.microsoft.com/office/powerpoint/2010/main" val="1349121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5267D-481B-3B4B-9AB7-E52693C927D5}" type="slidenum">
              <a:rPr lang="en-US" smtClean="0"/>
              <a:t>13</a:t>
            </a:fld>
            <a:endParaRPr lang="en-US" dirty="0"/>
          </a:p>
        </p:txBody>
      </p:sp>
    </p:spTree>
    <p:extLst>
      <p:ext uri="{BB962C8B-B14F-4D97-AF65-F5344CB8AC3E}">
        <p14:creationId xmlns:p14="http://schemas.microsoft.com/office/powerpoint/2010/main" val="3478188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now defined what a SBITA is, so I am going to walk you through some examples and our questionnaire to show you how to look at the contract. </a:t>
            </a:r>
          </a:p>
        </p:txBody>
      </p:sp>
      <p:sp>
        <p:nvSpPr>
          <p:cNvPr id="4" name="Slide Number Placeholder 3"/>
          <p:cNvSpPr>
            <a:spLocks noGrp="1"/>
          </p:cNvSpPr>
          <p:nvPr>
            <p:ph type="sldNum" sz="quarter" idx="5"/>
          </p:nvPr>
        </p:nvSpPr>
        <p:spPr/>
        <p:txBody>
          <a:bodyPr/>
          <a:lstStyle/>
          <a:p>
            <a:fld id="{7A55267D-481B-3B4B-9AB7-E52693C927D5}" type="slidenum">
              <a:rPr lang="en-US" smtClean="0"/>
              <a:t>14</a:t>
            </a:fld>
            <a:endParaRPr lang="en-US" dirty="0"/>
          </a:p>
        </p:txBody>
      </p:sp>
    </p:spTree>
    <p:extLst>
      <p:ext uri="{BB962C8B-B14F-4D97-AF65-F5344CB8AC3E}">
        <p14:creationId xmlns:p14="http://schemas.microsoft.com/office/powerpoint/2010/main" val="1501405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5267D-481B-3B4B-9AB7-E52693C927D5}" type="slidenum">
              <a:rPr lang="en-US" smtClean="0"/>
              <a:t>15</a:t>
            </a:fld>
            <a:endParaRPr lang="en-US" dirty="0"/>
          </a:p>
        </p:txBody>
      </p:sp>
    </p:spTree>
    <p:extLst>
      <p:ext uri="{BB962C8B-B14F-4D97-AF65-F5344CB8AC3E}">
        <p14:creationId xmlns:p14="http://schemas.microsoft.com/office/powerpoint/2010/main" val="756224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great example of how the requisition questions will allow users to skip completing the questionnaire for some of the more common exclusions. Please note we will go through the workflow later in this presentation but these are being  reviewed for accuracy at the requisition level and with the attachment of the questionnaire. </a:t>
            </a:r>
          </a:p>
          <a:p>
            <a:endParaRPr lang="en-US" dirty="0"/>
          </a:p>
          <a:p>
            <a:r>
              <a:rPr lang="en-US" dirty="0"/>
              <a:t>You can see the various common exclusions on the drop down. As mentioned we will also be posting a recording to our site on how to prepopulate these questions if this is something that you may rarely complete. That will be upload soon so keep an eye out.</a:t>
            </a:r>
          </a:p>
        </p:txBody>
      </p:sp>
      <p:sp>
        <p:nvSpPr>
          <p:cNvPr id="4" name="Slide Number Placeholder 3"/>
          <p:cNvSpPr>
            <a:spLocks noGrp="1"/>
          </p:cNvSpPr>
          <p:nvPr>
            <p:ph type="sldNum" sz="quarter" idx="5"/>
          </p:nvPr>
        </p:nvSpPr>
        <p:spPr/>
        <p:txBody>
          <a:bodyPr/>
          <a:lstStyle/>
          <a:p>
            <a:fld id="{7A55267D-481B-3B4B-9AB7-E52693C927D5}" type="slidenum">
              <a:rPr lang="en-US" smtClean="0"/>
              <a:t>16</a:t>
            </a:fld>
            <a:endParaRPr lang="en-US" dirty="0"/>
          </a:p>
        </p:txBody>
      </p:sp>
    </p:spTree>
    <p:extLst>
      <p:ext uri="{BB962C8B-B14F-4D97-AF65-F5344CB8AC3E}">
        <p14:creationId xmlns:p14="http://schemas.microsoft.com/office/powerpoint/2010/main" val="3286524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5267D-481B-3B4B-9AB7-E52693C927D5}" type="slidenum">
              <a:rPr lang="en-US" smtClean="0"/>
              <a:t>17</a:t>
            </a:fld>
            <a:endParaRPr lang="en-US" dirty="0"/>
          </a:p>
        </p:txBody>
      </p:sp>
    </p:spTree>
    <p:extLst>
      <p:ext uri="{BB962C8B-B14F-4D97-AF65-F5344CB8AC3E}">
        <p14:creationId xmlns:p14="http://schemas.microsoft.com/office/powerpoint/2010/main" val="2249130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67">
              <a:defRPr/>
            </a:pPr>
            <a:r>
              <a:rPr lang="en-US" dirty="0"/>
              <a:t>Just a reminder that clauses for funding do not change the cancelable right determination. </a:t>
            </a:r>
          </a:p>
          <a:p>
            <a:endParaRPr lang="en-US" dirty="0"/>
          </a:p>
        </p:txBody>
      </p:sp>
      <p:sp>
        <p:nvSpPr>
          <p:cNvPr id="4" name="Slide Number Placeholder 3"/>
          <p:cNvSpPr>
            <a:spLocks noGrp="1"/>
          </p:cNvSpPr>
          <p:nvPr>
            <p:ph type="sldNum" sz="quarter" idx="5"/>
          </p:nvPr>
        </p:nvSpPr>
        <p:spPr/>
        <p:txBody>
          <a:bodyPr/>
          <a:lstStyle/>
          <a:p>
            <a:fld id="{7A55267D-481B-3B4B-9AB7-E52693C927D5}" type="slidenum">
              <a:rPr lang="en-US" smtClean="0"/>
              <a:t>18</a:t>
            </a:fld>
            <a:endParaRPr lang="en-US" dirty="0"/>
          </a:p>
        </p:txBody>
      </p:sp>
    </p:spTree>
    <p:extLst>
      <p:ext uri="{BB962C8B-B14F-4D97-AF65-F5344CB8AC3E}">
        <p14:creationId xmlns:p14="http://schemas.microsoft.com/office/powerpoint/2010/main" val="3602587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5267D-481B-3B4B-9AB7-E52693C927D5}" type="slidenum">
              <a:rPr lang="en-US" smtClean="0"/>
              <a:t>19</a:t>
            </a:fld>
            <a:endParaRPr lang="en-US" dirty="0"/>
          </a:p>
        </p:txBody>
      </p:sp>
    </p:spTree>
    <p:extLst>
      <p:ext uri="{BB962C8B-B14F-4D97-AF65-F5344CB8AC3E}">
        <p14:creationId xmlns:p14="http://schemas.microsoft.com/office/powerpoint/2010/main" val="1157893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5267D-481B-3B4B-9AB7-E52693C927D5}" type="slidenum">
              <a:rPr lang="en-US" smtClean="0"/>
              <a:t>20</a:t>
            </a:fld>
            <a:endParaRPr lang="en-US" dirty="0"/>
          </a:p>
        </p:txBody>
      </p:sp>
    </p:spTree>
    <p:extLst>
      <p:ext uri="{BB962C8B-B14F-4D97-AF65-F5344CB8AC3E}">
        <p14:creationId xmlns:p14="http://schemas.microsoft.com/office/powerpoint/2010/main" val="85360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5267D-481B-3B4B-9AB7-E52693C927D5}" type="slidenum">
              <a:rPr lang="en-US" smtClean="0"/>
              <a:t>3</a:t>
            </a:fld>
            <a:endParaRPr lang="en-US" dirty="0"/>
          </a:p>
        </p:txBody>
      </p:sp>
    </p:spTree>
    <p:extLst>
      <p:ext uri="{BB962C8B-B14F-4D97-AF65-F5344CB8AC3E}">
        <p14:creationId xmlns:p14="http://schemas.microsoft.com/office/powerpoint/2010/main" val="1963715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email summary, you are able to attach the email directly to the requisition for support</a:t>
            </a:r>
          </a:p>
          <a:p>
            <a:endParaRPr lang="en-US" dirty="0"/>
          </a:p>
          <a:p>
            <a:r>
              <a:rPr lang="en-US" dirty="0"/>
              <a:t>They review for accuracy and may reach out with questions</a:t>
            </a:r>
          </a:p>
          <a:p>
            <a:endParaRPr lang="en-US" dirty="0"/>
          </a:p>
        </p:txBody>
      </p:sp>
      <p:sp>
        <p:nvSpPr>
          <p:cNvPr id="4" name="Slide Number Placeholder 3"/>
          <p:cNvSpPr>
            <a:spLocks noGrp="1"/>
          </p:cNvSpPr>
          <p:nvPr>
            <p:ph type="sldNum" sz="quarter" idx="5"/>
          </p:nvPr>
        </p:nvSpPr>
        <p:spPr/>
        <p:txBody>
          <a:bodyPr/>
          <a:lstStyle/>
          <a:p>
            <a:fld id="{7A55267D-481B-3B4B-9AB7-E52693C927D5}" type="slidenum">
              <a:rPr lang="en-US" smtClean="0"/>
              <a:t>21</a:t>
            </a:fld>
            <a:endParaRPr lang="en-US" dirty="0"/>
          </a:p>
        </p:txBody>
      </p:sp>
    </p:spTree>
    <p:extLst>
      <p:ext uri="{BB962C8B-B14F-4D97-AF65-F5344CB8AC3E}">
        <p14:creationId xmlns:p14="http://schemas.microsoft.com/office/powerpoint/2010/main" val="1143217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5267D-481B-3B4B-9AB7-E52693C927D5}" type="slidenum">
              <a:rPr lang="en-US" smtClean="0"/>
              <a:t>22</a:t>
            </a:fld>
            <a:endParaRPr lang="en-US" dirty="0"/>
          </a:p>
        </p:txBody>
      </p:sp>
    </p:spTree>
    <p:extLst>
      <p:ext uri="{BB962C8B-B14F-4D97-AF65-F5344CB8AC3E}">
        <p14:creationId xmlns:p14="http://schemas.microsoft.com/office/powerpoint/2010/main" val="3650278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5267D-481B-3B4B-9AB7-E52693C927D5}" type="slidenum">
              <a:rPr lang="en-US" smtClean="0"/>
              <a:t>23</a:t>
            </a:fld>
            <a:endParaRPr lang="en-US" dirty="0"/>
          </a:p>
        </p:txBody>
      </p:sp>
    </p:spTree>
    <p:extLst>
      <p:ext uri="{BB962C8B-B14F-4D97-AF65-F5344CB8AC3E}">
        <p14:creationId xmlns:p14="http://schemas.microsoft.com/office/powerpoint/2010/main" val="697240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5267D-481B-3B4B-9AB7-E52693C927D5}" type="slidenum">
              <a:rPr lang="en-US" smtClean="0"/>
              <a:t>24</a:t>
            </a:fld>
            <a:endParaRPr lang="en-US" dirty="0"/>
          </a:p>
        </p:txBody>
      </p:sp>
    </p:spTree>
    <p:extLst>
      <p:ext uri="{BB962C8B-B14F-4D97-AF65-F5344CB8AC3E}">
        <p14:creationId xmlns:p14="http://schemas.microsoft.com/office/powerpoint/2010/main" val="2753514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5267D-481B-3B4B-9AB7-E52693C927D5}" type="slidenum">
              <a:rPr lang="en-US" smtClean="0"/>
              <a:t>25</a:t>
            </a:fld>
            <a:endParaRPr lang="en-US" dirty="0"/>
          </a:p>
        </p:txBody>
      </p:sp>
    </p:spTree>
    <p:extLst>
      <p:ext uri="{BB962C8B-B14F-4D97-AF65-F5344CB8AC3E}">
        <p14:creationId xmlns:p14="http://schemas.microsoft.com/office/powerpoint/2010/main" val="4012830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5267D-481B-3B4B-9AB7-E52693C927D5}" type="slidenum">
              <a:rPr lang="en-US" smtClean="0"/>
              <a:t>26</a:t>
            </a:fld>
            <a:endParaRPr lang="en-US" dirty="0"/>
          </a:p>
        </p:txBody>
      </p:sp>
    </p:spTree>
    <p:extLst>
      <p:ext uri="{BB962C8B-B14F-4D97-AF65-F5344CB8AC3E}">
        <p14:creationId xmlns:p14="http://schemas.microsoft.com/office/powerpoint/2010/main" val="1370241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5267D-481B-3B4B-9AB7-E52693C927D5}" type="slidenum">
              <a:rPr lang="en-US" smtClean="0"/>
              <a:t>27</a:t>
            </a:fld>
            <a:endParaRPr lang="en-US" dirty="0"/>
          </a:p>
        </p:txBody>
      </p:sp>
    </p:spTree>
    <p:extLst>
      <p:ext uri="{BB962C8B-B14F-4D97-AF65-F5344CB8AC3E}">
        <p14:creationId xmlns:p14="http://schemas.microsoft.com/office/powerpoint/2010/main" val="37424636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Calibri" panose="020F0502020204030204" pitchFamily="34" charset="0"/>
                <a:hlinkClick r:id="rId3"/>
              </a:rPr>
              <a:t>GASB 96 SBITA Questionnaire (smartsheet.com)</a:t>
            </a:r>
            <a:endParaRPr lang="en-US" dirty="0"/>
          </a:p>
        </p:txBody>
      </p:sp>
      <p:sp>
        <p:nvSpPr>
          <p:cNvPr id="4" name="Slide Number Placeholder 3"/>
          <p:cNvSpPr>
            <a:spLocks noGrp="1"/>
          </p:cNvSpPr>
          <p:nvPr>
            <p:ph type="sldNum" sz="quarter" idx="5"/>
          </p:nvPr>
        </p:nvSpPr>
        <p:spPr/>
        <p:txBody>
          <a:bodyPr/>
          <a:lstStyle/>
          <a:p>
            <a:fld id="{7A55267D-481B-3B4B-9AB7-E52693C927D5}" type="slidenum">
              <a:rPr lang="en-US" smtClean="0"/>
              <a:t>28</a:t>
            </a:fld>
            <a:endParaRPr lang="en-US" dirty="0"/>
          </a:p>
        </p:txBody>
      </p:sp>
    </p:spTree>
    <p:extLst>
      <p:ext uri="{BB962C8B-B14F-4D97-AF65-F5344CB8AC3E}">
        <p14:creationId xmlns:p14="http://schemas.microsoft.com/office/powerpoint/2010/main" val="3967811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5267D-481B-3B4B-9AB7-E52693C927D5}" type="slidenum">
              <a:rPr lang="en-US" smtClean="0"/>
              <a:t>29</a:t>
            </a:fld>
            <a:endParaRPr lang="en-US" dirty="0"/>
          </a:p>
        </p:txBody>
      </p:sp>
    </p:spTree>
    <p:extLst>
      <p:ext uri="{BB962C8B-B14F-4D97-AF65-F5344CB8AC3E}">
        <p14:creationId xmlns:p14="http://schemas.microsoft.com/office/powerpoint/2010/main" val="15757177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5267D-481B-3B4B-9AB7-E52693C927D5}" type="slidenum">
              <a:rPr lang="en-US" smtClean="0"/>
              <a:t>30</a:t>
            </a:fld>
            <a:endParaRPr lang="en-US" dirty="0"/>
          </a:p>
        </p:txBody>
      </p:sp>
    </p:spTree>
    <p:extLst>
      <p:ext uri="{BB962C8B-B14F-4D97-AF65-F5344CB8AC3E}">
        <p14:creationId xmlns:p14="http://schemas.microsoft.com/office/powerpoint/2010/main" val="2186646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5267D-481B-3B4B-9AB7-E52693C927D5}" type="slidenum">
              <a:rPr lang="en-US" smtClean="0"/>
              <a:t>4</a:t>
            </a:fld>
            <a:endParaRPr lang="en-US" dirty="0"/>
          </a:p>
        </p:txBody>
      </p:sp>
    </p:spTree>
    <p:extLst>
      <p:ext uri="{BB962C8B-B14F-4D97-AF65-F5344CB8AC3E}">
        <p14:creationId xmlns:p14="http://schemas.microsoft.com/office/powerpoint/2010/main" val="13687869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5267D-481B-3B4B-9AB7-E52693C927D5}" type="slidenum">
              <a:rPr lang="en-US" smtClean="0"/>
              <a:t>31</a:t>
            </a:fld>
            <a:endParaRPr lang="en-US" dirty="0"/>
          </a:p>
        </p:txBody>
      </p:sp>
    </p:spTree>
    <p:extLst>
      <p:ext uri="{BB962C8B-B14F-4D97-AF65-F5344CB8AC3E}">
        <p14:creationId xmlns:p14="http://schemas.microsoft.com/office/powerpoint/2010/main" val="11561195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5267D-481B-3B4B-9AB7-E52693C927D5}" type="slidenum">
              <a:rPr lang="en-US" smtClean="0"/>
              <a:t>32</a:t>
            </a:fld>
            <a:endParaRPr lang="en-US" dirty="0"/>
          </a:p>
        </p:txBody>
      </p:sp>
    </p:spTree>
    <p:extLst>
      <p:ext uri="{BB962C8B-B14F-4D97-AF65-F5344CB8AC3E}">
        <p14:creationId xmlns:p14="http://schemas.microsoft.com/office/powerpoint/2010/main" val="927892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5267D-481B-3B4B-9AB7-E52693C927D5}" type="slidenum">
              <a:rPr lang="en-US" smtClean="0"/>
              <a:t>33</a:t>
            </a:fld>
            <a:endParaRPr lang="en-US" dirty="0"/>
          </a:p>
        </p:txBody>
      </p:sp>
    </p:spTree>
    <p:extLst>
      <p:ext uri="{BB962C8B-B14F-4D97-AF65-F5344CB8AC3E}">
        <p14:creationId xmlns:p14="http://schemas.microsoft.com/office/powerpoint/2010/main" val="40300702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5267D-481B-3B4B-9AB7-E52693C927D5}" type="slidenum">
              <a:rPr lang="en-US" smtClean="0"/>
              <a:t>34</a:t>
            </a:fld>
            <a:endParaRPr lang="en-US" dirty="0"/>
          </a:p>
        </p:txBody>
      </p:sp>
    </p:spTree>
    <p:extLst>
      <p:ext uri="{BB962C8B-B14F-4D97-AF65-F5344CB8AC3E}">
        <p14:creationId xmlns:p14="http://schemas.microsoft.com/office/powerpoint/2010/main" val="1845660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5267D-481B-3B4B-9AB7-E52693C927D5}" type="slidenum">
              <a:rPr lang="en-US" smtClean="0"/>
              <a:t>35</a:t>
            </a:fld>
            <a:endParaRPr lang="en-US" dirty="0"/>
          </a:p>
        </p:txBody>
      </p:sp>
    </p:spTree>
    <p:extLst>
      <p:ext uri="{BB962C8B-B14F-4D97-AF65-F5344CB8AC3E}">
        <p14:creationId xmlns:p14="http://schemas.microsoft.com/office/powerpoint/2010/main" val="36221873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5267D-481B-3B4B-9AB7-E52693C927D5}" type="slidenum">
              <a:rPr lang="en-US" smtClean="0"/>
              <a:t>36</a:t>
            </a:fld>
            <a:endParaRPr lang="en-US" dirty="0"/>
          </a:p>
        </p:txBody>
      </p:sp>
    </p:spTree>
    <p:extLst>
      <p:ext uri="{BB962C8B-B14F-4D97-AF65-F5344CB8AC3E}">
        <p14:creationId xmlns:p14="http://schemas.microsoft.com/office/powerpoint/2010/main" val="8122610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5267D-481B-3B4B-9AB7-E52693C927D5}" type="slidenum">
              <a:rPr lang="en-US" smtClean="0"/>
              <a:t>37</a:t>
            </a:fld>
            <a:endParaRPr lang="en-US" dirty="0"/>
          </a:p>
        </p:txBody>
      </p:sp>
    </p:spTree>
    <p:extLst>
      <p:ext uri="{BB962C8B-B14F-4D97-AF65-F5344CB8AC3E}">
        <p14:creationId xmlns:p14="http://schemas.microsoft.com/office/powerpoint/2010/main" val="27363887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5267D-481B-3B4B-9AB7-E52693C927D5}" type="slidenum">
              <a:rPr lang="en-US" smtClean="0"/>
              <a:t>38</a:t>
            </a:fld>
            <a:endParaRPr lang="en-US" dirty="0"/>
          </a:p>
        </p:txBody>
      </p:sp>
    </p:spTree>
    <p:extLst>
      <p:ext uri="{BB962C8B-B14F-4D97-AF65-F5344CB8AC3E}">
        <p14:creationId xmlns:p14="http://schemas.microsoft.com/office/powerpoint/2010/main" val="4893418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5267D-481B-3B4B-9AB7-E52693C927D5}" type="slidenum">
              <a:rPr lang="en-US" smtClean="0"/>
              <a:t>39</a:t>
            </a:fld>
            <a:endParaRPr lang="en-US" dirty="0"/>
          </a:p>
        </p:txBody>
      </p:sp>
    </p:spTree>
    <p:extLst>
      <p:ext uri="{BB962C8B-B14F-4D97-AF65-F5344CB8AC3E}">
        <p14:creationId xmlns:p14="http://schemas.microsoft.com/office/powerpoint/2010/main" val="35947834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5267D-481B-3B4B-9AB7-E52693C927D5}" type="slidenum">
              <a:rPr lang="en-US" smtClean="0"/>
              <a:t>40</a:t>
            </a:fld>
            <a:endParaRPr lang="en-US" dirty="0"/>
          </a:p>
        </p:txBody>
      </p:sp>
    </p:spTree>
    <p:extLst>
      <p:ext uri="{BB962C8B-B14F-4D97-AF65-F5344CB8AC3E}">
        <p14:creationId xmlns:p14="http://schemas.microsoft.com/office/powerpoint/2010/main" val="2246216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5267D-481B-3B4B-9AB7-E52693C927D5}" type="slidenum">
              <a:rPr lang="en-US" smtClean="0"/>
              <a:t>5</a:t>
            </a:fld>
            <a:endParaRPr lang="en-US" dirty="0"/>
          </a:p>
        </p:txBody>
      </p:sp>
    </p:spTree>
    <p:extLst>
      <p:ext uri="{BB962C8B-B14F-4D97-AF65-F5344CB8AC3E}">
        <p14:creationId xmlns:p14="http://schemas.microsoft.com/office/powerpoint/2010/main" val="6721052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5267D-481B-3B4B-9AB7-E52693C927D5}" type="slidenum">
              <a:rPr lang="en-US" smtClean="0"/>
              <a:t>41</a:t>
            </a:fld>
            <a:endParaRPr lang="en-US" dirty="0"/>
          </a:p>
        </p:txBody>
      </p:sp>
    </p:spTree>
    <p:extLst>
      <p:ext uri="{BB962C8B-B14F-4D97-AF65-F5344CB8AC3E}">
        <p14:creationId xmlns:p14="http://schemas.microsoft.com/office/powerpoint/2010/main" val="9530354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5267D-481B-3B4B-9AB7-E52693C927D5}" type="slidenum">
              <a:rPr lang="en-US" smtClean="0"/>
              <a:t>42</a:t>
            </a:fld>
            <a:endParaRPr lang="en-US" dirty="0"/>
          </a:p>
        </p:txBody>
      </p:sp>
    </p:spTree>
    <p:extLst>
      <p:ext uri="{BB962C8B-B14F-4D97-AF65-F5344CB8AC3E}">
        <p14:creationId xmlns:p14="http://schemas.microsoft.com/office/powerpoint/2010/main" val="21706429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5267D-481B-3B4B-9AB7-E52693C927D5}" type="slidenum">
              <a:rPr lang="en-US" smtClean="0"/>
              <a:t>43</a:t>
            </a:fld>
            <a:endParaRPr lang="en-US" dirty="0"/>
          </a:p>
        </p:txBody>
      </p:sp>
    </p:spTree>
    <p:extLst>
      <p:ext uri="{BB962C8B-B14F-4D97-AF65-F5344CB8AC3E}">
        <p14:creationId xmlns:p14="http://schemas.microsoft.com/office/powerpoint/2010/main" val="37126561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5267D-481B-3B4B-9AB7-E52693C927D5}" type="slidenum">
              <a:rPr lang="en-US" smtClean="0"/>
              <a:t>44</a:t>
            </a:fld>
            <a:endParaRPr lang="en-US" dirty="0"/>
          </a:p>
        </p:txBody>
      </p:sp>
    </p:spTree>
    <p:extLst>
      <p:ext uri="{BB962C8B-B14F-4D97-AF65-F5344CB8AC3E}">
        <p14:creationId xmlns:p14="http://schemas.microsoft.com/office/powerpoint/2010/main" val="29861156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5267D-481B-3B4B-9AB7-E52693C927D5}" type="slidenum">
              <a:rPr lang="en-US" smtClean="0"/>
              <a:t>45</a:t>
            </a:fld>
            <a:endParaRPr lang="en-US" dirty="0"/>
          </a:p>
        </p:txBody>
      </p:sp>
    </p:spTree>
    <p:extLst>
      <p:ext uri="{BB962C8B-B14F-4D97-AF65-F5344CB8AC3E}">
        <p14:creationId xmlns:p14="http://schemas.microsoft.com/office/powerpoint/2010/main" val="2667951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5267D-481B-3B4B-9AB7-E52693C927D5}" type="slidenum">
              <a:rPr lang="en-US" smtClean="0"/>
              <a:t>6</a:t>
            </a:fld>
            <a:endParaRPr lang="en-US" dirty="0"/>
          </a:p>
        </p:txBody>
      </p:sp>
    </p:spTree>
    <p:extLst>
      <p:ext uri="{BB962C8B-B14F-4D97-AF65-F5344CB8AC3E}">
        <p14:creationId xmlns:p14="http://schemas.microsoft.com/office/powerpoint/2010/main" val="3093447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5267D-481B-3B4B-9AB7-E52693C927D5}" type="slidenum">
              <a:rPr lang="en-US" smtClean="0"/>
              <a:t>7</a:t>
            </a:fld>
            <a:endParaRPr lang="en-US" dirty="0"/>
          </a:p>
        </p:txBody>
      </p:sp>
    </p:spTree>
    <p:extLst>
      <p:ext uri="{BB962C8B-B14F-4D97-AF65-F5344CB8AC3E}">
        <p14:creationId xmlns:p14="http://schemas.microsoft.com/office/powerpoint/2010/main" val="4012173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5267D-481B-3B4B-9AB7-E52693C927D5}" type="slidenum">
              <a:rPr lang="en-US" smtClean="0"/>
              <a:t>8</a:t>
            </a:fld>
            <a:endParaRPr lang="en-US" dirty="0"/>
          </a:p>
        </p:txBody>
      </p:sp>
    </p:spTree>
    <p:extLst>
      <p:ext uri="{BB962C8B-B14F-4D97-AF65-F5344CB8AC3E}">
        <p14:creationId xmlns:p14="http://schemas.microsoft.com/office/powerpoint/2010/main" val="227556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5267D-481B-3B4B-9AB7-E52693C927D5}" type="slidenum">
              <a:rPr lang="en-US" smtClean="0"/>
              <a:t>9</a:t>
            </a:fld>
            <a:endParaRPr lang="en-US" dirty="0"/>
          </a:p>
        </p:txBody>
      </p:sp>
    </p:spTree>
    <p:extLst>
      <p:ext uri="{BB962C8B-B14F-4D97-AF65-F5344CB8AC3E}">
        <p14:creationId xmlns:p14="http://schemas.microsoft.com/office/powerpoint/2010/main" val="820115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5267D-481B-3B4B-9AB7-E52693C927D5}" type="slidenum">
              <a:rPr lang="en-US" smtClean="0"/>
              <a:t>10</a:t>
            </a:fld>
            <a:endParaRPr lang="en-US" dirty="0"/>
          </a:p>
        </p:txBody>
      </p:sp>
    </p:spTree>
    <p:extLst>
      <p:ext uri="{BB962C8B-B14F-4D97-AF65-F5344CB8AC3E}">
        <p14:creationId xmlns:p14="http://schemas.microsoft.com/office/powerpoint/2010/main" val="1478450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1132D-98F7-E788-AACD-BD7440FE02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267705-7676-C278-2A67-0C38715A29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C3529F-EAD4-B0F1-E004-D74956B8CFE6}"/>
              </a:ext>
            </a:extLst>
          </p:cNvPr>
          <p:cNvSpPr>
            <a:spLocks noGrp="1"/>
          </p:cNvSpPr>
          <p:nvPr>
            <p:ph type="dt" sz="half" idx="10"/>
          </p:nvPr>
        </p:nvSpPr>
        <p:spPr/>
        <p:txBody>
          <a:bodyPr/>
          <a:lstStyle/>
          <a:p>
            <a:fld id="{D9B0ACDA-0BD5-584F-93E1-DD76D862818E}" type="datetimeFigureOut">
              <a:rPr lang="en-US" smtClean="0"/>
              <a:t>2/20/2023</a:t>
            </a:fld>
            <a:endParaRPr lang="en-US" dirty="0"/>
          </a:p>
        </p:txBody>
      </p:sp>
      <p:sp>
        <p:nvSpPr>
          <p:cNvPr id="5" name="Footer Placeholder 4">
            <a:extLst>
              <a:ext uri="{FF2B5EF4-FFF2-40B4-BE49-F238E27FC236}">
                <a16:creationId xmlns:a16="http://schemas.microsoft.com/office/drawing/2014/main" id="{E20B6B50-4A47-5A3D-9318-7481DBFC1B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49C50F-024E-D6B2-276A-F76F1E8B4644}"/>
              </a:ext>
            </a:extLst>
          </p:cNvPr>
          <p:cNvSpPr>
            <a:spLocks noGrp="1"/>
          </p:cNvSpPr>
          <p:nvPr>
            <p:ph type="sldNum" sz="quarter" idx="12"/>
          </p:nvPr>
        </p:nvSpPr>
        <p:spPr/>
        <p:txBody>
          <a:bodyPr/>
          <a:lstStyle/>
          <a:p>
            <a:fld id="{84ECD630-7985-174D-BCF0-C0C39CCEB8FE}" type="slidenum">
              <a:rPr lang="en-US" smtClean="0"/>
              <a:t>‹#›</a:t>
            </a:fld>
            <a:endParaRPr lang="en-US" dirty="0"/>
          </a:p>
        </p:txBody>
      </p:sp>
    </p:spTree>
    <p:extLst>
      <p:ext uri="{BB962C8B-B14F-4D97-AF65-F5344CB8AC3E}">
        <p14:creationId xmlns:p14="http://schemas.microsoft.com/office/powerpoint/2010/main" val="3867222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BBB1F-93FF-6A5D-2949-252DACCA91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361E07-9EF0-079B-603D-87E8BD1BC2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0207DE-73ED-5D3A-78A9-B5E664D7DF2C}"/>
              </a:ext>
            </a:extLst>
          </p:cNvPr>
          <p:cNvSpPr>
            <a:spLocks noGrp="1"/>
          </p:cNvSpPr>
          <p:nvPr>
            <p:ph type="dt" sz="half" idx="10"/>
          </p:nvPr>
        </p:nvSpPr>
        <p:spPr/>
        <p:txBody>
          <a:bodyPr/>
          <a:lstStyle/>
          <a:p>
            <a:fld id="{D9B0ACDA-0BD5-584F-93E1-DD76D862818E}" type="datetimeFigureOut">
              <a:rPr lang="en-US" smtClean="0"/>
              <a:t>2/20/2023</a:t>
            </a:fld>
            <a:endParaRPr lang="en-US" dirty="0"/>
          </a:p>
        </p:txBody>
      </p:sp>
      <p:sp>
        <p:nvSpPr>
          <p:cNvPr id="5" name="Footer Placeholder 4">
            <a:extLst>
              <a:ext uri="{FF2B5EF4-FFF2-40B4-BE49-F238E27FC236}">
                <a16:creationId xmlns:a16="http://schemas.microsoft.com/office/drawing/2014/main" id="{D55D6B1D-83FD-2C87-2D37-14768B4977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47327B-FE07-F0D1-D229-3A82A23ECB45}"/>
              </a:ext>
            </a:extLst>
          </p:cNvPr>
          <p:cNvSpPr>
            <a:spLocks noGrp="1"/>
          </p:cNvSpPr>
          <p:nvPr>
            <p:ph type="sldNum" sz="quarter" idx="12"/>
          </p:nvPr>
        </p:nvSpPr>
        <p:spPr/>
        <p:txBody>
          <a:bodyPr/>
          <a:lstStyle/>
          <a:p>
            <a:fld id="{84ECD630-7985-174D-BCF0-C0C39CCEB8FE}" type="slidenum">
              <a:rPr lang="en-US" smtClean="0"/>
              <a:t>‹#›</a:t>
            </a:fld>
            <a:endParaRPr lang="en-US" dirty="0"/>
          </a:p>
        </p:txBody>
      </p:sp>
    </p:spTree>
    <p:extLst>
      <p:ext uri="{BB962C8B-B14F-4D97-AF65-F5344CB8AC3E}">
        <p14:creationId xmlns:p14="http://schemas.microsoft.com/office/powerpoint/2010/main" val="1280596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78FBA2-1B2D-613F-FF18-5874D20B49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B22C08-33D4-2968-B7B5-80A8025A11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138DA7-3270-D213-473C-E30F7671B541}"/>
              </a:ext>
            </a:extLst>
          </p:cNvPr>
          <p:cNvSpPr>
            <a:spLocks noGrp="1"/>
          </p:cNvSpPr>
          <p:nvPr>
            <p:ph type="dt" sz="half" idx="10"/>
          </p:nvPr>
        </p:nvSpPr>
        <p:spPr/>
        <p:txBody>
          <a:bodyPr/>
          <a:lstStyle/>
          <a:p>
            <a:fld id="{D9B0ACDA-0BD5-584F-93E1-DD76D862818E}" type="datetimeFigureOut">
              <a:rPr lang="en-US" smtClean="0"/>
              <a:t>2/20/2023</a:t>
            </a:fld>
            <a:endParaRPr lang="en-US" dirty="0"/>
          </a:p>
        </p:txBody>
      </p:sp>
      <p:sp>
        <p:nvSpPr>
          <p:cNvPr id="5" name="Footer Placeholder 4">
            <a:extLst>
              <a:ext uri="{FF2B5EF4-FFF2-40B4-BE49-F238E27FC236}">
                <a16:creationId xmlns:a16="http://schemas.microsoft.com/office/drawing/2014/main" id="{64FD4E10-92A8-BD14-19B4-1B46E7E2A1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87C013-BBBC-1D4C-F473-03F2E6B5C994}"/>
              </a:ext>
            </a:extLst>
          </p:cNvPr>
          <p:cNvSpPr>
            <a:spLocks noGrp="1"/>
          </p:cNvSpPr>
          <p:nvPr>
            <p:ph type="sldNum" sz="quarter" idx="12"/>
          </p:nvPr>
        </p:nvSpPr>
        <p:spPr/>
        <p:txBody>
          <a:bodyPr/>
          <a:lstStyle/>
          <a:p>
            <a:fld id="{84ECD630-7985-174D-BCF0-C0C39CCEB8FE}" type="slidenum">
              <a:rPr lang="en-US" smtClean="0"/>
              <a:t>‹#›</a:t>
            </a:fld>
            <a:endParaRPr lang="en-US" dirty="0"/>
          </a:p>
        </p:txBody>
      </p:sp>
    </p:spTree>
    <p:extLst>
      <p:ext uri="{BB962C8B-B14F-4D97-AF65-F5344CB8AC3E}">
        <p14:creationId xmlns:p14="http://schemas.microsoft.com/office/powerpoint/2010/main" val="1929549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69E2A-0627-92F9-42CB-70C5951CDC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EEC121-60F0-C343-D70B-4929A860C9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CBE4BE-7570-CB12-E67A-1FC59EA62899}"/>
              </a:ext>
            </a:extLst>
          </p:cNvPr>
          <p:cNvSpPr>
            <a:spLocks noGrp="1"/>
          </p:cNvSpPr>
          <p:nvPr>
            <p:ph type="dt" sz="half" idx="10"/>
          </p:nvPr>
        </p:nvSpPr>
        <p:spPr/>
        <p:txBody>
          <a:bodyPr/>
          <a:lstStyle/>
          <a:p>
            <a:fld id="{D9B0ACDA-0BD5-584F-93E1-DD76D862818E}" type="datetimeFigureOut">
              <a:rPr lang="en-US" smtClean="0"/>
              <a:t>2/20/2023</a:t>
            </a:fld>
            <a:endParaRPr lang="en-US" dirty="0"/>
          </a:p>
        </p:txBody>
      </p:sp>
      <p:sp>
        <p:nvSpPr>
          <p:cNvPr id="5" name="Footer Placeholder 4">
            <a:extLst>
              <a:ext uri="{FF2B5EF4-FFF2-40B4-BE49-F238E27FC236}">
                <a16:creationId xmlns:a16="http://schemas.microsoft.com/office/drawing/2014/main" id="{3BCDF95E-D72E-77BF-1B3C-9350DDEF121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B003592-A939-4E40-61CC-9C44FD3F2045}"/>
              </a:ext>
            </a:extLst>
          </p:cNvPr>
          <p:cNvSpPr>
            <a:spLocks noGrp="1"/>
          </p:cNvSpPr>
          <p:nvPr>
            <p:ph type="sldNum" sz="quarter" idx="12"/>
          </p:nvPr>
        </p:nvSpPr>
        <p:spPr/>
        <p:txBody>
          <a:bodyPr/>
          <a:lstStyle/>
          <a:p>
            <a:fld id="{84ECD630-7985-174D-BCF0-C0C39CCEB8FE}" type="slidenum">
              <a:rPr lang="en-US" smtClean="0"/>
              <a:t>‹#›</a:t>
            </a:fld>
            <a:endParaRPr lang="en-US" dirty="0"/>
          </a:p>
        </p:txBody>
      </p:sp>
    </p:spTree>
    <p:extLst>
      <p:ext uri="{BB962C8B-B14F-4D97-AF65-F5344CB8AC3E}">
        <p14:creationId xmlns:p14="http://schemas.microsoft.com/office/powerpoint/2010/main" val="4245989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60B15-48CA-6133-64C0-1FD663AB05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C3E6C9-B12E-C061-200C-E94AA72E45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7306A6-32A2-2D97-34BA-F0EBD6D8F84E}"/>
              </a:ext>
            </a:extLst>
          </p:cNvPr>
          <p:cNvSpPr>
            <a:spLocks noGrp="1"/>
          </p:cNvSpPr>
          <p:nvPr>
            <p:ph type="dt" sz="half" idx="10"/>
          </p:nvPr>
        </p:nvSpPr>
        <p:spPr/>
        <p:txBody>
          <a:bodyPr/>
          <a:lstStyle/>
          <a:p>
            <a:fld id="{D9B0ACDA-0BD5-584F-93E1-DD76D862818E}" type="datetimeFigureOut">
              <a:rPr lang="en-US" smtClean="0"/>
              <a:t>2/20/2023</a:t>
            </a:fld>
            <a:endParaRPr lang="en-US" dirty="0"/>
          </a:p>
        </p:txBody>
      </p:sp>
      <p:sp>
        <p:nvSpPr>
          <p:cNvPr id="5" name="Footer Placeholder 4">
            <a:extLst>
              <a:ext uri="{FF2B5EF4-FFF2-40B4-BE49-F238E27FC236}">
                <a16:creationId xmlns:a16="http://schemas.microsoft.com/office/drawing/2014/main" id="{0005B83F-3E9E-C9DE-47B8-D59E6846A0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81C6D9-5E8A-EA02-55ED-A2DD7D527AAA}"/>
              </a:ext>
            </a:extLst>
          </p:cNvPr>
          <p:cNvSpPr>
            <a:spLocks noGrp="1"/>
          </p:cNvSpPr>
          <p:nvPr>
            <p:ph type="sldNum" sz="quarter" idx="12"/>
          </p:nvPr>
        </p:nvSpPr>
        <p:spPr/>
        <p:txBody>
          <a:bodyPr/>
          <a:lstStyle/>
          <a:p>
            <a:fld id="{84ECD630-7985-174D-BCF0-C0C39CCEB8FE}" type="slidenum">
              <a:rPr lang="en-US" smtClean="0"/>
              <a:t>‹#›</a:t>
            </a:fld>
            <a:endParaRPr lang="en-US" dirty="0"/>
          </a:p>
        </p:txBody>
      </p:sp>
    </p:spTree>
    <p:extLst>
      <p:ext uri="{BB962C8B-B14F-4D97-AF65-F5344CB8AC3E}">
        <p14:creationId xmlns:p14="http://schemas.microsoft.com/office/powerpoint/2010/main" val="1570269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DB72-D150-9282-C4EC-123476287A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73E2E7-3A52-158F-4A0B-22B273ECAD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C897D5-2352-258C-DD96-9AE55FC220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5AA4F-F3F4-8694-6D71-EB95454B168A}"/>
              </a:ext>
            </a:extLst>
          </p:cNvPr>
          <p:cNvSpPr>
            <a:spLocks noGrp="1"/>
          </p:cNvSpPr>
          <p:nvPr>
            <p:ph type="dt" sz="half" idx="10"/>
          </p:nvPr>
        </p:nvSpPr>
        <p:spPr/>
        <p:txBody>
          <a:bodyPr/>
          <a:lstStyle/>
          <a:p>
            <a:fld id="{D9B0ACDA-0BD5-584F-93E1-DD76D862818E}" type="datetimeFigureOut">
              <a:rPr lang="en-US" smtClean="0"/>
              <a:t>2/20/2023</a:t>
            </a:fld>
            <a:endParaRPr lang="en-US" dirty="0"/>
          </a:p>
        </p:txBody>
      </p:sp>
      <p:sp>
        <p:nvSpPr>
          <p:cNvPr id="6" name="Footer Placeholder 5">
            <a:extLst>
              <a:ext uri="{FF2B5EF4-FFF2-40B4-BE49-F238E27FC236}">
                <a16:creationId xmlns:a16="http://schemas.microsoft.com/office/drawing/2014/main" id="{1F9C4C72-AB80-970D-A77F-5ACB8DAFE3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62ABC6-2EC8-A05D-D704-C7BD596AFF2B}"/>
              </a:ext>
            </a:extLst>
          </p:cNvPr>
          <p:cNvSpPr>
            <a:spLocks noGrp="1"/>
          </p:cNvSpPr>
          <p:nvPr>
            <p:ph type="sldNum" sz="quarter" idx="12"/>
          </p:nvPr>
        </p:nvSpPr>
        <p:spPr/>
        <p:txBody>
          <a:bodyPr/>
          <a:lstStyle/>
          <a:p>
            <a:fld id="{84ECD630-7985-174D-BCF0-C0C39CCEB8FE}" type="slidenum">
              <a:rPr lang="en-US" smtClean="0"/>
              <a:t>‹#›</a:t>
            </a:fld>
            <a:endParaRPr lang="en-US" dirty="0"/>
          </a:p>
        </p:txBody>
      </p:sp>
    </p:spTree>
    <p:extLst>
      <p:ext uri="{BB962C8B-B14F-4D97-AF65-F5344CB8AC3E}">
        <p14:creationId xmlns:p14="http://schemas.microsoft.com/office/powerpoint/2010/main" val="3496671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2427C-E448-3028-04DA-2E62F80114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FB76DB-3B8B-8AAB-8A77-E82A7A1789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51FC1F-F485-9ED8-8AF6-3F4C75877B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84F687-287A-CE63-8320-1E6B160049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422108-31BF-800B-01E8-CD77FBA2CC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38D140-9311-BA84-6169-3603577E3AA3}"/>
              </a:ext>
            </a:extLst>
          </p:cNvPr>
          <p:cNvSpPr>
            <a:spLocks noGrp="1"/>
          </p:cNvSpPr>
          <p:nvPr>
            <p:ph type="dt" sz="half" idx="10"/>
          </p:nvPr>
        </p:nvSpPr>
        <p:spPr/>
        <p:txBody>
          <a:bodyPr/>
          <a:lstStyle/>
          <a:p>
            <a:fld id="{D9B0ACDA-0BD5-584F-93E1-DD76D862818E}" type="datetimeFigureOut">
              <a:rPr lang="en-US" smtClean="0"/>
              <a:t>2/20/2023</a:t>
            </a:fld>
            <a:endParaRPr lang="en-US" dirty="0"/>
          </a:p>
        </p:txBody>
      </p:sp>
      <p:sp>
        <p:nvSpPr>
          <p:cNvPr id="8" name="Footer Placeholder 7">
            <a:extLst>
              <a:ext uri="{FF2B5EF4-FFF2-40B4-BE49-F238E27FC236}">
                <a16:creationId xmlns:a16="http://schemas.microsoft.com/office/drawing/2014/main" id="{6F56D0E6-88C9-3620-FD02-A14CBD9DE2D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3F4B0E-58DF-309C-D79A-881DF902F097}"/>
              </a:ext>
            </a:extLst>
          </p:cNvPr>
          <p:cNvSpPr>
            <a:spLocks noGrp="1"/>
          </p:cNvSpPr>
          <p:nvPr>
            <p:ph type="sldNum" sz="quarter" idx="12"/>
          </p:nvPr>
        </p:nvSpPr>
        <p:spPr/>
        <p:txBody>
          <a:bodyPr/>
          <a:lstStyle/>
          <a:p>
            <a:fld id="{84ECD630-7985-174D-BCF0-C0C39CCEB8FE}" type="slidenum">
              <a:rPr lang="en-US" smtClean="0"/>
              <a:t>‹#›</a:t>
            </a:fld>
            <a:endParaRPr lang="en-US" dirty="0"/>
          </a:p>
        </p:txBody>
      </p:sp>
    </p:spTree>
    <p:extLst>
      <p:ext uri="{BB962C8B-B14F-4D97-AF65-F5344CB8AC3E}">
        <p14:creationId xmlns:p14="http://schemas.microsoft.com/office/powerpoint/2010/main" val="3671855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A7C87-EC6A-003F-3EC2-91D1F5E993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FB3FD7-C097-2151-DA34-4432788D2533}"/>
              </a:ext>
            </a:extLst>
          </p:cNvPr>
          <p:cNvSpPr>
            <a:spLocks noGrp="1"/>
          </p:cNvSpPr>
          <p:nvPr>
            <p:ph type="dt" sz="half" idx="10"/>
          </p:nvPr>
        </p:nvSpPr>
        <p:spPr/>
        <p:txBody>
          <a:bodyPr/>
          <a:lstStyle/>
          <a:p>
            <a:fld id="{D9B0ACDA-0BD5-584F-93E1-DD76D862818E}" type="datetimeFigureOut">
              <a:rPr lang="en-US" smtClean="0"/>
              <a:t>2/20/2023</a:t>
            </a:fld>
            <a:endParaRPr lang="en-US" dirty="0"/>
          </a:p>
        </p:txBody>
      </p:sp>
      <p:sp>
        <p:nvSpPr>
          <p:cNvPr id="4" name="Footer Placeholder 3">
            <a:extLst>
              <a:ext uri="{FF2B5EF4-FFF2-40B4-BE49-F238E27FC236}">
                <a16:creationId xmlns:a16="http://schemas.microsoft.com/office/drawing/2014/main" id="{3FBE732C-2DAF-1C5F-EAAD-89AF9710B41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E7FBEAC-1A36-5852-C563-D98EBBFD81B9}"/>
              </a:ext>
            </a:extLst>
          </p:cNvPr>
          <p:cNvSpPr>
            <a:spLocks noGrp="1"/>
          </p:cNvSpPr>
          <p:nvPr>
            <p:ph type="sldNum" sz="quarter" idx="12"/>
          </p:nvPr>
        </p:nvSpPr>
        <p:spPr/>
        <p:txBody>
          <a:bodyPr/>
          <a:lstStyle/>
          <a:p>
            <a:fld id="{84ECD630-7985-174D-BCF0-C0C39CCEB8FE}" type="slidenum">
              <a:rPr lang="en-US" smtClean="0"/>
              <a:t>‹#›</a:t>
            </a:fld>
            <a:endParaRPr lang="en-US" dirty="0"/>
          </a:p>
        </p:txBody>
      </p:sp>
    </p:spTree>
    <p:extLst>
      <p:ext uri="{BB962C8B-B14F-4D97-AF65-F5344CB8AC3E}">
        <p14:creationId xmlns:p14="http://schemas.microsoft.com/office/powerpoint/2010/main" val="336527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48D035-BCE7-0FFB-483B-87AE25D4711C}"/>
              </a:ext>
            </a:extLst>
          </p:cNvPr>
          <p:cNvSpPr>
            <a:spLocks noGrp="1"/>
          </p:cNvSpPr>
          <p:nvPr>
            <p:ph type="dt" sz="half" idx="10"/>
          </p:nvPr>
        </p:nvSpPr>
        <p:spPr/>
        <p:txBody>
          <a:bodyPr/>
          <a:lstStyle/>
          <a:p>
            <a:fld id="{D9B0ACDA-0BD5-584F-93E1-DD76D862818E}" type="datetimeFigureOut">
              <a:rPr lang="en-US" smtClean="0"/>
              <a:t>2/20/2023</a:t>
            </a:fld>
            <a:endParaRPr lang="en-US" dirty="0"/>
          </a:p>
        </p:txBody>
      </p:sp>
      <p:sp>
        <p:nvSpPr>
          <p:cNvPr id="3" name="Footer Placeholder 2">
            <a:extLst>
              <a:ext uri="{FF2B5EF4-FFF2-40B4-BE49-F238E27FC236}">
                <a16:creationId xmlns:a16="http://schemas.microsoft.com/office/drawing/2014/main" id="{B28E53A5-BCCB-BA2C-5FB1-BA971A88368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65F0730-492C-43CF-E783-58FCAB832A3C}"/>
              </a:ext>
            </a:extLst>
          </p:cNvPr>
          <p:cNvSpPr>
            <a:spLocks noGrp="1"/>
          </p:cNvSpPr>
          <p:nvPr>
            <p:ph type="sldNum" sz="quarter" idx="12"/>
          </p:nvPr>
        </p:nvSpPr>
        <p:spPr/>
        <p:txBody>
          <a:bodyPr/>
          <a:lstStyle/>
          <a:p>
            <a:fld id="{84ECD630-7985-174D-BCF0-C0C39CCEB8FE}" type="slidenum">
              <a:rPr lang="en-US" smtClean="0"/>
              <a:t>‹#›</a:t>
            </a:fld>
            <a:endParaRPr lang="en-US" dirty="0"/>
          </a:p>
        </p:txBody>
      </p:sp>
    </p:spTree>
    <p:extLst>
      <p:ext uri="{BB962C8B-B14F-4D97-AF65-F5344CB8AC3E}">
        <p14:creationId xmlns:p14="http://schemas.microsoft.com/office/powerpoint/2010/main" val="2280096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D6012-6FC4-902B-062F-BF5233C943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E97A5-C52C-DB9C-F831-B9FA334C6D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20B917-8FAD-23B6-AD11-82045FDE0A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B2DC02-6F7B-79A3-8DA3-7B1F3037AB74}"/>
              </a:ext>
            </a:extLst>
          </p:cNvPr>
          <p:cNvSpPr>
            <a:spLocks noGrp="1"/>
          </p:cNvSpPr>
          <p:nvPr>
            <p:ph type="dt" sz="half" idx="10"/>
          </p:nvPr>
        </p:nvSpPr>
        <p:spPr/>
        <p:txBody>
          <a:bodyPr/>
          <a:lstStyle/>
          <a:p>
            <a:fld id="{D9B0ACDA-0BD5-584F-93E1-DD76D862818E}" type="datetimeFigureOut">
              <a:rPr lang="en-US" smtClean="0"/>
              <a:t>2/20/2023</a:t>
            </a:fld>
            <a:endParaRPr lang="en-US" dirty="0"/>
          </a:p>
        </p:txBody>
      </p:sp>
      <p:sp>
        <p:nvSpPr>
          <p:cNvPr id="6" name="Footer Placeholder 5">
            <a:extLst>
              <a:ext uri="{FF2B5EF4-FFF2-40B4-BE49-F238E27FC236}">
                <a16:creationId xmlns:a16="http://schemas.microsoft.com/office/drawing/2014/main" id="{8ECBB628-09A4-77FE-3772-ABE3357FA2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E9D208D-5105-78B0-30B2-4C4133F53C1B}"/>
              </a:ext>
            </a:extLst>
          </p:cNvPr>
          <p:cNvSpPr>
            <a:spLocks noGrp="1"/>
          </p:cNvSpPr>
          <p:nvPr>
            <p:ph type="sldNum" sz="quarter" idx="12"/>
          </p:nvPr>
        </p:nvSpPr>
        <p:spPr/>
        <p:txBody>
          <a:bodyPr/>
          <a:lstStyle/>
          <a:p>
            <a:fld id="{84ECD630-7985-174D-BCF0-C0C39CCEB8FE}" type="slidenum">
              <a:rPr lang="en-US" smtClean="0"/>
              <a:t>‹#›</a:t>
            </a:fld>
            <a:endParaRPr lang="en-US" dirty="0"/>
          </a:p>
        </p:txBody>
      </p:sp>
    </p:spTree>
    <p:extLst>
      <p:ext uri="{BB962C8B-B14F-4D97-AF65-F5344CB8AC3E}">
        <p14:creationId xmlns:p14="http://schemas.microsoft.com/office/powerpoint/2010/main" val="206764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A402B-01E6-048B-D6FC-461CEAC692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F3C18D-9964-081B-5E94-6EA76D2C32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764E376-2E16-F5E4-AC53-ADE3FAC88D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681E0B-C12E-0936-3FDD-2CF7E6CECE30}"/>
              </a:ext>
            </a:extLst>
          </p:cNvPr>
          <p:cNvSpPr>
            <a:spLocks noGrp="1"/>
          </p:cNvSpPr>
          <p:nvPr>
            <p:ph type="dt" sz="half" idx="10"/>
          </p:nvPr>
        </p:nvSpPr>
        <p:spPr/>
        <p:txBody>
          <a:bodyPr/>
          <a:lstStyle/>
          <a:p>
            <a:fld id="{D9B0ACDA-0BD5-584F-93E1-DD76D862818E}" type="datetimeFigureOut">
              <a:rPr lang="en-US" smtClean="0"/>
              <a:t>2/20/2023</a:t>
            </a:fld>
            <a:endParaRPr lang="en-US" dirty="0"/>
          </a:p>
        </p:txBody>
      </p:sp>
      <p:sp>
        <p:nvSpPr>
          <p:cNvPr id="6" name="Footer Placeholder 5">
            <a:extLst>
              <a:ext uri="{FF2B5EF4-FFF2-40B4-BE49-F238E27FC236}">
                <a16:creationId xmlns:a16="http://schemas.microsoft.com/office/drawing/2014/main" id="{6A4506FF-9DF4-288E-9BB0-8365BDC5B87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2520810-1FA5-A4C3-794B-68F5BC4E0E74}"/>
              </a:ext>
            </a:extLst>
          </p:cNvPr>
          <p:cNvSpPr>
            <a:spLocks noGrp="1"/>
          </p:cNvSpPr>
          <p:nvPr>
            <p:ph type="sldNum" sz="quarter" idx="12"/>
          </p:nvPr>
        </p:nvSpPr>
        <p:spPr/>
        <p:txBody>
          <a:bodyPr/>
          <a:lstStyle/>
          <a:p>
            <a:fld id="{84ECD630-7985-174D-BCF0-C0C39CCEB8FE}" type="slidenum">
              <a:rPr lang="en-US" smtClean="0"/>
              <a:t>‹#›</a:t>
            </a:fld>
            <a:endParaRPr lang="en-US" dirty="0"/>
          </a:p>
        </p:txBody>
      </p:sp>
    </p:spTree>
    <p:extLst>
      <p:ext uri="{BB962C8B-B14F-4D97-AF65-F5344CB8AC3E}">
        <p14:creationId xmlns:p14="http://schemas.microsoft.com/office/powerpoint/2010/main" val="2166020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9346B5-4336-34F0-87FB-994BECC39E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B1C78E-4D46-452D-8A1D-54FC9B5798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D59C25-78D4-D4DA-95E8-619D4E887C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B0ACDA-0BD5-584F-93E1-DD76D862818E}" type="datetimeFigureOut">
              <a:rPr lang="en-US" smtClean="0"/>
              <a:t>2/20/2023</a:t>
            </a:fld>
            <a:endParaRPr lang="en-US" dirty="0"/>
          </a:p>
        </p:txBody>
      </p:sp>
      <p:sp>
        <p:nvSpPr>
          <p:cNvPr id="5" name="Footer Placeholder 4">
            <a:extLst>
              <a:ext uri="{FF2B5EF4-FFF2-40B4-BE49-F238E27FC236}">
                <a16:creationId xmlns:a16="http://schemas.microsoft.com/office/drawing/2014/main" id="{FCFBEA27-091F-DE13-D761-52A47B22B1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05FDC01-BDC7-F15F-8E5C-483087D382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ECD630-7985-174D-BCF0-C0C39CCEB8FE}" type="slidenum">
              <a:rPr lang="en-US" smtClean="0"/>
              <a:t>‹#›</a:t>
            </a:fld>
            <a:endParaRPr lang="en-US" dirty="0"/>
          </a:p>
        </p:txBody>
      </p:sp>
    </p:spTree>
    <p:extLst>
      <p:ext uri="{BB962C8B-B14F-4D97-AF65-F5344CB8AC3E}">
        <p14:creationId xmlns:p14="http://schemas.microsoft.com/office/powerpoint/2010/main" val="3031853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hyperlink" Target="https://kaltura.uga.edu/media/t/1_pwh81svr"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hyperlink" Target="https://app.smartsheet.com/b/form/e30fbeb1dc3640d4af32e494a4ac07b0"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eits.uga.edu/hardware_and_software/cess/"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busfin.uga.edu/accounting/gasb96/"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40.svg"/></Relationships>
</file>

<file path=ppt/slides/_rels/slide4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mailto:darlene.mcconnell@uga.edu" TargetMode="External"/><Relationship Id="rId7" Type="http://schemas.openxmlformats.org/officeDocument/2006/relationships/hyperlink" Target="mailto:onesource@uga.edu"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hyperlink" Target="mailto:procure@uga.edu" TargetMode="External"/><Relationship Id="rId5" Type="http://schemas.openxmlformats.org/officeDocument/2006/relationships/hyperlink" Target="mailto:actpay@uga.edu" TargetMode="External"/><Relationship Id="rId4" Type="http://schemas.openxmlformats.org/officeDocument/2006/relationships/hyperlink" Target="mailto:property@uga.edu" TargetMode="External"/><Relationship Id="rId9" Type="http://schemas.openxmlformats.org/officeDocument/2006/relationships/image" Target="../media/image42.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9D93DE-51B3-2A37-AADB-1E21152FAF77}"/>
              </a:ext>
            </a:extLst>
          </p:cNvPr>
          <p:cNvSpPr/>
          <p:nvPr/>
        </p:nvSpPr>
        <p:spPr>
          <a:xfrm>
            <a:off x="296917" y="358815"/>
            <a:ext cx="11598165" cy="626007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05FB652-6716-8BD0-2519-74F861CE945A}"/>
              </a:ext>
            </a:extLst>
          </p:cNvPr>
          <p:cNvSpPr/>
          <p:nvPr/>
        </p:nvSpPr>
        <p:spPr>
          <a:xfrm>
            <a:off x="483263" y="147277"/>
            <a:ext cx="3787794" cy="1032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CF7EB12-B81D-83E7-5F5A-94EAC4675E92}"/>
              </a:ext>
            </a:extLst>
          </p:cNvPr>
          <p:cNvSpPr>
            <a:spLocks noGrp="1"/>
          </p:cNvSpPr>
          <p:nvPr>
            <p:ph type="ctrTitle"/>
          </p:nvPr>
        </p:nvSpPr>
        <p:spPr>
          <a:xfrm>
            <a:off x="377072" y="2512387"/>
            <a:ext cx="11368726" cy="1386983"/>
          </a:xfrm>
        </p:spPr>
        <p:txBody>
          <a:bodyPr>
            <a:noAutofit/>
          </a:bodyPr>
          <a:lstStyle/>
          <a:p>
            <a:r>
              <a:rPr lang="en-US" sz="4600" i="1" dirty="0">
                <a:latin typeface="Merriweather"/>
              </a:rPr>
              <a:t>GASB 96: Understanding and Implementing </a:t>
            </a:r>
            <a:br>
              <a:rPr lang="en-US" sz="4600" i="1" dirty="0">
                <a:latin typeface="Merriweather"/>
              </a:rPr>
            </a:br>
            <a:r>
              <a:rPr lang="en-US" sz="4600" i="1" dirty="0">
                <a:latin typeface="Merriweather"/>
              </a:rPr>
              <a:t>the New SBITA Accounting Standard</a:t>
            </a:r>
          </a:p>
        </p:txBody>
      </p:sp>
      <p:pic>
        <p:nvPicPr>
          <p:cNvPr id="8" name="Picture 7">
            <a:extLst>
              <a:ext uri="{FF2B5EF4-FFF2-40B4-BE49-F238E27FC236}">
                <a16:creationId xmlns:a16="http://schemas.microsoft.com/office/drawing/2014/main" id="{A01728C7-C5CE-4C2B-A6B0-2B059154A969}"/>
              </a:ext>
            </a:extLst>
          </p:cNvPr>
          <p:cNvPicPr>
            <a:picLocks noChangeAspect="1"/>
          </p:cNvPicPr>
          <p:nvPr/>
        </p:nvPicPr>
        <p:blipFill>
          <a:blip r:embed="rId2"/>
          <a:stretch>
            <a:fillRect/>
          </a:stretch>
        </p:blipFill>
        <p:spPr>
          <a:xfrm>
            <a:off x="839713" y="147277"/>
            <a:ext cx="3158546" cy="774322"/>
          </a:xfrm>
          <a:prstGeom prst="rect">
            <a:avLst/>
          </a:prstGeom>
        </p:spPr>
      </p:pic>
    </p:spTree>
    <p:extLst>
      <p:ext uri="{BB962C8B-B14F-4D97-AF65-F5344CB8AC3E}">
        <p14:creationId xmlns:p14="http://schemas.microsoft.com/office/powerpoint/2010/main" val="3986574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4BA7E9-C89E-483C-A245-ACAFBD410A67}"/>
              </a:ext>
            </a:extLst>
          </p:cNvPr>
          <p:cNvPicPr>
            <a:picLocks noChangeAspect="1"/>
          </p:cNvPicPr>
          <p:nvPr/>
        </p:nvPicPr>
        <p:blipFill>
          <a:blip r:embed="rId3"/>
          <a:stretch>
            <a:fillRect/>
          </a:stretch>
        </p:blipFill>
        <p:spPr>
          <a:xfrm>
            <a:off x="638175" y="3903674"/>
            <a:ext cx="8036186" cy="1552053"/>
          </a:xfrm>
          <a:prstGeom prst="rect">
            <a:avLst/>
          </a:prstGeom>
          <a:solidFill>
            <a:schemeClr val="accent2">
              <a:lumMod val="60000"/>
              <a:lumOff val="40000"/>
              <a:alpha val="28000"/>
            </a:schemeClr>
          </a:solidFill>
        </p:spPr>
      </p:pic>
      <p:sp>
        <p:nvSpPr>
          <p:cNvPr id="7" name="Rectangle 6">
            <a:extLst>
              <a:ext uri="{FF2B5EF4-FFF2-40B4-BE49-F238E27FC236}">
                <a16:creationId xmlns:a16="http://schemas.microsoft.com/office/drawing/2014/main" id="{CCD9CA44-6CEF-4C07-A1E0-87B45E5275DD}"/>
              </a:ext>
            </a:extLst>
          </p:cNvPr>
          <p:cNvSpPr/>
          <p:nvPr/>
        </p:nvSpPr>
        <p:spPr>
          <a:xfrm>
            <a:off x="881349" y="4583767"/>
            <a:ext cx="7469437" cy="741286"/>
          </a:xfrm>
          <a:prstGeom prst="rect">
            <a:avLst/>
          </a:prstGeom>
          <a:solidFill>
            <a:schemeClr val="accent2">
              <a:lumMod val="60000"/>
              <a:lumOff val="40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B9A0828-D5AE-408B-B8BE-D46063AD5640}"/>
              </a:ext>
            </a:extLst>
          </p:cNvPr>
          <p:cNvPicPr>
            <a:picLocks noChangeAspect="1"/>
          </p:cNvPicPr>
          <p:nvPr/>
        </p:nvPicPr>
        <p:blipFill>
          <a:blip r:embed="rId4"/>
          <a:stretch>
            <a:fillRect/>
          </a:stretch>
        </p:blipFill>
        <p:spPr>
          <a:xfrm>
            <a:off x="751645" y="5470570"/>
            <a:ext cx="8772525" cy="1133475"/>
          </a:xfrm>
          <a:prstGeom prst="rect">
            <a:avLst/>
          </a:prstGeom>
        </p:spPr>
      </p:pic>
      <p:sp>
        <p:nvSpPr>
          <p:cNvPr id="12" name="Title 1">
            <a:extLst>
              <a:ext uri="{FF2B5EF4-FFF2-40B4-BE49-F238E27FC236}">
                <a16:creationId xmlns:a16="http://schemas.microsoft.com/office/drawing/2014/main" id="{105E7F32-1501-A0A7-F096-62E5012CAA7C}"/>
              </a:ext>
            </a:extLst>
          </p:cNvPr>
          <p:cNvSpPr>
            <a:spLocks noGrp="1"/>
          </p:cNvSpPr>
          <p:nvPr>
            <p:ph type="ctrTitle"/>
          </p:nvPr>
        </p:nvSpPr>
        <p:spPr>
          <a:xfrm>
            <a:off x="651643" y="851333"/>
            <a:ext cx="9942786" cy="582508"/>
          </a:xfrm>
        </p:spPr>
        <p:txBody>
          <a:bodyPr>
            <a:noAutofit/>
          </a:bodyPr>
          <a:lstStyle/>
          <a:p>
            <a:pPr algn="l"/>
            <a:r>
              <a:rPr lang="en-US" sz="4000" b="1" dirty="0">
                <a:solidFill>
                  <a:schemeClr val="tx1">
                    <a:lumMod val="65000"/>
                    <a:lumOff val="35000"/>
                  </a:schemeClr>
                </a:solidFill>
                <a:latin typeface="Trade Gothic LT Std Cn" panose="020B0606020502020204" pitchFamily="34" charset="77"/>
              </a:rPr>
              <a:t>Exclusions from GASB 96</a:t>
            </a:r>
            <a:endParaRPr lang="en-US" sz="4000" b="1" dirty="0">
              <a:solidFill>
                <a:srgbClr val="CD304A"/>
              </a:solidFill>
              <a:latin typeface="Trade Gothic LT Std Cn" panose="020B0606020502020204" pitchFamily="34" charset="77"/>
            </a:endParaRPr>
          </a:p>
        </p:txBody>
      </p:sp>
      <p:sp>
        <p:nvSpPr>
          <p:cNvPr id="13" name="Subtitle 2">
            <a:extLst>
              <a:ext uri="{FF2B5EF4-FFF2-40B4-BE49-F238E27FC236}">
                <a16:creationId xmlns:a16="http://schemas.microsoft.com/office/drawing/2014/main" id="{D04736BD-42C3-7342-30F2-7A71153B2351}"/>
              </a:ext>
            </a:extLst>
          </p:cNvPr>
          <p:cNvSpPr>
            <a:spLocks noGrp="1"/>
          </p:cNvSpPr>
          <p:nvPr>
            <p:ph type="subTitle" idx="1"/>
          </p:nvPr>
        </p:nvSpPr>
        <p:spPr>
          <a:xfrm>
            <a:off x="751645" y="1579909"/>
            <a:ext cx="10802180" cy="3346989"/>
          </a:xfrm>
        </p:spPr>
        <p:txBody>
          <a:bodyPr>
            <a:noAutofit/>
          </a:bodyPr>
          <a:lstStyle/>
          <a:p>
            <a:pPr marL="342900" indent="-342900" algn="l">
              <a:buFont typeface="Arial" panose="020B0604020202020204" pitchFamily="34" charset="0"/>
              <a:buChar char="•"/>
            </a:pPr>
            <a:r>
              <a:rPr lang="en-US" sz="2000" b="1" dirty="0">
                <a:solidFill>
                  <a:srgbClr val="7030A0"/>
                </a:solidFill>
                <a:latin typeface="Merriweather Sans"/>
              </a:rPr>
              <a:t>IT Support Maintenance </a:t>
            </a:r>
            <a:r>
              <a:rPr lang="en-US" sz="2000" dirty="0">
                <a:solidFill>
                  <a:srgbClr val="000000"/>
                </a:solidFill>
                <a:latin typeface="Merriweather Sans"/>
              </a:rPr>
              <a:t>Example Wording</a:t>
            </a:r>
          </a:p>
          <a:p>
            <a:pPr marL="342900" indent="-342900" algn="l">
              <a:buFont typeface="Arial" panose="020B0604020202020204" pitchFamily="34" charset="0"/>
              <a:buChar char="•"/>
            </a:pPr>
            <a:endParaRPr lang="en-US" sz="2000" dirty="0">
              <a:solidFill>
                <a:srgbClr val="000000"/>
              </a:solidFill>
              <a:latin typeface="Merriweather Sans"/>
            </a:endParaRPr>
          </a:p>
          <a:p>
            <a:pPr marL="342900" indent="-342900" algn="l">
              <a:buFont typeface="Arial" panose="020B0604020202020204" pitchFamily="34" charset="0"/>
              <a:buChar char="•"/>
            </a:pPr>
            <a:endParaRPr lang="en-US" sz="2000" dirty="0">
              <a:solidFill>
                <a:srgbClr val="000000"/>
              </a:solidFill>
              <a:latin typeface="Merriweather Sans"/>
            </a:endParaRPr>
          </a:p>
          <a:p>
            <a:pPr marL="342900" indent="-342900" algn="l">
              <a:buFont typeface="Arial" panose="020B0604020202020204" pitchFamily="34" charset="0"/>
              <a:buChar char="•"/>
            </a:pPr>
            <a:endParaRPr lang="en-US" sz="2000" dirty="0">
              <a:solidFill>
                <a:srgbClr val="000000"/>
              </a:solidFill>
              <a:latin typeface="Merriweather Sans"/>
            </a:endParaRPr>
          </a:p>
          <a:p>
            <a:pPr marL="342900" indent="-342900" algn="l">
              <a:buFont typeface="Arial" panose="020B0604020202020204" pitchFamily="34" charset="0"/>
              <a:buChar char="•"/>
            </a:pPr>
            <a:endParaRPr lang="en-US" sz="2000" dirty="0">
              <a:solidFill>
                <a:srgbClr val="000000"/>
              </a:solidFill>
              <a:latin typeface="Merriweather Sans"/>
            </a:endParaRPr>
          </a:p>
          <a:p>
            <a:pPr marL="342900" indent="-342900" algn="l">
              <a:buFont typeface="Arial" panose="020B0604020202020204" pitchFamily="34" charset="0"/>
              <a:buChar char="•"/>
            </a:pPr>
            <a:endParaRPr lang="en-US" sz="2000" dirty="0">
              <a:solidFill>
                <a:srgbClr val="000000"/>
              </a:solidFill>
              <a:latin typeface="Merriweather Sans"/>
            </a:endParaRPr>
          </a:p>
          <a:p>
            <a:pPr marL="342900" indent="-342900" algn="l">
              <a:buFont typeface="Arial" panose="020B0604020202020204" pitchFamily="34" charset="0"/>
              <a:buChar char="•"/>
            </a:pPr>
            <a:endParaRPr lang="en-US" sz="2000" dirty="0">
              <a:solidFill>
                <a:srgbClr val="000000"/>
              </a:solidFill>
              <a:latin typeface="Merriweather Sans"/>
            </a:endParaRPr>
          </a:p>
          <a:p>
            <a:pPr algn="l"/>
            <a:endParaRPr lang="en-US" sz="2000" dirty="0">
              <a:solidFill>
                <a:srgbClr val="000000"/>
              </a:solidFill>
              <a:latin typeface="Merriweather Sans"/>
            </a:endParaRPr>
          </a:p>
        </p:txBody>
      </p:sp>
      <p:sp>
        <p:nvSpPr>
          <p:cNvPr id="28" name="Rectangle 27">
            <a:extLst>
              <a:ext uri="{FF2B5EF4-FFF2-40B4-BE49-F238E27FC236}">
                <a16:creationId xmlns:a16="http://schemas.microsoft.com/office/drawing/2014/main" id="{0EA41CAE-691F-2340-FFDB-DCD4F30867DE}"/>
              </a:ext>
            </a:extLst>
          </p:cNvPr>
          <p:cNvSpPr/>
          <p:nvPr/>
        </p:nvSpPr>
        <p:spPr>
          <a:xfrm>
            <a:off x="296917" y="239110"/>
            <a:ext cx="11598165" cy="63797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076C39E6-108D-415A-B814-F4F7CCCC263E}"/>
              </a:ext>
            </a:extLst>
          </p:cNvPr>
          <p:cNvSpPr/>
          <p:nvPr/>
        </p:nvSpPr>
        <p:spPr>
          <a:xfrm>
            <a:off x="1944653" y="5868725"/>
            <a:ext cx="2218706" cy="548799"/>
          </a:xfrm>
          <a:prstGeom prst="ellipse">
            <a:avLst/>
          </a:prstGeom>
          <a:noFill/>
          <a:ln w="412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2E66A0A-7FAE-4173-918B-C785812E2DB5}"/>
              </a:ext>
            </a:extLst>
          </p:cNvPr>
          <p:cNvPicPr>
            <a:picLocks noChangeAspect="1"/>
          </p:cNvPicPr>
          <p:nvPr/>
        </p:nvPicPr>
        <p:blipFill>
          <a:blip r:embed="rId5"/>
          <a:stretch>
            <a:fillRect/>
          </a:stretch>
        </p:blipFill>
        <p:spPr>
          <a:xfrm>
            <a:off x="651643" y="1943117"/>
            <a:ext cx="7023432" cy="1926123"/>
          </a:xfrm>
          <a:prstGeom prst="rect">
            <a:avLst/>
          </a:prstGeom>
        </p:spPr>
      </p:pic>
      <p:sp>
        <p:nvSpPr>
          <p:cNvPr id="14" name="Oval 13">
            <a:extLst>
              <a:ext uri="{FF2B5EF4-FFF2-40B4-BE49-F238E27FC236}">
                <a16:creationId xmlns:a16="http://schemas.microsoft.com/office/drawing/2014/main" id="{C56E2E3F-1424-49C0-8B8D-44AE4A14FFBD}"/>
              </a:ext>
            </a:extLst>
          </p:cNvPr>
          <p:cNvSpPr/>
          <p:nvPr/>
        </p:nvSpPr>
        <p:spPr>
          <a:xfrm>
            <a:off x="2691962" y="4735030"/>
            <a:ext cx="3499517" cy="383736"/>
          </a:xfrm>
          <a:prstGeom prst="ellipse">
            <a:avLst/>
          </a:prstGeom>
          <a:noFill/>
          <a:ln w="412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876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05E7F32-1501-A0A7-F096-62E5012CAA7C}"/>
              </a:ext>
            </a:extLst>
          </p:cNvPr>
          <p:cNvSpPr>
            <a:spLocks noGrp="1"/>
          </p:cNvSpPr>
          <p:nvPr>
            <p:ph type="ctrTitle"/>
          </p:nvPr>
        </p:nvSpPr>
        <p:spPr>
          <a:xfrm>
            <a:off x="651643" y="851333"/>
            <a:ext cx="9942786" cy="582508"/>
          </a:xfrm>
        </p:spPr>
        <p:txBody>
          <a:bodyPr>
            <a:noAutofit/>
          </a:bodyPr>
          <a:lstStyle/>
          <a:p>
            <a:pPr algn="l"/>
            <a:r>
              <a:rPr lang="en-US" sz="4000" b="1" dirty="0">
                <a:solidFill>
                  <a:schemeClr val="tx1">
                    <a:lumMod val="65000"/>
                    <a:lumOff val="35000"/>
                  </a:schemeClr>
                </a:solidFill>
                <a:latin typeface="Trade Gothic LT Std Cn" panose="020B0606020502020204" pitchFamily="34" charset="77"/>
              </a:rPr>
              <a:t>Exclusions from GASB 96</a:t>
            </a:r>
            <a:endParaRPr lang="en-US" sz="4000" b="1" dirty="0">
              <a:solidFill>
                <a:srgbClr val="CD304A"/>
              </a:solidFill>
              <a:latin typeface="Trade Gothic LT Std Cn" panose="020B0606020502020204" pitchFamily="34" charset="77"/>
            </a:endParaRPr>
          </a:p>
        </p:txBody>
      </p:sp>
      <p:sp>
        <p:nvSpPr>
          <p:cNvPr id="13" name="Subtitle 2">
            <a:extLst>
              <a:ext uri="{FF2B5EF4-FFF2-40B4-BE49-F238E27FC236}">
                <a16:creationId xmlns:a16="http://schemas.microsoft.com/office/drawing/2014/main" id="{D04736BD-42C3-7342-30F2-7A71153B2351}"/>
              </a:ext>
            </a:extLst>
          </p:cNvPr>
          <p:cNvSpPr>
            <a:spLocks noGrp="1"/>
          </p:cNvSpPr>
          <p:nvPr>
            <p:ph type="subTitle" idx="1"/>
          </p:nvPr>
        </p:nvSpPr>
        <p:spPr>
          <a:xfrm>
            <a:off x="751645" y="1579909"/>
            <a:ext cx="10802180" cy="4768137"/>
          </a:xfrm>
        </p:spPr>
        <p:txBody>
          <a:bodyPr>
            <a:noAutofit/>
          </a:bodyPr>
          <a:lstStyle/>
          <a:p>
            <a:pPr marL="342900" indent="-342900" algn="l">
              <a:buFont typeface="Arial" panose="020B0604020202020204" pitchFamily="34" charset="0"/>
              <a:buChar char="•"/>
            </a:pPr>
            <a:r>
              <a:rPr lang="en-US" sz="2000" b="1" dirty="0">
                <a:solidFill>
                  <a:srgbClr val="0070C0"/>
                </a:solidFill>
                <a:latin typeface="Merriweather Sans"/>
              </a:rPr>
              <a:t>Perpetual Renewal </a:t>
            </a:r>
            <a:r>
              <a:rPr lang="en-US" sz="2000" dirty="0">
                <a:solidFill>
                  <a:srgbClr val="000000"/>
                </a:solidFill>
                <a:latin typeface="Merriweather Sans"/>
              </a:rPr>
              <a:t>Example Wording</a:t>
            </a:r>
          </a:p>
          <a:p>
            <a:pPr marL="342900" indent="-342900" algn="l">
              <a:buFont typeface="Arial" panose="020B0604020202020204" pitchFamily="34" charset="0"/>
              <a:buChar char="•"/>
            </a:pPr>
            <a:endParaRPr lang="en-US" sz="2000" dirty="0">
              <a:solidFill>
                <a:srgbClr val="000000"/>
              </a:solidFill>
              <a:latin typeface="Merriweather Sans"/>
            </a:endParaRPr>
          </a:p>
          <a:p>
            <a:pPr marL="342900" indent="-342900" algn="l">
              <a:buFont typeface="Arial" panose="020B0604020202020204" pitchFamily="34" charset="0"/>
              <a:buChar char="•"/>
            </a:pPr>
            <a:endParaRPr lang="en-US" sz="2000" dirty="0">
              <a:solidFill>
                <a:srgbClr val="000000"/>
              </a:solidFill>
              <a:latin typeface="Merriweather Sans"/>
            </a:endParaRPr>
          </a:p>
          <a:p>
            <a:pPr marL="342900" indent="-342900" algn="l">
              <a:buFont typeface="Arial" panose="020B0604020202020204" pitchFamily="34" charset="0"/>
              <a:buChar char="•"/>
            </a:pPr>
            <a:endParaRPr lang="en-US" sz="2000" dirty="0">
              <a:solidFill>
                <a:srgbClr val="000000"/>
              </a:solidFill>
              <a:latin typeface="Merriweather Sans"/>
            </a:endParaRPr>
          </a:p>
          <a:p>
            <a:pPr marL="342900" indent="-342900" algn="l">
              <a:buFont typeface="Arial" panose="020B0604020202020204" pitchFamily="34" charset="0"/>
              <a:buChar char="•"/>
            </a:pPr>
            <a:endParaRPr lang="en-US" sz="2000" dirty="0">
              <a:solidFill>
                <a:srgbClr val="000000"/>
              </a:solidFill>
              <a:latin typeface="Merriweather Sans"/>
            </a:endParaRPr>
          </a:p>
          <a:p>
            <a:pPr marL="342900" indent="-342900" algn="l">
              <a:buFont typeface="Arial" panose="020B0604020202020204" pitchFamily="34" charset="0"/>
              <a:buChar char="•"/>
            </a:pPr>
            <a:endParaRPr lang="en-US" sz="2000" dirty="0">
              <a:solidFill>
                <a:srgbClr val="000000"/>
              </a:solidFill>
              <a:latin typeface="Merriweather Sans"/>
            </a:endParaRPr>
          </a:p>
          <a:p>
            <a:pPr marL="342900" indent="-342900" algn="l">
              <a:buFont typeface="Arial" panose="020B0604020202020204" pitchFamily="34" charset="0"/>
              <a:buChar char="•"/>
            </a:pPr>
            <a:endParaRPr lang="en-US" sz="2000" dirty="0">
              <a:solidFill>
                <a:srgbClr val="000000"/>
              </a:solidFill>
              <a:latin typeface="Merriweather Sans"/>
            </a:endParaRPr>
          </a:p>
          <a:p>
            <a:pPr algn="l"/>
            <a:endParaRPr lang="en-US" sz="2000" dirty="0">
              <a:solidFill>
                <a:srgbClr val="000000"/>
              </a:solidFill>
              <a:latin typeface="Merriweather Sans"/>
            </a:endParaRPr>
          </a:p>
        </p:txBody>
      </p:sp>
      <p:sp>
        <p:nvSpPr>
          <p:cNvPr id="28" name="Rectangle 27">
            <a:extLst>
              <a:ext uri="{FF2B5EF4-FFF2-40B4-BE49-F238E27FC236}">
                <a16:creationId xmlns:a16="http://schemas.microsoft.com/office/drawing/2014/main" id="{0EA41CAE-691F-2340-FFDB-DCD4F30867DE}"/>
              </a:ext>
            </a:extLst>
          </p:cNvPr>
          <p:cNvSpPr/>
          <p:nvPr/>
        </p:nvSpPr>
        <p:spPr>
          <a:xfrm>
            <a:off x="296917" y="239110"/>
            <a:ext cx="11598165" cy="63797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D17ECD33-84CA-4866-9D1A-6C785D1769C7}"/>
              </a:ext>
            </a:extLst>
          </p:cNvPr>
          <p:cNvPicPr>
            <a:picLocks noChangeAspect="1"/>
          </p:cNvPicPr>
          <p:nvPr/>
        </p:nvPicPr>
        <p:blipFill>
          <a:blip r:embed="rId3"/>
          <a:stretch>
            <a:fillRect/>
          </a:stretch>
        </p:blipFill>
        <p:spPr>
          <a:xfrm>
            <a:off x="1046651" y="1969109"/>
            <a:ext cx="10151137" cy="1188479"/>
          </a:xfrm>
          <a:prstGeom prst="rect">
            <a:avLst/>
          </a:prstGeom>
        </p:spPr>
      </p:pic>
      <p:pic>
        <p:nvPicPr>
          <p:cNvPr id="3" name="Picture 2">
            <a:extLst>
              <a:ext uri="{FF2B5EF4-FFF2-40B4-BE49-F238E27FC236}">
                <a16:creationId xmlns:a16="http://schemas.microsoft.com/office/drawing/2014/main" id="{F0F5A2F7-FBAB-4097-A68B-5B5E4CB2C2A3}"/>
              </a:ext>
            </a:extLst>
          </p:cNvPr>
          <p:cNvPicPr>
            <a:picLocks noChangeAspect="1"/>
          </p:cNvPicPr>
          <p:nvPr/>
        </p:nvPicPr>
        <p:blipFill>
          <a:blip r:embed="rId4"/>
          <a:stretch>
            <a:fillRect/>
          </a:stretch>
        </p:blipFill>
        <p:spPr>
          <a:xfrm>
            <a:off x="1046651" y="3765846"/>
            <a:ext cx="9825517" cy="1973942"/>
          </a:xfrm>
          <a:prstGeom prst="rect">
            <a:avLst/>
          </a:prstGeom>
        </p:spPr>
      </p:pic>
      <p:sp>
        <p:nvSpPr>
          <p:cNvPr id="7" name="Oval 6">
            <a:extLst>
              <a:ext uri="{FF2B5EF4-FFF2-40B4-BE49-F238E27FC236}">
                <a16:creationId xmlns:a16="http://schemas.microsoft.com/office/drawing/2014/main" id="{507761F2-636B-42C4-8BF8-1469DFBF4183}"/>
              </a:ext>
            </a:extLst>
          </p:cNvPr>
          <p:cNvSpPr/>
          <p:nvPr/>
        </p:nvSpPr>
        <p:spPr>
          <a:xfrm>
            <a:off x="3844888" y="2269475"/>
            <a:ext cx="1916934" cy="396606"/>
          </a:xfrm>
          <a:prstGeom prst="ellipse">
            <a:avLst/>
          </a:prstGeom>
          <a:no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1316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05E7F32-1501-A0A7-F096-62E5012CAA7C}"/>
              </a:ext>
            </a:extLst>
          </p:cNvPr>
          <p:cNvSpPr>
            <a:spLocks noGrp="1"/>
          </p:cNvSpPr>
          <p:nvPr>
            <p:ph type="ctrTitle"/>
          </p:nvPr>
        </p:nvSpPr>
        <p:spPr>
          <a:xfrm>
            <a:off x="651643" y="851333"/>
            <a:ext cx="9942786" cy="582508"/>
          </a:xfrm>
        </p:spPr>
        <p:txBody>
          <a:bodyPr>
            <a:noAutofit/>
          </a:bodyPr>
          <a:lstStyle/>
          <a:p>
            <a:pPr algn="l"/>
            <a:r>
              <a:rPr lang="en-US" sz="4000" b="1" dirty="0">
                <a:solidFill>
                  <a:schemeClr val="tx1">
                    <a:lumMod val="65000"/>
                    <a:lumOff val="35000"/>
                  </a:schemeClr>
                </a:solidFill>
                <a:latin typeface="Trade Gothic LT Std Cn" panose="020B0606020502020204" pitchFamily="34" charset="77"/>
              </a:rPr>
              <a:t>Exclusions from GASB 96</a:t>
            </a:r>
            <a:endParaRPr lang="en-US" sz="4000" b="1" dirty="0">
              <a:solidFill>
                <a:srgbClr val="CD304A"/>
              </a:solidFill>
              <a:latin typeface="Trade Gothic LT Std Cn" panose="020B0606020502020204" pitchFamily="34" charset="77"/>
            </a:endParaRPr>
          </a:p>
        </p:txBody>
      </p:sp>
      <p:sp>
        <p:nvSpPr>
          <p:cNvPr id="13" name="Subtitle 2">
            <a:extLst>
              <a:ext uri="{FF2B5EF4-FFF2-40B4-BE49-F238E27FC236}">
                <a16:creationId xmlns:a16="http://schemas.microsoft.com/office/drawing/2014/main" id="{D04736BD-42C3-7342-30F2-7A71153B2351}"/>
              </a:ext>
            </a:extLst>
          </p:cNvPr>
          <p:cNvSpPr>
            <a:spLocks noGrp="1"/>
          </p:cNvSpPr>
          <p:nvPr>
            <p:ph type="subTitle" idx="1"/>
          </p:nvPr>
        </p:nvSpPr>
        <p:spPr>
          <a:xfrm>
            <a:off x="751645" y="1579909"/>
            <a:ext cx="10802180" cy="4768137"/>
          </a:xfrm>
        </p:spPr>
        <p:txBody>
          <a:bodyPr>
            <a:noAutofit/>
          </a:bodyPr>
          <a:lstStyle/>
          <a:p>
            <a:pPr marL="342900" indent="-342900" algn="l">
              <a:buFont typeface="Arial" panose="020B0604020202020204" pitchFamily="34" charset="0"/>
              <a:buChar char="•"/>
            </a:pPr>
            <a:r>
              <a:rPr lang="en-US" sz="2000" b="1" dirty="0">
                <a:solidFill>
                  <a:srgbClr val="00B050"/>
                </a:solidFill>
                <a:latin typeface="Merriweather Sans"/>
              </a:rPr>
              <a:t>Year-to-Year</a:t>
            </a:r>
            <a:r>
              <a:rPr lang="en-US" sz="2000" dirty="0">
                <a:solidFill>
                  <a:srgbClr val="000000"/>
                </a:solidFill>
                <a:latin typeface="Merriweather Sans"/>
              </a:rPr>
              <a:t> Example Wording</a:t>
            </a:r>
          </a:p>
          <a:p>
            <a:pPr marL="342900" indent="-342900" algn="l">
              <a:buFont typeface="Arial" panose="020B0604020202020204" pitchFamily="34" charset="0"/>
              <a:buChar char="•"/>
            </a:pPr>
            <a:endParaRPr lang="en-US" sz="2000" dirty="0">
              <a:solidFill>
                <a:srgbClr val="000000"/>
              </a:solidFill>
              <a:latin typeface="Merriweather Sans"/>
            </a:endParaRPr>
          </a:p>
          <a:p>
            <a:pPr algn="l"/>
            <a:endParaRPr lang="en-US" sz="2000" dirty="0">
              <a:solidFill>
                <a:srgbClr val="000000"/>
              </a:solidFill>
              <a:latin typeface="Merriweather Sans"/>
            </a:endParaRPr>
          </a:p>
          <a:p>
            <a:pPr marL="342900" indent="-342900" algn="l">
              <a:buFont typeface="Arial" panose="020B0604020202020204" pitchFamily="34" charset="0"/>
              <a:buChar char="•"/>
            </a:pPr>
            <a:endParaRPr lang="en-US" sz="2000" dirty="0">
              <a:solidFill>
                <a:srgbClr val="000000"/>
              </a:solidFill>
              <a:latin typeface="Merriweather Sans"/>
            </a:endParaRPr>
          </a:p>
          <a:p>
            <a:pPr marL="342900" indent="-342900" algn="l">
              <a:buFont typeface="Arial" panose="020B0604020202020204" pitchFamily="34" charset="0"/>
              <a:buChar char="•"/>
            </a:pPr>
            <a:endParaRPr lang="en-US" sz="2000" dirty="0">
              <a:solidFill>
                <a:srgbClr val="000000"/>
              </a:solidFill>
              <a:latin typeface="Merriweather Sans"/>
            </a:endParaRPr>
          </a:p>
          <a:p>
            <a:pPr marL="342900" indent="-342900" algn="l">
              <a:buFont typeface="Arial" panose="020B0604020202020204" pitchFamily="34" charset="0"/>
              <a:buChar char="•"/>
            </a:pPr>
            <a:endParaRPr lang="en-US" sz="2000" dirty="0">
              <a:solidFill>
                <a:srgbClr val="000000"/>
              </a:solidFill>
              <a:latin typeface="Merriweather Sans"/>
            </a:endParaRPr>
          </a:p>
          <a:p>
            <a:pPr marL="342900" indent="-342900" algn="l">
              <a:buFont typeface="Arial" panose="020B0604020202020204" pitchFamily="34" charset="0"/>
              <a:buChar char="•"/>
            </a:pPr>
            <a:endParaRPr lang="en-US" sz="2000" dirty="0">
              <a:solidFill>
                <a:srgbClr val="000000"/>
              </a:solidFill>
              <a:latin typeface="Merriweather Sans"/>
            </a:endParaRPr>
          </a:p>
          <a:p>
            <a:pPr algn="l"/>
            <a:endParaRPr lang="en-US" sz="2000" dirty="0">
              <a:solidFill>
                <a:srgbClr val="000000"/>
              </a:solidFill>
              <a:latin typeface="Merriweather Sans"/>
            </a:endParaRPr>
          </a:p>
        </p:txBody>
      </p:sp>
      <p:sp>
        <p:nvSpPr>
          <p:cNvPr id="28" name="Rectangle 27">
            <a:extLst>
              <a:ext uri="{FF2B5EF4-FFF2-40B4-BE49-F238E27FC236}">
                <a16:creationId xmlns:a16="http://schemas.microsoft.com/office/drawing/2014/main" id="{0EA41CAE-691F-2340-FFDB-DCD4F30867DE}"/>
              </a:ext>
            </a:extLst>
          </p:cNvPr>
          <p:cNvSpPr/>
          <p:nvPr/>
        </p:nvSpPr>
        <p:spPr>
          <a:xfrm>
            <a:off x="296917" y="239110"/>
            <a:ext cx="11598165" cy="63797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DC9C5C5F-3AB9-465D-87E1-C87B40B5733A}"/>
              </a:ext>
            </a:extLst>
          </p:cNvPr>
          <p:cNvPicPr>
            <a:picLocks noChangeAspect="1"/>
          </p:cNvPicPr>
          <p:nvPr/>
        </p:nvPicPr>
        <p:blipFill>
          <a:blip r:embed="rId3"/>
          <a:stretch>
            <a:fillRect/>
          </a:stretch>
        </p:blipFill>
        <p:spPr>
          <a:xfrm>
            <a:off x="971915" y="2257424"/>
            <a:ext cx="8951959" cy="1744994"/>
          </a:xfrm>
          <a:prstGeom prst="rect">
            <a:avLst/>
          </a:prstGeom>
        </p:spPr>
      </p:pic>
      <p:pic>
        <p:nvPicPr>
          <p:cNvPr id="5" name="Picture 4">
            <a:extLst>
              <a:ext uri="{FF2B5EF4-FFF2-40B4-BE49-F238E27FC236}">
                <a16:creationId xmlns:a16="http://schemas.microsoft.com/office/drawing/2014/main" id="{4D244B7A-2688-4A3B-95F5-1C4BA4831950}"/>
              </a:ext>
            </a:extLst>
          </p:cNvPr>
          <p:cNvPicPr>
            <a:picLocks noChangeAspect="1"/>
          </p:cNvPicPr>
          <p:nvPr/>
        </p:nvPicPr>
        <p:blipFill>
          <a:blip r:embed="rId4"/>
          <a:stretch>
            <a:fillRect/>
          </a:stretch>
        </p:blipFill>
        <p:spPr>
          <a:xfrm>
            <a:off x="1067242" y="4096870"/>
            <a:ext cx="8856633" cy="1429440"/>
          </a:xfrm>
          <a:prstGeom prst="rect">
            <a:avLst/>
          </a:prstGeom>
        </p:spPr>
      </p:pic>
      <p:sp>
        <p:nvSpPr>
          <p:cNvPr id="6" name="Rectangle 5">
            <a:extLst>
              <a:ext uri="{FF2B5EF4-FFF2-40B4-BE49-F238E27FC236}">
                <a16:creationId xmlns:a16="http://schemas.microsoft.com/office/drawing/2014/main" id="{4504A246-5BC6-4FFC-B3CC-C4FF0460B31D}"/>
              </a:ext>
            </a:extLst>
          </p:cNvPr>
          <p:cNvSpPr/>
          <p:nvPr/>
        </p:nvSpPr>
        <p:spPr>
          <a:xfrm>
            <a:off x="1193921" y="4417764"/>
            <a:ext cx="8533973" cy="563050"/>
          </a:xfrm>
          <a:prstGeom prst="rect">
            <a:avLst/>
          </a:prstGeom>
          <a:solidFill>
            <a:schemeClr val="accent2">
              <a:lumMod val="60000"/>
              <a:lumOff val="40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A9323F-4C1C-4A95-9FBB-7290349A22B0}"/>
              </a:ext>
            </a:extLst>
          </p:cNvPr>
          <p:cNvSpPr/>
          <p:nvPr/>
        </p:nvSpPr>
        <p:spPr>
          <a:xfrm>
            <a:off x="7776051" y="4148486"/>
            <a:ext cx="1951843" cy="269278"/>
          </a:xfrm>
          <a:prstGeom prst="rect">
            <a:avLst/>
          </a:prstGeom>
          <a:solidFill>
            <a:schemeClr val="accent2">
              <a:lumMod val="60000"/>
              <a:lumOff val="40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FD1946-5276-4EE9-9B49-17FD3B9FABEC}"/>
              </a:ext>
            </a:extLst>
          </p:cNvPr>
          <p:cNvSpPr/>
          <p:nvPr/>
        </p:nvSpPr>
        <p:spPr>
          <a:xfrm>
            <a:off x="1228571" y="2325130"/>
            <a:ext cx="8499323" cy="340952"/>
          </a:xfrm>
          <a:prstGeom prst="rect">
            <a:avLst/>
          </a:prstGeom>
          <a:solidFill>
            <a:schemeClr val="accent2">
              <a:lumMod val="60000"/>
              <a:lumOff val="40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466E65-2A16-4898-AA44-B813C4506A49}"/>
              </a:ext>
            </a:extLst>
          </p:cNvPr>
          <p:cNvSpPr/>
          <p:nvPr/>
        </p:nvSpPr>
        <p:spPr>
          <a:xfrm>
            <a:off x="1228571" y="2677511"/>
            <a:ext cx="2307843" cy="257849"/>
          </a:xfrm>
          <a:prstGeom prst="rect">
            <a:avLst/>
          </a:prstGeom>
          <a:solidFill>
            <a:schemeClr val="accent2">
              <a:lumMod val="60000"/>
              <a:lumOff val="40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2558034-A3F3-4DC0-8EA6-4FE442897BCE}"/>
              </a:ext>
            </a:extLst>
          </p:cNvPr>
          <p:cNvSpPr/>
          <p:nvPr/>
        </p:nvSpPr>
        <p:spPr>
          <a:xfrm>
            <a:off x="7414353" y="2257424"/>
            <a:ext cx="1553378" cy="517216"/>
          </a:xfrm>
          <a:prstGeom prst="ellipse">
            <a:avLst/>
          </a:pr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A1AF32E-C4A6-4F38-AB24-1D91A182BEAC}"/>
              </a:ext>
            </a:extLst>
          </p:cNvPr>
          <p:cNvSpPr/>
          <p:nvPr/>
        </p:nvSpPr>
        <p:spPr>
          <a:xfrm>
            <a:off x="6771998" y="4305224"/>
            <a:ext cx="2548272" cy="517216"/>
          </a:xfrm>
          <a:prstGeom prst="ellipse">
            <a:avLst/>
          </a:pr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1424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05E7F32-1501-A0A7-F096-62E5012CAA7C}"/>
              </a:ext>
            </a:extLst>
          </p:cNvPr>
          <p:cNvSpPr>
            <a:spLocks noGrp="1"/>
          </p:cNvSpPr>
          <p:nvPr>
            <p:ph type="ctrTitle"/>
          </p:nvPr>
        </p:nvSpPr>
        <p:spPr>
          <a:xfrm>
            <a:off x="651643" y="851333"/>
            <a:ext cx="9942786" cy="582508"/>
          </a:xfrm>
        </p:spPr>
        <p:txBody>
          <a:bodyPr>
            <a:noAutofit/>
          </a:bodyPr>
          <a:lstStyle/>
          <a:p>
            <a:pPr algn="l"/>
            <a:r>
              <a:rPr lang="en-US" sz="4000" b="1" dirty="0">
                <a:solidFill>
                  <a:schemeClr val="tx1">
                    <a:lumMod val="65000"/>
                    <a:lumOff val="35000"/>
                  </a:schemeClr>
                </a:solidFill>
                <a:effectLst/>
                <a:latin typeface="Trade Gothic LT Std Cn" panose="020B0606020502020204" pitchFamily="34" charset="77"/>
              </a:rPr>
              <a:t>New SBITA Contracts</a:t>
            </a:r>
            <a:endParaRPr lang="en-US" sz="4000" b="1" dirty="0">
              <a:solidFill>
                <a:srgbClr val="CD304A"/>
              </a:solidFill>
              <a:latin typeface="Trade Gothic LT Std Cn" panose="020B0606020502020204" pitchFamily="34" charset="77"/>
            </a:endParaRPr>
          </a:p>
        </p:txBody>
      </p:sp>
      <p:sp>
        <p:nvSpPr>
          <p:cNvPr id="13" name="Subtitle 2">
            <a:extLst>
              <a:ext uri="{FF2B5EF4-FFF2-40B4-BE49-F238E27FC236}">
                <a16:creationId xmlns:a16="http://schemas.microsoft.com/office/drawing/2014/main" id="{D04736BD-42C3-7342-30F2-7A71153B2351}"/>
              </a:ext>
            </a:extLst>
          </p:cNvPr>
          <p:cNvSpPr>
            <a:spLocks noGrp="1"/>
          </p:cNvSpPr>
          <p:nvPr>
            <p:ph type="subTitle" idx="1"/>
          </p:nvPr>
        </p:nvSpPr>
        <p:spPr>
          <a:xfrm>
            <a:off x="675445" y="1579909"/>
            <a:ext cx="5023015" cy="4779389"/>
          </a:xfrm>
        </p:spPr>
        <p:txBody>
          <a:bodyPr>
            <a:noAutofit/>
          </a:bodyPr>
          <a:lstStyle/>
          <a:p>
            <a:pPr marL="342900" indent="-342900" algn="l">
              <a:buFont typeface="Arial" panose="020B0604020202020204" pitchFamily="34" charset="0"/>
              <a:buChar char="•"/>
            </a:pPr>
            <a:r>
              <a:rPr lang="en-US" sz="2000" dirty="0">
                <a:solidFill>
                  <a:srgbClr val="000000"/>
                </a:solidFill>
                <a:latin typeface="Merriweather Sans"/>
              </a:rPr>
              <a:t>Complete Purchase Requisition </a:t>
            </a:r>
          </a:p>
          <a:p>
            <a:pPr marL="800100" lvl="1" indent="-342900" algn="l">
              <a:buFont typeface="Arial" panose="020B0604020202020204" pitchFamily="34" charset="0"/>
              <a:buChar char="•"/>
            </a:pPr>
            <a:r>
              <a:rPr lang="en-US" dirty="0">
                <a:solidFill>
                  <a:srgbClr val="000000"/>
                </a:solidFill>
                <a:latin typeface="Merriweather Sans"/>
              </a:rPr>
              <a:t>Similar to GASB 87, there are two unique GASB 96 Questions which are included to allow the user to choose common exclusions (such as a contract term under 12 months). </a:t>
            </a:r>
          </a:p>
          <a:p>
            <a:pPr marL="342900" indent="-342900" algn="l">
              <a:buFont typeface="Arial" panose="020B0604020202020204" pitchFamily="34" charset="0"/>
              <a:buChar char="•"/>
            </a:pPr>
            <a:r>
              <a:rPr lang="en-US" sz="2000" dirty="0">
                <a:solidFill>
                  <a:srgbClr val="000000"/>
                </a:solidFill>
                <a:latin typeface="Merriweather Sans"/>
              </a:rPr>
              <a:t>If an exclusion does not apply, the user is required to complete and attach the </a:t>
            </a:r>
            <a:r>
              <a:rPr lang="en-US" sz="2000" b="1" dirty="0">
                <a:solidFill>
                  <a:srgbClr val="000000"/>
                </a:solidFill>
                <a:latin typeface="Merriweather Sans"/>
              </a:rPr>
              <a:t>GASB 96 Questionnaire </a:t>
            </a:r>
            <a:r>
              <a:rPr lang="en-US" sz="2000" dirty="0">
                <a:solidFill>
                  <a:srgbClr val="000000"/>
                </a:solidFill>
                <a:latin typeface="Merriweather Sans"/>
              </a:rPr>
              <a:t>to the Purchase Requisition.</a:t>
            </a:r>
          </a:p>
          <a:p>
            <a:pPr marL="342900" indent="-342900" algn="l">
              <a:buFont typeface="Arial" panose="020B0604020202020204" pitchFamily="34" charset="0"/>
              <a:buChar char="•"/>
            </a:pPr>
            <a:r>
              <a:rPr lang="en-US" sz="2000" dirty="0" err="1">
                <a:solidFill>
                  <a:srgbClr val="000000"/>
                </a:solidFill>
                <a:latin typeface="Merriweather Sans"/>
              </a:rPr>
              <a:t>UGAmart</a:t>
            </a:r>
            <a:r>
              <a:rPr lang="en-US" sz="2000" dirty="0">
                <a:solidFill>
                  <a:srgbClr val="000000"/>
                </a:solidFill>
                <a:latin typeface="Merriweather Sans"/>
              </a:rPr>
              <a:t> will serve as the source or record for preliminary consideration and supporting documentation of GASB 96 standards.</a:t>
            </a:r>
          </a:p>
          <a:p>
            <a:pPr marL="342900" indent="-342900" algn="l">
              <a:buFont typeface="Arial" panose="020B0604020202020204" pitchFamily="34" charset="0"/>
              <a:buChar char="•"/>
            </a:pPr>
            <a:endParaRPr lang="en-US" sz="2000" dirty="0">
              <a:solidFill>
                <a:srgbClr val="000000"/>
              </a:solidFill>
              <a:latin typeface="Merriweather Sans"/>
            </a:endParaRPr>
          </a:p>
        </p:txBody>
      </p:sp>
      <p:sp>
        <p:nvSpPr>
          <p:cNvPr id="28" name="Rectangle 27">
            <a:extLst>
              <a:ext uri="{FF2B5EF4-FFF2-40B4-BE49-F238E27FC236}">
                <a16:creationId xmlns:a16="http://schemas.microsoft.com/office/drawing/2014/main" id="{0EA41CAE-691F-2340-FFDB-DCD4F30867DE}"/>
              </a:ext>
            </a:extLst>
          </p:cNvPr>
          <p:cNvSpPr/>
          <p:nvPr/>
        </p:nvSpPr>
        <p:spPr>
          <a:xfrm>
            <a:off x="296917" y="239110"/>
            <a:ext cx="11598165" cy="63797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a:extLst>
              <a:ext uri="{FF2B5EF4-FFF2-40B4-BE49-F238E27FC236}">
                <a16:creationId xmlns:a16="http://schemas.microsoft.com/office/drawing/2014/main" id="{C5BB7521-5A50-4741-A37C-9354C2C15A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3305" y="1433841"/>
            <a:ext cx="4895850" cy="1171575"/>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Callout: Line 5">
            <a:extLst>
              <a:ext uri="{FF2B5EF4-FFF2-40B4-BE49-F238E27FC236}">
                <a16:creationId xmlns:a16="http://schemas.microsoft.com/office/drawing/2014/main" id="{10971720-3358-4B0D-BE0D-EE153AF14181}"/>
              </a:ext>
            </a:extLst>
          </p:cNvPr>
          <p:cNvSpPr/>
          <p:nvPr/>
        </p:nvSpPr>
        <p:spPr>
          <a:xfrm>
            <a:off x="8323197" y="929115"/>
            <a:ext cx="2392048" cy="402596"/>
          </a:xfrm>
          <a:prstGeom prst="borderCallout1">
            <a:avLst>
              <a:gd name="adj1" fmla="val 51531"/>
              <a:gd name="adj2" fmla="val -1480"/>
              <a:gd name="adj3" fmla="val 211463"/>
              <a:gd name="adj4" fmla="val -46492"/>
            </a:avLst>
          </a:prstGeom>
          <a:solidFill>
            <a:srgbClr val="CD304A"/>
          </a:solidFill>
          <a:ln w="31750">
            <a:solidFill>
              <a:srgbClr val="CD30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Required Question</a:t>
            </a:r>
          </a:p>
        </p:txBody>
      </p:sp>
      <p:sp>
        <p:nvSpPr>
          <p:cNvPr id="8" name="Subtitle 2">
            <a:extLst>
              <a:ext uri="{FF2B5EF4-FFF2-40B4-BE49-F238E27FC236}">
                <a16:creationId xmlns:a16="http://schemas.microsoft.com/office/drawing/2014/main" id="{8C24BF2F-D1B7-4F97-ABEB-A4EC10804C6F}"/>
              </a:ext>
            </a:extLst>
          </p:cNvPr>
          <p:cNvSpPr txBox="1">
            <a:spLocks/>
          </p:cNvSpPr>
          <p:nvPr/>
        </p:nvSpPr>
        <p:spPr>
          <a:xfrm>
            <a:off x="6493542" y="4247320"/>
            <a:ext cx="5185415" cy="197157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000" dirty="0">
              <a:solidFill>
                <a:srgbClr val="000000"/>
              </a:solidFill>
              <a:latin typeface="Merriweather Sans"/>
            </a:endParaRPr>
          </a:p>
          <a:p>
            <a:pPr algn="l">
              <a:spcBef>
                <a:spcPts val="0"/>
              </a:spcBef>
            </a:pPr>
            <a:r>
              <a:rPr lang="en-US" sz="2000" i="1" dirty="0">
                <a:solidFill>
                  <a:srgbClr val="C00000"/>
                </a:solidFill>
                <a:latin typeface="Merriweather Sans"/>
              </a:rPr>
              <a:t>**A </a:t>
            </a:r>
            <a:r>
              <a:rPr lang="en-US" sz="2000" dirty="0">
                <a:hlinkClick r:id="rId4"/>
              </a:rPr>
              <a:t>tutorial</a:t>
            </a:r>
            <a:r>
              <a:rPr lang="en-US" sz="2000" i="1" dirty="0">
                <a:solidFill>
                  <a:srgbClr val="C00000"/>
                </a:solidFill>
                <a:latin typeface="Merriweather Sans"/>
              </a:rPr>
              <a:t> on how to pre-populate requisition questions is available on our GASB 96 Website</a:t>
            </a:r>
            <a:r>
              <a:rPr lang="en-US" sz="1600" dirty="0"/>
              <a:t>.</a:t>
            </a:r>
          </a:p>
          <a:p>
            <a:pPr algn="l">
              <a:spcBef>
                <a:spcPts val="0"/>
              </a:spcBef>
            </a:pPr>
            <a:endParaRPr lang="en-US" sz="2000" i="1" dirty="0">
              <a:solidFill>
                <a:srgbClr val="C00000"/>
              </a:solidFill>
              <a:latin typeface="Merriweather Sans"/>
            </a:endParaRPr>
          </a:p>
          <a:p>
            <a:pPr marL="342900" indent="-342900" algn="l">
              <a:buFont typeface="Arial" panose="020B0604020202020204" pitchFamily="34" charset="0"/>
              <a:buChar char="•"/>
            </a:pPr>
            <a:endParaRPr lang="en-US" sz="2000" dirty="0">
              <a:solidFill>
                <a:srgbClr val="000000"/>
              </a:solidFill>
              <a:latin typeface="Merriweather Sans"/>
            </a:endParaRPr>
          </a:p>
        </p:txBody>
      </p:sp>
      <p:pic>
        <p:nvPicPr>
          <p:cNvPr id="1026" name="Picture 2" descr="image">
            <a:extLst>
              <a:ext uri="{FF2B5EF4-FFF2-40B4-BE49-F238E27FC236}">
                <a16:creationId xmlns:a16="http://schemas.microsoft.com/office/drawing/2014/main" id="{F7B3EE2A-8D92-672F-CFFF-64B2A14335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8944" y="2773606"/>
            <a:ext cx="6015653" cy="1473714"/>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589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EA41CAE-691F-2340-FFDB-DCD4F30867DE}"/>
              </a:ext>
            </a:extLst>
          </p:cNvPr>
          <p:cNvSpPr/>
          <p:nvPr/>
        </p:nvSpPr>
        <p:spPr>
          <a:xfrm>
            <a:off x="296917" y="239110"/>
            <a:ext cx="11598165" cy="63797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78CEB2DF-9D4B-44AE-A2D0-308A0088D75D}"/>
              </a:ext>
            </a:extLst>
          </p:cNvPr>
          <p:cNvSpPr>
            <a:spLocks noGrp="1"/>
          </p:cNvSpPr>
          <p:nvPr>
            <p:ph type="ctrTitle"/>
          </p:nvPr>
        </p:nvSpPr>
        <p:spPr>
          <a:xfrm>
            <a:off x="1371599" y="2293311"/>
            <a:ext cx="9144000" cy="1135688"/>
          </a:xfrm>
        </p:spPr>
        <p:txBody>
          <a:bodyPr>
            <a:noAutofit/>
          </a:bodyPr>
          <a:lstStyle/>
          <a:p>
            <a:r>
              <a:rPr lang="en-US" sz="4600" b="1" dirty="0">
                <a:solidFill>
                  <a:schemeClr val="tx1">
                    <a:lumMod val="65000"/>
                    <a:lumOff val="35000"/>
                  </a:schemeClr>
                </a:solidFill>
                <a:latin typeface="Merriweather"/>
              </a:rPr>
              <a:t>GASB 96 Examples</a:t>
            </a:r>
          </a:p>
        </p:txBody>
      </p:sp>
    </p:spTree>
    <p:extLst>
      <p:ext uri="{BB962C8B-B14F-4D97-AF65-F5344CB8AC3E}">
        <p14:creationId xmlns:p14="http://schemas.microsoft.com/office/powerpoint/2010/main" val="1648862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EA41CAE-691F-2340-FFDB-DCD4F30867DE}"/>
              </a:ext>
            </a:extLst>
          </p:cNvPr>
          <p:cNvSpPr/>
          <p:nvPr/>
        </p:nvSpPr>
        <p:spPr>
          <a:xfrm>
            <a:off x="296917" y="239110"/>
            <a:ext cx="11598165" cy="63797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78CEB2DF-9D4B-44AE-A2D0-308A0088D75D}"/>
              </a:ext>
            </a:extLst>
          </p:cNvPr>
          <p:cNvSpPr>
            <a:spLocks noGrp="1"/>
          </p:cNvSpPr>
          <p:nvPr>
            <p:ph type="ctrTitle"/>
          </p:nvPr>
        </p:nvSpPr>
        <p:spPr>
          <a:xfrm>
            <a:off x="1190624" y="2293311"/>
            <a:ext cx="9144000" cy="1135688"/>
          </a:xfrm>
        </p:spPr>
        <p:txBody>
          <a:bodyPr>
            <a:noAutofit/>
          </a:bodyPr>
          <a:lstStyle/>
          <a:p>
            <a:r>
              <a:rPr lang="en-US" sz="4600" b="1" dirty="0">
                <a:solidFill>
                  <a:schemeClr val="tx1">
                    <a:lumMod val="65000"/>
                    <a:lumOff val="35000"/>
                  </a:schemeClr>
                </a:solidFill>
                <a:latin typeface="Merriweather"/>
              </a:rPr>
              <a:t>GASB 96 Questionnaire</a:t>
            </a:r>
          </a:p>
        </p:txBody>
      </p:sp>
      <p:sp>
        <p:nvSpPr>
          <p:cNvPr id="14" name="Subtitle 2">
            <a:extLst>
              <a:ext uri="{FF2B5EF4-FFF2-40B4-BE49-F238E27FC236}">
                <a16:creationId xmlns:a16="http://schemas.microsoft.com/office/drawing/2014/main" id="{4D5CF81F-C9CF-4364-BBEF-B094063ECBA5}"/>
              </a:ext>
            </a:extLst>
          </p:cNvPr>
          <p:cNvSpPr>
            <a:spLocks noGrp="1"/>
          </p:cNvSpPr>
          <p:nvPr>
            <p:ph type="subTitle" idx="1"/>
          </p:nvPr>
        </p:nvSpPr>
        <p:spPr>
          <a:xfrm>
            <a:off x="5153025" y="3648076"/>
            <a:ext cx="6400800" cy="1655762"/>
          </a:xfrm>
        </p:spPr>
        <p:txBody>
          <a:bodyPr/>
          <a:lstStyle/>
          <a:p>
            <a:pPr algn="l"/>
            <a:r>
              <a:rPr lang="en-US" sz="3200" dirty="0">
                <a:solidFill>
                  <a:schemeClr val="tx1">
                    <a:lumMod val="65000"/>
                    <a:lumOff val="35000"/>
                  </a:schemeClr>
                </a:solidFill>
                <a:latin typeface="Merriweather Sans"/>
              </a:rPr>
              <a:t>Example #1 – NOT GASB 96 </a:t>
            </a:r>
          </a:p>
          <a:p>
            <a:pPr algn="l"/>
            <a:r>
              <a:rPr lang="en-US" sz="2200" dirty="0">
                <a:solidFill>
                  <a:schemeClr val="tx1">
                    <a:lumMod val="65000"/>
                    <a:lumOff val="35000"/>
                  </a:schemeClr>
                </a:solidFill>
                <a:latin typeface="Merriweather Sans"/>
              </a:rPr>
              <a:t>SBITA DOES NOT Meet GASB 96 Criteria</a:t>
            </a:r>
          </a:p>
          <a:p>
            <a:endParaRPr lang="en-US" dirty="0"/>
          </a:p>
        </p:txBody>
      </p:sp>
    </p:spTree>
    <p:extLst>
      <p:ext uri="{BB962C8B-B14F-4D97-AF65-F5344CB8AC3E}">
        <p14:creationId xmlns:p14="http://schemas.microsoft.com/office/powerpoint/2010/main" val="1065486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a:extLst>
              <a:ext uri="{FF2B5EF4-FFF2-40B4-BE49-F238E27FC236}">
                <a16:creationId xmlns:a16="http://schemas.microsoft.com/office/drawing/2014/main" id="{A0CE8351-222B-8C76-797B-3CCBA769D4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417" y="3671605"/>
            <a:ext cx="6015653" cy="1473714"/>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105E7F32-1501-A0A7-F096-62E5012CAA7C}"/>
              </a:ext>
            </a:extLst>
          </p:cNvPr>
          <p:cNvSpPr>
            <a:spLocks noGrp="1"/>
          </p:cNvSpPr>
          <p:nvPr>
            <p:ph type="ctrTitle"/>
          </p:nvPr>
        </p:nvSpPr>
        <p:spPr>
          <a:xfrm>
            <a:off x="651641" y="851333"/>
            <a:ext cx="10934615" cy="1297978"/>
          </a:xfrm>
        </p:spPr>
        <p:txBody>
          <a:bodyPr>
            <a:noAutofit/>
          </a:bodyPr>
          <a:lstStyle/>
          <a:p>
            <a:pPr algn="l"/>
            <a:r>
              <a:rPr lang="en-US" sz="3500" b="1" dirty="0">
                <a:solidFill>
                  <a:schemeClr val="tx1">
                    <a:lumMod val="65000"/>
                    <a:lumOff val="35000"/>
                  </a:schemeClr>
                </a:solidFill>
                <a:latin typeface="Trade Gothic LT Std Cn" panose="020B0606020502020204" pitchFamily="34" charset="77"/>
              </a:rPr>
              <a:t>Example 1:</a:t>
            </a:r>
            <a:r>
              <a:rPr lang="en-US" sz="3500" b="1" dirty="0">
                <a:solidFill>
                  <a:srgbClr val="CD304A"/>
                </a:solidFill>
                <a:latin typeface="Trade Gothic LT Std Cn" panose="020B0606020502020204" pitchFamily="34" charset="77"/>
              </a:rPr>
              <a:t> Excluded from GASB 96 </a:t>
            </a:r>
            <a:br>
              <a:rPr lang="en-US" sz="3600" b="1" dirty="0">
                <a:solidFill>
                  <a:srgbClr val="CD304A"/>
                </a:solidFill>
                <a:latin typeface="Trade Gothic LT Std Cn" panose="020B0606020502020204" pitchFamily="34" charset="77"/>
              </a:rPr>
            </a:br>
            <a:r>
              <a:rPr lang="en-US" sz="2500" b="1" i="1" dirty="0">
                <a:solidFill>
                  <a:srgbClr val="CD304A"/>
                </a:solidFill>
                <a:latin typeface="Trade Gothic LT Std Cn" panose="020B0606020502020204" pitchFamily="34" charset="77"/>
              </a:rPr>
              <a:t>Equipment purchase with perpetual software license (PO Number: E1308837)</a:t>
            </a:r>
            <a:br>
              <a:rPr lang="en-US" sz="3500" b="1" dirty="0">
                <a:solidFill>
                  <a:srgbClr val="CD304A"/>
                </a:solidFill>
                <a:latin typeface="Trade Gothic LT Std Cn" panose="020B0606020502020204" pitchFamily="34" charset="77"/>
              </a:rPr>
            </a:br>
            <a:endParaRPr lang="en-US" sz="3500" b="1" dirty="0">
              <a:solidFill>
                <a:srgbClr val="CD304A"/>
              </a:solidFill>
              <a:latin typeface="Trade Gothic LT Std Cn" panose="020B0606020502020204" pitchFamily="34" charset="77"/>
            </a:endParaRPr>
          </a:p>
        </p:txBody>
      </p:sp>
      <p:sp>
        <p:nvSpPr>
          <p:cNvPr id="13" name="Subtitle 2">
            <a:extLst>
              <a:ext uri="{FF2B5EF4-FFF2-40B4-BE49-F238E27FC236}">
                <a16:creationId xmlns:a16="http://schemas.microsoft.com/office/drawing/2014/main" id="{D04736BD-42C3-7342-30F2-7A71153B2351}"/>
              </a:ext>
            </a:extLst>
          </p:cNvPr>
          <p:cNvSpPr>
            <a:spLocks noGrp="1"/>
          </p:cNvSpPr>
          <p:nvPr>
            <p:ph type="subTitle" idx="1"/>
          </p:nvPr>
        </p:nvSpPr>
        <p:spPr>
          <a:xfrm>
            <a:off x="764328" y="1786884"/>
            <a:ext cx="10934615" cy="1519565"/>
          </a:xfrm>
        </p:spPr>
        <p:txBody>
          <a:bodyPr>
            <a:normAutofit/>
          </a:bodyPr>
          <a:lstStyle/>
          <a:p>
            <a:pPr algn="l"/>
            <a:r>
              <a:rPr lang="en-US" sz="2000" u="sng" dirty="0">
                <a:latin typeface="Merriweather Sans" pitchFamily="2" charset="77"/>
              </a:rPr>
              <a:t>Complete the UGAmart Prescreening:</a:t>
            </a:r>
          </a:p>
          <a:p>
            <a:pPr marL="342900" indent="-342900" algn="l">
              <a:buFont typeface="Arial" panose="020B0604020202020204" pitchFamily="34" charset="0"/>
              <a:buChar char="•"/>
            </a:pPr>
            <a:endParaRPr lang="en-US" sz="2000" dirty="0">
              <a:solidFill>
                <a:srgbClr val="000000"/>
              </a:solidFill>
              <a:latin typeface="Merriweather Sans" pitchFamily="2" charset="77"/>
            </a:endParaRPr>
          </a:p>
        </p:txBody>
      </p:sp>
      <p:sp>
        <p:nvSpPr>
          <p:cNvPr id="28" name="Rectangle 27">
            <a:extLst>
              <a:ext uri="{FF2B5EF4-FFF2-40B4-BE49-F238E27FC236}">
                <a16:creationId xmlns:a16="http://schemas.microsoft.com/office/drawing/2014/main" id="{0EA41CAE-691F-2340-FFDB-DCD4F30867DE}"/>
              </a:ext>
            </a:extLst>
          </p:cNvPr>
          <p:cNvSpPr/>
          <p:nvPr/>
        </p:nvSpPr>
        <p:spPr>
          <a:xfrm>
            <a:off x="296917" y="239110"/>
            <a:ext cx="11598165" cy="63797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C5B5682-A7D4-4C04-B2FD-F020AE7D373E}"/>
              </a:ext>
            </a:extLst>
          </p:cNvPr>
          <p:cNvSpPr/>
          <p:nvPr/>
        </p:nvSpPr>
        <p:spPr>
          <a:xfrm>
            <a:off x="7311447" y="2950303"/>
            <a:ext cx="4508981" cy="2163433"/>
          </a:xfrm>
          <a:prstGeom prst="rect">
            <a:avLst/>
          </a:prstGeom>
          <a:solidFill>
            <a:srgbClr val="F5D7DC"/>
          </a:solidFill>
          <a:ln w="19050">
            <a:solidFill>
              <a:srgbClr val="CD30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CD304A"/>
                </a:solidFill>
                <a:latin typeface="Merriweather Sans" pitchFamily="2" charset="77"/>
              </a:rPr>
              <a:t>SBITA DOES NOT MEET GASB 96 Criteria, </a:t>
            </a:r>
          </a:p>
          <a:p>
            <a:pPr algn="ctr"/>
            <a:r>
              <a:rPr lang="en-US" sz="2000" b="1" dirty="0">
                <a:solidFill>
                  <a:srgbClr val="CD304A"/>
                </a:solidFill>
                <a:latin typeface="Merriweather Sans" pitchFamily="2" charset="77"/>
              </a:rPr>
              <a:t>you can stop at this point. </a:t>
            </a:r>
          </a:p>
        </p:txBody>
      </p:sp>
      <p:pic>
        <p:nvPicPr>
          <p:cNvPr id="11" name="Picture 2">
            <a:extLst>
              <a:ext uri="{FF2B5EF4-FFF2-40B4-BE49-F238E27FC236}">
                <a16:creationId xmlns:a16="http://schemas.microsoft.com/office/drawing/2014/main" id="{0FE1146D-551C-4579-9446-BAB16FFC56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812" y="2239412"/>
            <a:ext cx="4895850" cy="1171575"/>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ABBBBD1-057F-48EE-8FB9-30182700F084}"/>
              </a:ext>
            </a:extLst>
          </p:cNvPr>
          <p:cNvSpPr/>
          <p:nvPr/>
        </p:nvSpPr>
        <p:spPr>
          <a:xfrm>
            <a:off x="2203721" y="4388799"/>
            <a:ext cx="4763441" cy="212698"/>
          </a:xfrm>
          <a:prstGeom prst="rect">
            <a:avLst/>
          </a:prstGeom>
          <a:noFill/>
          <a:ln w="28575">
            <a:solidFill>
              <a:srgbClr val="CD30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F8C62A6-DCE3-4DBD-B54B-790D75FA4863}"/>
              </a:ext>
            </a:extLst>
          </p:cNvPr>
          <p:cNvSpPr/>
          <p:nvPr/>
        </p:nvSpPr>
        <p:spPr>
          <a:xfrm>
            <a:off x="2246959" y="2977281"/>
            <a:ext cx="3546048" cy="213822"/>
          </a:xfrm>
          <a:prstGeom prst="rect">
            <a:avLst/>
          </a:prstGeom>
          <a:noFill/>
          <a:ln w="28575">
            <a:solidFill>
              <a:srgbClr val="CD30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D8A7E3E4-28C1-42F9-91F8-93043307BD13}"/>
              </a:ext>
            </a:extLst>
          </p:cNvPr>
          <p:cNvSpPr txBox="1"/>
          <p:nvPr/>
        </p:nvSpPr>
        <p:spPr>
          <a:xfrm>
            <a:off x="6840070" y="1806614"/>
            <a:ext cx="6096000" cy="369332"/>
          </a:xfrm>
          <a:prstGeom prst="rect">
            <a:avLst/>
          </a:prstGeom>
          <a:noFill/>
        </p:spPr>
        <p:txBody>
          <a:bodyPr wrap="square">
            <a:spAutoFit/>
          </a:bodyPr>
          <a:lstStyle/>
          <a:p>
            <a:pPr algn="l"/>
            <a:r>
              <a:rPr lang="en-US" sz="1800" dirty="0">
                <a:latin typeface="Merriweather Sans" pitchFamily="2" charset="77"/>
              </a:rPr>
              <a:t>Review the Agreement:</a:t>
            </a:r>
          </a:p>
        </p:txBody>
      </p:sp>
      <p:pic>
        <p:nvPicPr>
          <p:cNvPr id="9" name="Picture 8">
            <a:extLst>
              <a:ext uri="{FF2B5EF4-FFF2-40B4-BE49-F238E27FC236}">
                <a16:creationId xmlns:a16="http://schemas.microsoft.com/office/drawing/2014/main" id="{F272FA07-7DA0-4FDC-98BA-CDEAF70AC20B}"/>
              </a:ext>
            </a:extLst>
          </p:cNvPr>
          <p:cNvPicPr>
            <a:picLocks noChangeAspect="1"/>
          </p:cNvPicPr>
          <p:nvPr/>
        </p:nvPicPr>
        <p:blipFill>
          <a:blip r:embed="rId5"/>
          <a:stretch>
            <a:fillRect/>
          </a:stretch>
        </p:blipFill>
        <p:spPr>
          <a:xfrm>
            <a:off x="6967163" y="2147371"/>
            <a:ext cx="4829849" cy="590632"/>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
        <p:nvSpPr>
          <p:cNvPr id="19" name="Rectangle 18">
            <a:extLst>
              <a:ext uri="{FF2B5EF4-FFF2-40B4-BE49-F238E27FC236}">
                <a16:creationId xmlns:a16="http://schemas.microsoft.com/office/drawing/2014/main" id="{0D9B1DAC-A523-432F-BD32-D061B91C2AAC}"/>
              </a:ext>
            </a:extLst>
          </p:cNvPr>
          <p:cNvSpPr/>
          <p:nvPr/>
        </p:nvSpPr>
        <p:spPr>
          <a:xfrm>
            <a:off x="8166847" y="2528176"/>
            <a:ext cx="950259" cy="191337"/>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81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EA41CAE-691F-2340-FFDB-DCD4F30867DE}"/>
              </a:ext>
            </a:extLst>
          </p:cNvPr>
          <p:cNvSpPr/>
          <p:nvPr/>
        </p:nvSpPr>
        <p:spPr>
          <a:xfrm>
            <a:off x="296917" y="239110"/>
            <a:ext cx="11598165" cy="63797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78CEB2DF-9D4B-44AE-A2D0-308A0088D75D}"/>
              </a:ext>
            </a:extLst>
          </p:cNvPr>
          <p:cNvSpPr>
            <a:spLocks noGrp="1"/>
          </p:cNvSpPr>
          <p:nvPr>
            <p:ph type="ctrTitle"/>
          </p:nvPr>
        </p:nvSpPr>
        <p:spPr>
          <a:xfrm>
            <a:off x="1190624" y="2293311"/>
            <a:ext cx="9144000" cy="1135688"/>
          </a:xfrm>
        </p:spPr>
        <p:txBody>
          <a:bodyPr>
            <a:noAutofit/>
          </a:bodyPr>
          <a:lstStyle/>
          <a:p>
            <a:r>
              <a:rPr lang="en-US" sz="4600" b="1" dirty="0">
                <a:solidFill>
                  <a:schemeClr val="tx1">
                    <a:lumMod val="65000"/>
                    <a:lumOff val="35000"/>
                  </a:schemeClr>
                </a:solidFill>
                <a:latin typeface="Merriweather"/>
              </a:rPr>
              <a:t>GASB 96 Questionnaire</a:t>
            </a:r>
          </a:p>
        </p:txBody>
      </p:sp>
      <p:sp>
        <p:nvSpPr>
          <p:cNvPr id="14" name="Subtitle 2">
            <a:extLst>
              <a:ext uri="{FF2B5EF4-FFF2-40B4-BE49-F238E27FC236}">
                <a16:creationId xmlns:a16="http://schemas.microsoft.com/office/drawing/2014/main" id="{4D5CF81F-C9CF-4364-BBEF-B094063ECBA5}"/>
              </a:ext>
            </a:extLst>
          </p:cNvPr>
          <p:cNvSpPr>
            <a:spLocks noGrp="1"/>
          </p:cNvSpPr>
          <p:nvPr>
            <p:ph type="subTitle" idx="1"/>
          </p:nvPr>
        </p:nvSpPr>
        <p:spPr>
          <a:xfrm>
            <a:off x="5048250" y="3648076"/>
            <a:ext cx="6505575" cy="1655762"/>
          </a:xfrm>
        </p:spPr>
        <p:txBody>
          <a:bodyPr>
            <a:normAutofit/>
          </a:bodyPr>
          <a:lstStyle/>
          <a:p>
            <a:pPr algn="l"/>
            <a:r>
              <a:rPr lang="en-US" sz="3200" dirty="0">
                <a:solidFill>
                  <a:schemeClr val="tx1">
                    <a:lumMod val="65000"/>
                    <a:lumOff val="35000"/>
                  </a:schemeClr>
                </a:solidFill>
                <a:latin typeface="Merriweather Sans"/>
              </a:rPr>
              <a:t>Example #2 - INSIGNIFICANT </a:t>
            </a:r>
          </a:p>
          <a:p>
            <a:pPr algn="l"/>
            <a:r>
              <a:rPr lang="en-US" sz="2200" dirty="0">
                <a:solidFill>
                  <a:schemeClr val="tx1">
                    <a:lumMod val="65000"/>
                    <a:lumOff val="35000"/>
                  </a:schemeClr>
                </a:solidFill>
                <a:latin typeface="Merriweather Sans"/>
              </a:rPr>
              <a:t>SBITA Meets GASB 96 Criteria but the Present Value or Cash Price is less than the Capitalization Threshold.</a:t>
            </a:r>
          </a:p>
          <a:p>
            <a:pPr algn="l"/>
            <a:endParaRPr lang="en-US" sz="2200" dirty="0">
              <a:solidFill>
                <a:schemeClr val="tx1">
                  <a:lumMod val="65000"/>
                  <a:lumOff val="35000"/>
                </a:schemeClr>
              </a:solidFill>
              <a:latin typeface="Merriweather Sans"/>
            </a:endParaRPr>
          </a:p>
          <a:p>
            <a:endParaRPr lang="en-US" dirty="0"/>
          </a:p>
        </p:txBody>
      </p:sp>
    </p:spTree>
    <p:extLst>
      <p:ext uri="{BB962C8B-B14F-4D97-AF65-F5344CB8AC3E}">
        <p14:creationId xmlns:p14="http://schemas.microsoft.com/office/powerpoint/2010/main" val="2940091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A301788-BFD2-463C-856C-B5A17D8FA2BE}"/>
              </a:ext>
            </a:extLst>
          </p:cNvPr>
          <p:cNvPicPr>
            <a:picLocks noChangeAspect="1"/>
          </p:cNvPicPr>
          <p:nvPr/>
        </p:nvPicPr>
        <p:blipFill>
          <a:blip r:embed="rId3"/>
          <a:stretch>
            <a:fillRect/>
          </a:stretch>
        </p:blipFill>
        <p:spPr>
          <a:xfrm>
            <a:off x="6173973" y="5316149"/>
            <a:ext cx="4972744" cy="476316"/>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B83C96C9-4F07-439B-A1BC-B32529E5F809}"/>
              </a:ext>
            </a:extLst>
          </p:cNvPr>
          <p:cNvPicPr>
            <a:picLocks noChangeAspect="1"/>
          </p:cNvPicPr>
          <p:nvPr/>
        </p:nvPicPr>
        <p:blipFill>
          <a:blip r:embed="rId4"/>
          <a:stretch>
            <a:fillRect/>
          </a:stretch>
        </p:blipFill>
        <p:spPr>
          <a:xfrm>
            <a:off x="6181617" y="1924997"/>
            <a:ext cx="4104062" cy="1560075"/>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927044A4-F644-42AE-96DF-6812EF82A853}"/>
              </a:ext>
            </a:extLst>
          </p:cNvPr>
          <p:cNvPicPr>
            <a:picLocks noChangeAspect="1"/>
          </p:cNvPicPr>
          <p:nvPr/>
        </p:nvPicPr>
        <p:blipFill>
          <a:blip r:embed="rId5"/>
          <a:stretch>
            <a:fillRect/>
          </a:stretch>
        </p:blipFill>
        <p:spPr>
          <a:xfrm>
            <a:off x="522395" y="2041239"/>
            <a:ext cx="5181032" cy="4490826"/>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
        <p:nvSpPr>
          <p:cNvPr id="12" name="Title 1">
            <a:extLst>
              <a:ext uri="{FF2B5EF4-FFF2-40B4-BE49-F238E27FC236}">
                <a16:creationId xmlns:a16="http://schemas.microsoft.com/office/drawing/2014/main" id="{105E7F32-1501-A0A7-F096-62E5012CAA7C}"/>
              </a:ext>
            </a:extLst>
          </p:cNvPr>
          <p:cNvSpPr>
            <a:spLocks noGrp="1"/>
          </p:cNvSpPr>
          <p:nvPr>
            <p:ph type="ctrTitle"/>
          </p:nvPr>
        </p:nvSpPr>
        <p:spPr>
          <a:xfrm>
            <a:off x="651641" y="851333"/>
            <a:ext cx="10934615" cy="1297978"/>
          </a:xfrm>
        </p:spPr>
        <p:txBody>
          <a:bodyPr>
            <a:noAutofit/>
          </a:bodyPr>
          <a:lstStyle/>
          <a:p>
            <a:pPr algn="l"/>
            <a:r>
              <a:rPr lang="en-US" sz="3500" b="1" dirty="0">
                <a:solidFill>
                  <a:schemeClr val="tx1">
                    <a:lumMod val="65000"/>
                    <a:lumOff val="35000"/>
                  </a:schemeClr>
                </a:solidFill>
                <a:latin typeface="Trade Gothic LT Std Cn" panose="020B0606020502020204" pitchFamily="34" charset="77"/>
              </a:rPr>
              <a:t>Example 2:</a:t>
            </a:r>
            <a:r>
              <a:rPr lang="en-US" sz="3500" b="1" dirty="0">
                <a:solidFill>
                  <a:srgbClr val="CD304A"/>
                </a:solidFill>
                <a:latin typeface="Trade Gothic LT Std Cn" panose="020B0606020502020204" pitchFamily="34" charset="77"/>
              </a:rPr>
              <a:t> INSIGNIFICANT</a:t>
            </a:r>
            <a:r>
              <a:rPr lang="en-US" sz="3600" dirty="0"/>
              <a:t> </a:t>
            </a:r>
            <a:r>
              <a:rPr lang="en-US" sz="3500" b="1" dirty="0">
                <a:solidFill>
                  <a:srgbClr val="CD304A"/>
                </a:solidFill>
                <a:latin typeface="Trade Gothic LT Std Cn" panose="020B0606020502020204" pitchFamily="34" charset="77"/>
              </a:rPr>
              <a:t>GASB 96 </a:t>
            </a:r>
            <a:br>
              <a:rPr lang="en-US" sz="3600" b="1" dirty="0">
                <a:solidFill>
                  <a:srgbClr val="CD304A"/>
                </a:solidFill>
                <a:latin typeface="Trade Gothic LT Std Cn" panose="020B0606020502020204" pitchFamily="34" charset="77"/>
              </a:rPr>
            </a:br>
            <a:r>
              <a:rPr lang="en-US" sz="2500" b="1" i="1" dirty="0" err="1">
                <a:solidFill>
                  <a:srgbClr val="CD304A"/>
                </a:solidFill>
                <a:latin typeface="Trade Gothic LT Std Cn" panose="020B0606020502020204" pitchFamily="34" charset="77"/>
              </a:rPr>
              <a:t>Cappex</a:t>
            </a:r>
            <a:r>
              <a:rPr lang="en-US" sz="2500" b="1" i="1" dirty="0">
                <a:solidFill>
                  <a:srgbClr val="CD304A"/>
                </a:solidFill>
                <a:latin typeface="Trade Gothic LT Std Cn" panose="020B0606020502020204" pitchFamily="34" charset="77"/>
              </a:rPr>
              <a:t> (software) membership (PO Number: E1268869)</a:t>
            </a:r>
            <a:br>
              <a:rPr lang="en-US" sz="3500" b="1" dirty="0">
                <a:solidFill>
                  <a:srgbClr val="CD304A"/>
                </a:solidFill>
                <a:latin typeface="Trade Gothic LT Std Cn" panose="020B0606020502020204" pitchFamily="34" charset="77"/>
              </a:rPr>
            </a:br>
            <a:endParaRPr lang="en-US" sz="3500" b="1" dirty="0">
              <a:solidFill>
                <a:srgbClr val="CD304A"/>
              </a:solidFill>
              <a:latin typeface="Trade Gothic LT Std Cn" panose="020B0606020502020204" pitchFamily="34" charset="77"/>
            </a:endParaRPr>
          </a:p>
        </p:txBody>
      </p:sp>
      <p:sp>
        <p:nvSpPr>
          <p:cNvPr id="28" name="Rectangle 27">
            <a:extLst>
              <a:ext uri="{FF2B5EF4-FFF2-40B4-BE49-F238E27FC236}">
                <a16:creationId xmlns:a16="http://schemas.microsoft.com/office/drawing/2014/main" id="{0EA41CAE-691F-2340-FFDB-DCD4F30867DE}"/>
              </a:ext>
            </a:extLst>
          </p:cNvPr>
          <p:cNvSpPr/>
          <p:nvPr/>
        </p:nvSpPr>
        <p:spPr>
          <a:xfrm>
            <a:off x="296917" y="239110"/>
            <a:ext cx="11598165" cy="63797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5C44D784-AACF-4EC2-B099-81C844E45052}"/>
              </a:ext>
            </a:extLst>
          </p:cNvPr>
          <p:cNvCxnSpPr>
            <a:cxnSpLocks/>
          </p:cNvCxnSpPr>
          <p:nvPr/>
        </p:nvCxnSpPr>
        <p:spPr>
          <a:xfrm>
            <a:off x="3195875" y="2140711"/>
            <a:ext cx="6264849" cy="1242539"/>
          </a:xfrm>
          <a:prstGeom prst="straightConnector1">
            <a:avLst/>
          </a:prstGeom>
          <a:ln w="28575">
            <a:solidFill>
              <a:srgbClr val="EAA4B0"/>
            </a:solidFill>
            <a:tailEnd type="triangle"/>
          </a:ln>
        </p:spPr>
        <p:style>
          <a:lnRef idx="1">
            <a:schemeClr val="accent1"/>
          </a:lnRef>
          <a:fillRef idx="0">
            <a:schemeClr val="accent1"/>
          </a:fillRef>
          <a:effectRef idx="0">
            <a:schemeClr val="accent1"/>
          </a:effectRef>
          <a:fontRef idx="minor">
            <a:schemeClr val="tx1"/>
          </a:fontRef>
        </p:style>
      </p:cxnSp>
      <p:sp>
        <p:nvSpPr>
          <p:cNvPr id="16" name="Subtitle 2">
            <a:extLst>
              <a:ext uri="{FF2B5EF4-FFF2-40B4-BE49-F238E27FC236}">
                <a16:creationId xmlns:a16="http://schemas.microsoft.com/office/drawing/2014/main" id="{DE18F8AE-05E1-44D2-A785-073D315F94FE}"/>
              </a:ext>
            </a:extLst>
          </p:cNvPr>
          <p:cNvSpPr txBox="1">
            <a:spLocks/>
          </p:cNvSpPr>
          <p:nvPr/>
        </p:nvSpPr>
        <p:spPr>
          <a:xfrm>
            <a:off x="6129639" y="1608557"/>
            <a:ext cx="4516065" cy="151956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latin typeface="Merriweather Sans" pitchFamily="2" charset="77"/>
              </a:rPr>
              <a:t>GASB 96 Scope Document:</a:t>
            </a:r>
          </a:p>
          <a:p>
            <a:pPr marL="342900" indent="-342900" algn="l">
              <a:buFont typeface="Arial" panose="020B0604020202020204" pitchFamily="34" charset="0"/>
              <a:buChar char="•"/>
            </a:pPr>
            <a:endParaRPr lang="en-US" sz="2000" dirty="0">
              <a:solidFill>
                <a:srgbClr val="000000"/>
              </a:solidFill>
              <a:latin typeface="Merriweather Sans" pitchFamily="2" charset="77"/>
            </a:endParaRPr>
          </a:p>
        </p:txBody>
      </p:sp>
      <p:sp>
        <p:nvSpPr>
          <p:cNvPr id="17" name="Subtitle 2">
            <a:extLst>
              <a:ext uri="{FF2B5EF4-FFF2-40B4-BE49-F238E27FC236}">
                <a16:creationId xmlns:a16="http://schemas.microsoft.com/office/drawing/2014/main" id="{0D735B21-3DD0-4B99-8003-CDD8F4A02150}"/>
              </a:ext>
            </a:extLst>
          </p:cNvPr>
          <p:cNvSpPr txBox="1">
            <a:spLocks/>
          </p:cNvSpPr>
          <p:nvPr/>
        </p:nvSpPr>
        <p:spPr>
          <a:xfrm>
            <a:off x="6195830" y="3509650"/>
            <a:ext cx="4960225" cy="151956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latin typeface="Merriweather Sans" pitchFamily="2" charset="77"/>
              </a:rPr>
              <a:t>Review the Agreement:</a:t>
            </a:r>
          </a:p>
          <a:p>
            <a:pPr marL="342900" indent="-342900" algn="l">
              <a:buFont typeface="Arial" panose="020B0604020202020204" pitchFamily="34" charset="0"/>
              <a:buChar char="•"/>
            </a:pPr>
            <a:endParaRPr lang="en-US" sz="2000" dirty="0">
              <a:solidFill>
                <a:srgbClr val="000000"/>
              </a:solidFill>
              <a:latin typeface="Merriweather Sans" pitchFamily="2" charset="77"/>
            </a:endParaRPr>
          </a:p>
        </p:txBody>
      </p:sp>
      <p:sp>
        <p:nvSpPr>
          <p:cNvPr id="33" name="Right Brace 32">
            <a:extLst>
              <a:ext uri="{FF2B5EF4-FFF2-40B4-BE49-F238E27FC236}">
                <a16:creationId xmlns:a16="http://schemas.microsoft.com/office/drawing/2014/main" id="{897E2ED3-DACB-4630-8C71-DCB64A46ABFC}"/>
              </a:ext>
            </a:extLst>
          </p:cNvPr>
          <p:cNvSpPr/>
          <p:nvPr/>
        </p:nvSpPr>
        <p:spPr>
          <a:xfrm>
            <a:off x="5446275" y="3845135"/>
            <a:ext cx="376432" cy="1213704"/>
          </a:xfrm>
          <a:prstGeom prst="rightBrace">
            <a:avLst>
              <a:gd name="adj1" fmla="val 8333"/>
              <a:gd name="adj2" fmla="val 49774"/>
            </a:avLst>
          </a:prstGeom>
          <a:ln w="28575">
            <a:solidFill>
              <a:srgbClr val="EAA4B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TextBox 13">
            <a:extLst>
              <a:ext uri="{FF2B5EF4-FFF2-40B4-BE49-F238E27FC236}">
                <a16:creationId xmlns:a16="http://schemas.microsoft.com/office/drawing/2014/main" id="{561F8596-938A-488C-A49E-5229A426E984}"/>
              </a:ext>
            </a:extLst>
          </p:cNvPr>
          <p:cNvSpPr txBox="1"/>
          <p:nvPr/>
        </p:nvSpPr>
        <p:spPr>
          <a:xfrm>
            <a:off x="651641" y="1673674"/>
            <a:ext cx="9053512" cy="369332"/>
          </a:xfrm>
          <a:prstGeom prst="rect">
            <a:avLst/>
          </a:prstGeom>
          <a:noFill/>
        </p:spPr>
        <p:txBody>
          <a:bodyPr wrap="square">
            <a:spAutoFit/>
          </a:bodyPr>
          <a:lstStyle/>
          <a:p>
            <a:pPr algn="l"/>
            <a:r>
              <a:rPr lang="en-US" sz="1800" u="sng" dirty="0">
                <a:latin typeface="Merriweather Sans" pitchFamily="2" charset="77"/>
              </a:rPr>
              <a:t>Complete the GASB 96 Questionnaire:</a:t>
            </a:r>
          </a:p>
        </p:txBody>
      </p:sp>
      <p:pic>
        <p:nvPicPr>
          <p:cNvPr id="31" name="Picture 30">
            <a:extLst>
              <a:ext uri="{FF2B5EF4-FFF2-40B4-BE49-F238E27FC236}">
                <a16:creationId xmlns:a16="http://schemas.microsoft.com/office/drawing/2014/main" id="{6907FF95-CFE7-4264-97EE-467DEE97ABCC}"/>
              </a:ext>
            </a:extLst>
          </p:cNvPr>
          <p:cNvPicPr>
            <a:picLocks noChangeAspect="1"/>
          </p:cNvPicPr>
          <p:nvPr/>
        </p:nvPicPr>
        <p:blipFill>
          <a:blip r:embed="rId6"/>
          <a:stretch>
            <a:fillRect/>
          </a:stretch>
        </p:blipFill>
        <p:spPr>
          <a:xfrm>
            <a:off x="6177115" y="3825040"/>
            <a:ext cx="5637473" cy="1341472"/>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
        <p:nvSpPr>
          <p:cNvPr id="38" name="Rectangle 37">
            <a:extLst>
              <a:ext uri="{FF2B5EF4-FFF2-40B4-BE49-F238E27FC236}">
                <a16:creationId xmlns:a16="http://schemas.microsoft.com/office/drawing/2014/main" id="{9769BADF-3514-41A6-B332-57F0F6DF2FBE}"/>
              </a:ext>
            </a:extLst>
          </p:cNvPr>
          <p:cNvSpPr/>
          <p:nvPr/>
        </p:nvSpPr>
        <p:spPr>
          <a:xfrm>
            <a:off x="7261411" y="4845411"/>
            <a:ext cx="4553962" cy="213428"/>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a:extLst>
              <a:ext uri="{FF2B5EF4-FFF2-40B4-BE49-F238E27FC236}">
                <a16:creationId xmlns:a16="http://schemas.microsoft.com/office/drawing/2014/main" id="{CF30AFE9-E748-4269-9EA4-89ADE180BA4A}"/>
              </a:ext>
            </a:extLst>
          </p:cNvPr>
          <p:cNvCxnSpPr>
            <a:cxnSpLocks/>
          </p:cNvCxnSpPr>
          <p:nvPr/>
        </p:nvCxnSpPr>
        <p:spPr>
          <a:xfrm>
            <a:off x="5909263" y="4450993"/>
            <a:ext cx="2882312" cy="1030909"/>
          </a:xfrm>
          <a:prstGeom prst="straightConnector1">
            <a:avLst/>
          </a:prstGeom>
          <a:ln w="28575">
            <a:solidFill>
              <a:srgbClr val="EAA4B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CD96B0D-8727-44BA-AB8A-F845AA45D400}"/>
              </a:ext>
            </a:extLst>
          </p:cNvPr>
          <p:cNvCxnSpPr>
            <a:cxnSpLocks/>
          </p:cNvCxnSpPr>
          <p:nvPr/>
        </p:nvCxnSpPr>
        <p:spPr>
          <a:xfrm>
            <a:off x="3448050" y="3060934"/>
            <a:ext cx="2747780" cy="657801"/>
          </a:xfrm>
          <a:prstGeom prst="straightConnector1">
            <a:avLst/>
          </a:prstGeom>
          <a:ln w="28575">
            <a:solidFill>
              <a:srgbClr val="EAA4B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51B64C1-BFC3-44F8-8D11-FCD0040BF9E1}"/>
              </a:ext>
            </a:extLst>
          </p:cNvPr>
          <p:cNvSpPr/>
          <p:nvPr/>
        </p:nvSpPr>
        <p:spPr>
          <a:xfrm>
            <a:off x="6195393" y="4966447"/>
            <a:ext cx="859832" cy="185523"/>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957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26CCCC-90FC-4A40-BA5E-7C3AD3F81BC8}"/>
              </a:ext>
            </a:extLst>
          </p:cNvPr>
          <p:cNvPicPr>
            <a:picLocks noChangeAspect="1"/>
          </p:cNvPicPr>
          <p:nvPr/>
        </p:nvPicPr>
        <p:blipFill>
          <a:blip r:embed="rId3"/>
          <a:stretch>
            <a:fillRect/>
          </a:stretch>
        </p:blipFill>
        <p:spPr>
          <a:xfrm>
            <a:off x="462396" y="1714260"/>
            <a:ext cx="5476135" cy="3302192"/>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
        <p:nvSpPr>
          <p:cNvPr id="28" name="Rectangle 27">
            <a:extLst>
              <a:ext uri="{FF2B5EF4-FFF2-40B4-BE49-F238E27FC236}">
                <a16:creationId xmlns:a16="http://schemas.microsoft.com/office/drawing/2014/main" id="{0EA41CAE-691F-2340-FFDB-DCD4F30867DE}"/>
              </a:ext>
            </a:extLst>
          </p:cNvPr>
          <p:cNvSpPr/>
          <p:nvPr/>
        </p:nvSpPr>
        <p:spPr>
          <a:xfrm>
            <a:off x="296917" y="239110"/>
            <a:ext cx="11598165" cy="63797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EBE8E530-C1D1-4F63-B50F-4416054135D6}"/>
              </a:ext>
            </a:extLst>
          </p:cNvPr>
          <p:cNvSpPr txBox="1">
            <a:spLocks/>
          </p:cNvSpPr>
          <p:nvPr/>
        </p:nvSpPr>
        <p:spPr>
          <a:xfrm>
            <a:off x="6253471" y="1543144"/>
            <a:ext cx="4751108" cy="151956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latin typeface="Merriweather Sans" pitchFamily="2" charset="77"/>
              </a:rPr>
              <a:t>Review Agreement:</a:t>
            </a:r>
          </a:p>
          <a:p>
            <a:pPr marL="342900" indent="-342900" algn="l">
              <a:buFont typeface="Arial" panose="020B0604020202020204" pitchFamily="34" charset="0"/>
              <a:buChar char="•"/>
            </a:pPr>
            <a:endParaRPr lang="en-US" sz="2000" dirty="0">
              <a:solidFill>
                <a:srgbClr val="000000"/>
              </a:solidFill>
              <a:latin typeface="Merriweather Sans" pitchFamily="2" charset="77"/>
            </a:endParaRPr>
          </a:p>
        </p:txBody>
      </p:sp>
      <p:pic>
        <p:nvPicPr>
          <p:cNvPr id="3" name="Picture 2">
            <a:extLst>
              <a:ext uri="{FF2B5EF4-FFF2-40B4-BE49-F238E27FC236}">
                <a16:creationId xmlns:a16="http://schemas.microsoft.com/office/drawing/2014/main" id="{BFDE5F39-BC25-415E-8651-8B5E42FA968A}"/>
              </a:ext>
            </a:extLst>
          </p:cNvPr>
          <p:cNvPicPr>
            <a:picLocks noChangeAspect="1"/>
          </p:cNvPicPr>
          <p:nvPr/>
        </p:nvPicPr>
        <p:blipFill>
          <a:blip r:embed="rId4"/>
          <a:stretch>
            <a:fillRect/>
          </a:stretch>
        </p:blipFill>
        <p:spPr>
          <a:xfrm>
            <a:off x="4057651" y="4554057"/>
            <a:ext cx="7671954" cy="1916331"/>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cxnSp>
        <p:nvCxnSpPr>
          <p:cNvPr id="14" name="Straight Arrow Connector 13">
            <a:extLst>
              <a:ext uri="{FF2B5EF4-FFF2-40B4-BE49-F238E27FC236}">
                <a16:creationId xmlns:a16="http://schemas.microsoft.com/office/drawing/2014/main" id="{21185795-C880-408F-B7F6-6347A0D11620}"/>
              </a:ext>
            </a:extLst>
          </p:cNvPr>
          <p:cNvCxnSpPr>
            <a:cxnSpLocks/>
          </p:cNvCxnSpPr>
          <p:nvPr/>
        </p:nvCxnSpPr>
        <p:spPr>
          <a:xfrm>
            <a:off x="1525407" y="4755298"/>
            <a:ext cx="9266418" cy="1529014"/>
          </a:xfrm>
          <a:prstGeom prst="straightConnector1">
            <a:avLst/>
          </a:prstGeom>
          <a:ln w="28575">
            <a:solidFill>
              <a:srgbClr val="EAA4B0"/>
            </a:solidFill>
            <a:tailEnd type="triangle"/>
          </a:ln>
        </p:spPr>
        <p:style>
          <a:lnRef idx="1">
            <a:schemeClr val="accent1"/>
          </a:lnRef>
          <a:fillRef idx="0">
            <a:schemeClr val="accent1"/>
          </a:fillRef>
          <a:effectRef idx="0">
            <a:schemeClr val="accent1"/>
          </a:effectRef>
          <a:fontRef idx="minor">
            <a:schemeClr val="tx1"/>
          </a:fontRef>
        </p:style>
      </p:cxnSp>
      <p:sp>
        <p:nvSpPr>
          <p:cNvPr id="15" name="Subtitle 2">
            <a:extLst>
              <a:ext uri="{FF2B5EF4-FFF2-40B4-BE49-F238E27FC236}">
                <a16:creationId xmlns:a16="http://schemas.microsoft.com/office/drawing/2014/main" id="{135A35EB-C02E-4D69-BD23-57EE44FF174C}"/>
              </a:ext>
            </a:extLst>
          </p:cNvPr>
          <p:cNvSpPr txBox="1">
            <a:spLocks/>
          </p:cNvSpPr>
          <p:nvPr/>
        </p:nvSpPr>
        <p:spPr>
          <a:xfrm>
            <a:off x="6158616" y="4180654"/>
            <a:ext cx="4537026" cy="474024"/>
          </a:xfrm>
          <a:prstGeom prst="rect">
            <a:avLst/>
          </a:prstGeom>
          <a:ln w="28575">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latin typeface="Merriweather Sans" pitchFamily="2" charset="77"/>
              </a:rPr>
              <a:t>Present Value Calculator:</a:t>
            </a:r>
          </a:p>
          <a:p>
            <a:pPr algn="l"/>
            <a:endParaRPr lang="en-US" sz="2000" dirty="0">
              <a:solidFill>
                <a:srgbClr val="000000"/>
              </a:solidFill>
              <a:latin typeface="Merriweather Sans" pitchFamily="2" charset="77"/>
            </a:endParaRPr>
          </a:p>
        </p:txBody>
      </p:sp>
      <p:pic>
        <p:nvPicPr>
          <p:cNvPr id="11" name="Picture 10">
            <a:extLst>
              <a:ext uri="{FF2B5EF4-FFF2-40B4-BE49-F238E27FC236}">
                <a16:creationId xmlns:a16="http://schemas.microsoft.com/office/drawing/2014/main" id="{5B05ADFA-4C71-4A1D-9135-58703FC371CB}"/>
              </a:ext>
            </a:extLst>
          </p:cNvPr>
          <p:cNvPicPr>
            <a:picLocks noChangeAspect="1"/>
          </p:cNvPicPr>
          <p:nvPr/>
        </p:nvPicPr>
        <p:blipFill>
          <a:blip r:embed="rId5"/>
          <a:stretch>
            <a:fillRect/>
          </a:stretch>
        </p:blipFill>
        <p:spPr>
          <a:xfrm>
            <a:off x="6305683" y="1845269"/>
            <a:ext cx="3532411" cy="2316335"/>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
        <p:nvSpPr>
          <p:cNvPr id="17" name="Title 1">
            <a:extLst>
              <a:ext uri="{FF2B5EF4-FFF2-40B4-BE49-F238E27FC236}">
                <a16:creationId xmlns:a16="http://schemas.microsoft.com/office/drawing/2014/main" id="{71169C7B-9132-45C6-94C8-D50CBB1E6832}"/>
              </a:ext>
            </a:extLst>
          </p:cNvPr>
          <p:cNvSpPr txBox="1">
            <a:spLocks/>
          </p:cNvSpPr>
          <p:nvPr/>
        </p:nvSpPr>
        <p:spPr>
          <a:xfrm>
            <a:off x="652896" y="814249"/>
            <a:ext cx="10934615" cy="12979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500" b="1" dirty="0">
                <a:solidFill>
                  <a:schemeClr val="tx1">
                    <a:lumMod val="65000"/>
                    <a:lumOff val="35000"/>
                  </a:schemeClr>
                </a:solidFill>
                <a:latin typeface="Trade Gothic LT Std Cn" panose="020B0606020502020204" pitchFamily="34" charset="77"/>
              </a:rPr>
              <a:t>Example 2:</a:t>
            </a:r>
            <a:r>
              <a:rPr lang="en-US" sz="3500" b="1" dirty="0">
                <a:solidFill>
                  <a:srgbClr val="CD304A"/>
                </a:solidFill>
                <a:latin typeface="Trade Gothic LT Std Cn" panose="020B0606020502020204" pitchFamily="34" charset="77"/>
              </a:rPr>
              <a:t> INSIGNIFICANT</a:t>
            </a:r>
            <a:r>
              <a:rPr lang="en-US" sz="3600" dirty="0"/>
              <a:t> </a:t>
            </a:r>
            <a:r>
              <a:rPr lang="en-US" sz="3500" b="1" dirty="0">
                <a:solidFill>
                  <a:srgbClr val="CD304A"/>
                </a:solidFill>
                <a:latin typeface="Trade Gothic LT Std Cn" panose="020B0606020502020204" pitchFamily="34" charset="77"/>
              </a:rPr>
              <a:t>GASB 96 </a:t>
            </a:r>
            <a:br>
              <a:rPr lang="en-US" sz="3600" b="1" dirty="0">
                <a:solidFill>
                  <a:srgbClr val="CD304A"/>
                </a:solidFill>
                <a:latin typeface="Trade Gothic LT Std Cn" panose="020B0606020502020204" pitchFamily="34" charset="77"/>
              </a:rPr>
            </a:br>
            <a:r>
              <a:rPr lang="en-US" sz="2500" b="1" i="1" dirty="0" err="1">
                <a:solidFill>
                  <a:srgbClr val="CD304A"/>
                </a:solidFill>
                <a:latin typeface="Trade Gothic LT Std Cn" panose="020B0606020502020204" pitchFamily="34" charset="77"/>
              </a:rPr>
              <a:t>Cappex</a:t>
            </a:r>
            <a:r>
              <a:rPr lang="en-US" sz="2500" b="1" i="1" dirty="0">
                <a:solidFill>
                  <a:srgbClr val="CD304A"/>
                </a:solidFill>
                <a:latin typeface="Trade Gothic LT Std Cn" panose="020B0606020502020204" pitchFamily="34" charset="77"/>
              </a:rPr>
              <a:t> (software) membership (PO Number: E1268869)</a:t>
            </a:r>
            <a:br>
              <a:rPr lang="en-US" sz="3500" b="1" dirty="0">
                <a:solidFill>
                  <a:srgbClr val="CD304A"/>
                </a:solidFill>
                <a:latin typeface="Trade Gothic LT Std Cn" panose="020B0606020502020204" pitchFamily="34" charset="77"/>
              </a:rPr>
            </a:br>
            <a:endParaRPr lang="en-US" sz="3500" b="1" dirty="0">
              <a:solidFill>
                <a:srgbClr val="CD304A"/>
              </a:solidFill>
              <a:latin typeface="Trade Gothic LT Std Cn" panose="020B0606020502020204" pitchFamily="34" charset="77"/>
            </a:endParaRPr>
          </a:p>
        </p:txBody>
      </p:sp>
    </p:spTree>
    <p:extLst>
      <p:ext uri="{BB962C8B-B14F-4D97-AF65-F5344CB8AC3E}">
        <p14:creationId xmlns:p14="http://schemas.microsoft.com/office/powerpoint/2010/main" val="2683961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05E7F32-1501-A0A7-F096-62E5012CAA7C}"/>
              </a:ext>
            </a:extLst>
          </p:cNvPr>
          <p:cNvSpPr>
            <a:spLocks noGrp="1"/>
          </p:cNvSpPr>
          <p:nvPr>
            <p:ph type="ctrTitle"/>
          </p:nvPr>
        </p:nvSpPr>
        <p:spPr>
          <a:xfrm>
            <a:off x="651643" y="851333"/>
            <a:ext cx="9942786" cy="582508"/>
          </a:xfrm>
        </p:spPr>
        <p:txBody>
          <a:bodyPr>
            <a:noAutofit/>
          </a:bodyPr>
          <a:lstStyle/>
          <a:p>
            <a:pPr algn="l"/>
            <a:r>
              <a:rPr lang="en-US" sz="4800" b="1" dirty="0">
                <a:solidFill>
                  <a:schemeClr val="tx1">
                    <a:lumMod val="65000"/>
                    <a:lumOff val="35000"/>
                  </a:schemeClr>
                </a:solidFill>
                <a:latin typeface="Trade Gothic LT Std Cn" panose="020B0606020502020204" pitchFamily="34" charset="77"/>
              </a:rPr>
              <a:t>Discussion Points</a:t>
            </a:r>
            <a:endParaRPr lang="en-US" sz="4800" b="1" dirty="0">
              <a:solidFill>
                <a:srgbClr val="CD304A"/>
              </a:solidFill>
              <a:latin typeface="Trade Gothic LT Std Cn" panose="020B0606020502020204" pitchFamily="34" charset="77"/>
            </a:endParaRPr>
          </a:p>
        </p:txBody>
      </p:sp>
      <p:sp>
        <p:nvSpPr>
          <p:cNvPr id="28" name="Rectangle 27">
            <a:extLst>
              <a:ext uri="{FF2B5EF4-FFF2-40B4-BE49-F238E27FC236}">
                <a16:creationId xmlns:a16="http://schemas.microsoft.com/office/drawing/2014/main" id="{0EA41CAE-691F-2340-FFDB-DCD4F30867DE}"/>
              </a:ext>
            </a:extLst>
          </p:cNvPr>
          <p:cNvSpPr/>
          <p:nvPr/>
        </p:nvSpPr>
        <p:spPr>
          <a:xfrm>
            <a:off x="296917" y="164159"/>
            <a:ext cx="11598165" cy="63797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Content Placeholder 5">
            <a:extLst>
              <a:ext uri="{FF2B5EF4-FFF2-40B4-BE49-F238E27FC236}">
                <a16:creationId xmlns:a16="http://schemas.microsoft.com/office/drawing/2014/main" id="{0DF12A40-EB90-485A-A44B-57E50044B66F}"/>
              </a:ext>
            </a:extLst>
          </p:cNvPr>
          <p:cNvGraphicFramePr>
            <a:graphicFrameLocks/>
          </p:cNvGraphicFramePr>
          <p:nvPr>
            <p:extLst>
              <p:ext uri="{D42A27DB-BD31-4B8C-83A1-F6EECF244321}">
                <p14:modId xmlns:p14="http://schemas.microsoft.com/office/powerpoint/2010/main" val="2800405122"/>
              </p:ext>
            </p:extLst>
          </p:nvPr>
        </p:nvGraphicFramePr>
        <p:xfrm>
          <a:off x="651643" y="1433841"/>
          <a:ext cx="10888714" cy="493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2297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EA41CAE-691F-2340-FFDB-DCD4F30867DE}"/>
              </a:ext>
            </a:extLst>
          </p:cNvPr>
          <p:cNvSpPr/>
          <p:nvPr/>
        </p:nvSpPr>
        <p:spPr>
          <a:xfrm>
            <a:off x="296917" y="239110"/>
            <a:ext cx="11598165" cy="63797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71169C7B-9132-45C6-94C8-D50CBB1E6832}"/>
              </a:ext>
            </a:extLst>
          </p:cNvPr>
          <p:cNvSpPr txBox="1">
            <a:spLocks/>
          </p:cNvSpPr>
          <p:nvPr/>
        </p:nvSpPr>
        <p:spPr>
          <a:xfrm>
            <a:off x="652896" y="814249"/>
            <a:ext cx="10934615" cy="12979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500" b="1" dirty="0">
                <a:solidFill>
                  <a:schemeClr val="tx1">
                    <a:lumMod val="65000"/>
                    <a:lumOff val="35000"/>
                  </a:schemeClr>
                </a:solidFill>
                <a:latin typeface="Trade Gothic LT Std Cn" panose="020B0606020502020204" pitchFamily="34" charset="77"/>
              </a:rPr>
              <a:t>Example 2:</a:t>
            </a:r>
            <a:r>
              <a:rPr lang="en-US" sz="3500" b="1" dirty="0">
                <a:solidFill>
                  <a:srgbClr val="CD304A"/>
                </a:solidFill>
                <a:latin typeface="Trade Gothic LT Std Cn" panose="020B0606020502020204" pitchFamily="34" charset="77"/>
              </a:rPr>
              <a:t> INSIGNIFICANT</a:t>
            </a:r>
            <a:r>
              <a:rPr lang="en-US" sz="3600" dirty="0"/>
              <a:t> </a:t>
            </a:r>
            <a:r>
              <a:rPr lang="en-US" sz="3500" b="1" dirty="0">
                <a:solidFill>
                  <a:srgbClr val="CD304A"/>
                </a:solidFill>
                <a:latin typeface="Trade Gothic LT Std Cn" panose="020B0606020502020204" pitchFamily="34" charset="77"/>
              </a:rPr>
              <a:t>GASB 96 </a:t>
            </a:r>
            <a:br>
              <a:rPr lang="en-US" sz="3600" b="1" dirty="0">
                <a:solidFill>
                  <a:srgbClr val="CD304A"/>
                </a:solidFill>
                <a:latin typeface="Trade Gothic LT Std Cn" panose="020B0606020502020204" pitchFamily="34" charset="77"/>
              </a:rPr>
            </a:br>
            <a:r>
              <a:rPr lang="en-US" sz="2500" b="1" i="1" dirty="0" err="1">
                <a:solidFill>
                  <a:srgbClr val="CD304A"/>
                </a:solidFill>
                <a:latin typeface="Trade Gothic LT Std Cn" panose="020B0606020502020204" pitchFamily="34" charset="77"/>
              </a:rPr>
              <a:t>Cappex</a:t>
            </a:r>
            <a:r>
              <a:rPr lang="en-US" sz="2500" b="1" i="1" dirty="0">
                <a:solidFill>
                  <a:srgbClr val="CD304A"/>
                </a:solidFill>
                <a:latin typeface="Trade Gothic LT Std Cn" panose="020B0606020502020204" pitchFamily="34" charset="77"/>
              </a:rPr>
              <a:t> (software) membership (PO Number: E1268869)</a:t>
            </a:r>
            <a:br>
              <a:rPr lang="en-US" sz="3500" b="1" dirty="0">
                <a:solidFill>
                  <a:srgbClr val="CD304A"/>
                </a:solidFill>
                <a:latin typeface="Trade Gothic LT Std Cn" panose="020B0606020502020204" pitchFamily="34" charset="77"/>
              </a:rPr>
            </a:br>
            <a:endParaRPr lang="en-US" sz="3500" b="1" dirty="0">
              <a:solidFill>
                <a:srgbClr val="CD304A"/>
              </a:solidFill>
              <a:latin typeface="Trade Gothic LT Std Cn" panose="020B0606020502020204" pitchFamily="34" charset="77"/>
            </a:endParaRPr>
          </a:p>
        </p:txBody>
      </p:sp>
      <p:pic>
        <p:nvPicPr>
          <p:cNvPr id="12" name="Picture 11">
            <a:extLst>
              <a:ext uri="{FF2B5EF4-FFF2-40B4-BE49-F238E27FC236}">
                <a16:creationId xmlns:a16="http://schemas.microsoft.com/office/drawing/2014/main" id="{F1B5AFC1-90C2-4B76-9E63-F8FF956682DE}"/>
              </a:ext>
            </a:extLst>
          </p:cNvPr>
          <p:cNvPicPr>
            <a:picLocks noChangeAspect="1"/>
          </p:cNvPicPr>
          <p:nvPr/>
        </p:nvPicPr>
        <p:blipFill>
          <a:blip r:embed="rId3"/>
          <a:stretch>
            <a:fillRect/>
          </a:stretch>
        </p:blipFill>
        <p:spPr>
          <a:xfrm>
            <a:off x="708761" y="1825671"/>
            <a:ext cx="5696745" cy="3648584"/>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
        <p:nvSpPr>
          <p:cNvPr id="13" name="Rectangle 12">
            <a:extLst>
              <a:ext uri="{FF2B5EF4-FFF2-40B4-BE49-F238E27FC236}">
                <a16:creationId xmlns:a16="http://schemas.microsoft.com/office/drawing/2014/main" id="{B8E96ECF-2852-4F99-B5D9-77073F559081}"/>
              </a:ext>
            </a:extLst>
          </p:cNvPr>
          <p:cNvSpPr/>
          <p:nvPr/>
        </p:nvSpPr>
        <p:spPr>
          <a:xfrm>
            <a:off x="6760702" y="1825671"/>
            <a:ext cx="4939012" cy="3648585"/>
          </a:xfrm>
          <a:prstGeom prst="rect">
            <a:avLst/>
          </a:prstGeom>
          <a:solidFill>
            <a:srgbClr val="F5D7DC"/>
          </a:solidFill>
          <a:ln w="19050">
            <a:solidFill>
              <a:srgbClr val="CD30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CD304A"/>
                </a:solidFill>
                <a:latin typeface="Merriweather Sans" pitchFamily="2" charset="77"/>
              </a:rPr>
              <a:t>SBITA MEETS GASB 96 Criteria but is INSIGNIFICANT. Attach support and submit the form. </a:t>
            </a:r>
          </a:p>
          <a:p>
            <a:endParaRPr lang="en-US" sz="2000" b="1" dirty="0">
              <a:solidFill>
                <a:srgbClr val="CD304A"/>
              </a:solidFill>
              <a:latin typeface="Merriweather Sans" pitchFamily="2" charset="77"/>
            </a:endParaRPr>
          </a:p>
          <a:p>
            <a:r>
              <a:rPr lang="en-US" sz="2000" b="1" dirty="0">
                <a:solidFill>
                  <a:srgbClr val="CD304A"/>
                </a:solidFill>
                <a:latin typeface="Merriweather Sans" pitchFamily="2" charset="77"/>
              </a:rPr>
              <a:t>Notice the ONLY question that drives this determination is whether or not a SBITA meets Materiality.</a:t>
            </a:r>
          </a:p>
        </p:txBody>
      </p:sp>
    </p:spTree>
    <p:extLst>
      <p:ext uri="{BB962C8B-B14F-4D97-AF65-F5344CB8AC3E}">
        <p14:creationId xmlns:p14="http://schemas.microsoft.com/office/powerpoint/2010/main" val="3927447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EA41CAE-691F-2340-FFDB-DCD4F30867DE}"/>
              </a:ext>
            </a:extLst>
          </p:cNvPr>
          <p:cNvSpPr/>
          <p:nvPr/>
        </p:nvSpPr>
        <p:spPr>
          <a:xfrm>
            <a:off x="296917" y="239110"/>
            <a:ext cx="11598165" cy="63797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71169C7B-9132-45C6-94C8-D50CBB1E6832}"/>
              </a:ext>
            </a:extLst>
          </p:cNvPr>
          <p:cNvSpPr txBox="1">
            <a:spLocks/>
          </p:cNvSpPr>
          <p:nvPr/>
        </p:nvSpPr>
        <p:spPr>
          <a:xfrm>
            <a:off x="452871" y="726905"/>
            <a:ext cx="10934615" cy="12979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500" b="1" dirty="0">
                <a:solidFill>
                  <a:schemeClr val="tx1">
                    <a:lumMod val="65000"/>
                    <a:lumOff val="35000"/>
                  </a:schemeClr>
                </a:solidFill>
                <a:latin typeface="Trade Gothic LT Std Cn" panose="020B0606020502020204" pitchFamily="34" charset="77"/>
              </a:rPr>
              <a:t>Example 2:</a:t>
            </a:r>
            <a:r>
              <a:rPr lang="en-US" sz="3500" b="1" dirty="0">
                <a:solidFill>
                  <a:srgbClr val="CD304A"/>
                </a:solidFill>
                <a:latin typeface="Trade Gothic LT Std Cn" panose="020B0606020502020204" pitchFamily="34" charset="77"/>
              </a:rPr>
              <a:t> INSIGNIFICANT</a:t>
            </a:r>
            <a:r>
              <a:rPr lang="en-US" sz="3600" dirty="0"/>
              <a:t> </a:t>
            </a:r>
            <a:r>
              <a:rPr lang="en-US" sz="3500" b="1" dirty="0">
                <a:solidFill>
                  <a:srgbClr val="CD304A"/>
                </a:solidFill>
                <a:latin typeface="Trade Gothic LT Std Cn" panose="020B0606020502020204" pitchFamily="34" charset="77"/>
              </a:rPr>
              <a:t>GASB 96 </a:t>
            </a:r>
            <a:br>
              <a:rPr lang="en-US" sz="3600" b="1" dirty="0">
                <a:solidFill>
                  <a:srgbClr val="CD304A"/>
                </a:solidFill>
                <a:latin typeface="Trade Gothic LT Std Cn" panose="020B0606020502020204" pitchFamily="34" charset="77"/>
              </a:rPr>
            </a:br>
            <a:r>
              <a:rPr lang="en-US" sz="2500" b="1" i="1" dirty="0" err="1">
                <a:solidFill>
                  <a:srgbClr val="CD304A"/>
                </a:solidFill>
                <a:latin typeface="Trade Gothic LT Std Cn" panose="020B0606020502020204" pitchFamily="34" charset="77"/>
              </a:rPr>
              <a:t>Cappex</a:t>
            </a:r>
            <a:r>
              <a:rPr lang="en-US" sz="2500" b="1" i="1" dirty="0">
                <a:solidFill>
                  <a:srgbClr val="CD304A"/>
                </a:solidFill>
                <a:latin typeface="Trade Gothic LT Std Cn" panose="020B0606020502020204" pitchFamily="34" charset="77"/>
              </a:rPr>
              <a:t> (software) membership </a:t>
            </a:r>
          </a:p>
          <a:p>
            <a:pPr algn="l"/>
            <a:r>
              <a:rPr lang="en-US" sz="2500" b="1" i="1" dirty="0">
                <a:solidFill>
                  <a:srgbClr val="CD304A"/>
                </a:solidFill>
                <a:latin typeface="Trade Gothic LT Std Cn" panose="020B0606020502020204" pitchFamily="34" charset="77"/>
              </a:rPr>
              <a:t>(PO Number: E1268869)</a:t>
            </a:r>
            <a:br>
              <a:rPr lang="en-US" sz="3500" b="1" dirty="0">
                <a:solidFill>
                  <a:srgbClr val="CD304A"/>
                </a:solidFill>
                <a:latin typeface="Trade Gothic LT Std Cn" panose="020B0606020502020204" pitchFamily="34" charset="77"/>
              </a:rPr>
            </a:br>
            <a:endParaRPr lang="en-US" sz="3500" b="1" dirty="0">
              <a:solidFill>
                <a:srgbClr val="CD304A"/>
              </a:solidFill>
              <a:latin typeface="Trade Gothic LT Std Cn" panose="020B0606020502020204" pitchFamily="34" charset="77"/>
            </a:endParaRPr>
          </a:p>
        </p:txBody>
      </p:sp>
      <p:pic>
        <p:nvPicPr>
          <p:cNvPr id="18" name="Picture 17">
            <a:extLst>
              <a:ext uri="{FF2B5EF4-FFF2-40B4-BE49-F238E27FC236}">
                <a16:creationId xmlns:a16="http://schemas.microsoft.com/office/drawing/2014/main" id="{10A8C3E4-EA0F-44AD-8B75-C0A12E75D2DD}"/>
              </a:ext>
            </a:extLst>
          </p:cNvPr>
          <p:cNvPicPr>
            <a:picLocks noChangeAspect="1"/>
          </p:cNvPicPr>
          <p:nvPr/>
        </p:nvPicPr>
        <p:blipFill>
          <a:blip r:embed="rId3"/>
          <a:stretch>
            <a:fillRect/>
          </a:stretch>
        </p:blipFill>
        <p:spPr>
          <a:xfrm>
            <a:off x="5898576" y="885824"/>
            <a:ext cx="3760468" cy="552781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a:extLst>
              <a:ext uri="{FF2B5EF4-FFF2-40B4-BE49-F238E27FC236}">
                <a16:creationId xmlns:a16="http://schemas.microsoft.com/office/drawing/2014/main" id="{A8F95DD2-8B8F-45D6-AB06-7202C616A53E}"/>
              </a:ext>
            </a:extLst>
          </p:cNvPr>
          <p:cNvPicPr>
            <a:picLocks noChangeAspect="1"/>
          </p:cNvPicPr>
          <p:nvPr/>
        </p:nvPicPr>
        <p:blipFill>
          <a:blip r:embed="rId4"/>
          <a:stretch>
            <a:fillRect/>
          </a:stretch>
        </p:blipFill>
        <p:spPr>
          <a:xfrm>
            <a:off x="1762124" y="1581149"/>
            <a:ext cx="3663943" cy="4832485"/>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14443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EA41CAE-691F-2340-FFDB-DCD4F30867DE}"/>
              </a:ext>
            </a:extLst>
          </p:cNvPr>
          <p:cNvSpPr/>
          <p:nvPr/>
        </p:nvSpPr>
        <p:spPr>
          <a:xfrm>
            <a:off x="296917" y="239110"/>
            <a:ext cx="11598165" cy="63797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78CEB2DF-9D4B-44AE-A2D0-308A0088D75D}"/>
              </a:ext>
            </a:extLst>
          </p:cNvPr>
          <p:cNvSpPr>
            <a:spLocks noGrp="1"/>
          </p:cNvSpPr>
          <p:nvPr>
            <p:ph type="ctrTitle"/>
          </p:nvPr>
        </p:nvSpPr>
        <p:spPr>
          <a:xfrm>
            <a:off x="1190624" y="2293311"/>
            <a:ext cx="9144000" cy="1135688"/>
          </a:xfrm>
        </p:spPr>
        <p:txBody>
          <a:bodyPr>
            <a:noAutofit/>
          </a:bodyPr>
          <a:lstStyle/>
          <a:p>
            <a:r>
              <a:rPr lang="en-US" sz="4600" b="1" dirty="0">
                <a:solidFill>
                  <a:schemeClr val="tx1">
                    <a:lumMod val="65000"/>
                    <a:lumOff val="35000"/>
                  </a:schemeClr>
                </a:solidFill>
                <a:latin typeface="Merriweather"/>
              </a:rPr>
              <a:t>GASB 96 Questionnaire</a:t>
            </a:r>
          </a:p>
        </p:txBody>
      </p:sp>
      <p:sp>
        <p:nvSpPr>
          <p:cNvPr id="14" name="Subtitle 2">
            <a:extLst>
              <a:ext uri="{FF2B5EF4-FFF2-40B4-BE49-F238E27FC236}">
                <a16:creationId xmlns:a16="http://schemas.microsoft.com/office/drawing/2014/main" id="{4D5CF81F-C9CF-4364-BBEF-B094063ECBA5}"/>
              </a:ext>
            </a:extLst>
          </p:cNvPr>
          <p:cNvSpPr>
            <a:spLocks noGrp="1"/>
          </p:cNvSpPr>
          <p:nvPr>
            <p:ph type="subTitle" idx="1"/>
          </p:nvPr>
        </p:nvSpPr>
        <p:spPr>
          <a:xfrm>
            <a:off x="5048250" y="3648076"/>
            <a:ext cx="6505575" cy="1655762"/>
          </a:xfrm>
        </p:spPr>
        <p:txBody>
          <a:bodyPr>
            <a:normAutofit/>
          </a:bodyPr>
          <a:lstStyle/>
          <a:p>
            <a:pPr algn="l"/>
            <a:r>
              <a:rPr lang="en-US" sz="3200" dirty="0">
                <a:solidFill>
                  <a:schemeClr val="tx1">
                    <a:lumMod val="65000"/>
                    <a:lumOff val="35000"/>
                  </a:schemeClr>
                </a:solidFill>
                <a:latin typeface="Merriweather Sans"/>
              </a:rPr>
              <a:t>Example #3 – GASB 96 SBITA </a:t>
            </a:r>
          </a:p>
          <a:p>
            <a:pPr algn="l"/>
            <a:r>
              <a:rPr lang="en-US" sz="2200" dirty="0">
                <a:solidFill>
                  <a:schemeClr val="tx1">
                    <a:lumMod val="65000"/>
                    <a:lumOff val="35000"/>
                  </a:schemeClr>
                </a:solidFill>
                <a:latin typeface="Merriweather Sans"/>
              </a:rPr>
              <a:t>SBITA Meets GASB 96 Criteria – SBITA ASSET</a:t>
            </a:r>
          </a:p>
          <a:p>
            <a:pPr algn="l"/>
            <a:endParaRPr lang="en-US" sz="2200" dirty="0">
              <a:solidFill>
                <a:schemeClr val="tx1">
                  <a:lumMod val="65000"/>
                  <a:lumOff val="35000"/>
                </a:schemeClr>
              </a:solidFill>
              <a:latin typeface="Merriweather Sans"/>
            </a:endParaRPr>
          </a:p>
          <a:p>
            <a:endParaRPr lang="en-US" dirty="0"/>
          </a:p>
        </p:txBody>
      </p:sp>
    </p:spTree>
    <p:extLst>
      <p:ext uri="{BB962C8B-B14F-4D97-AF65-F5344CB8AC3E}">
        <p14:creationId xmlns:p14="http://schemas.microsoft.com/office/powerpoint/2010/main" val="2159147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34912D50-7FFA-4A48-905D-46CE75D3FD47}"/>
              </a:ext>
            </a:extLst>
          </p:cNvPr>
          <p:cNvPicPr>
            <a:picLocks noChangeAspect="1"/>
          </p:cNvPicPr>
          <p:nvPr/>
        </p:nvPicPr>
        <p:blipFill>
          <a:blip r:embed="rId3"/>
          <a:stretch>
            <a:fillRect/>
          </a:stretch>
        </p:blipFill>
        <p:spPr>
          <a:xfrm>
            <a:off x="6310761" y="4042281"/>
            <a:ext cx="5472039" cy="1238135"/>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36D4D288-748F-4D0B-B66F-7C37BF6185C6}"/>
              </a:ext>
            </a:extLst>
          </p:cNvPr>
          <p:cNvPicPr>
            <a:picLocks noChangeAspect="1"/>
          </p:cNvPicPr>
          <p:nvPr/>
        </p:nvPicPr>
        <p:blipFill>
          <a:blip r:embed="rId4"/>
          <a:stretch>
            <a:fillRect/>
          </a:stretch>
        </p:blipFill>
        <p:spPr>
          <a:xfrm>
            <a:off x="798480" y="2127491"/>
            <a:ext cx="4953415" cy="4352481"/>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8A7D39AD-7FCF-49BF-A475-8E6165AF596D}"/>
              </a:ext>
            </a:extLst>
          </p:cNvPr>
          <p:cNvPicPr>
            <a:picLocks noChangeAspect="1"/>
          </p:cNvPicPr>
          <p:nvPr/>
        </p:nvPicPr>
        <p:blipFill>
          <a:blip r:embed="rId5"/>
          <a:stretch>
            <a:fillRect/>
          </a:stretch>
        </p:blipFill>
        <p:spPr>
          <a:xfrm>
            <a:off x="6309399" y="1795170"/>
            <a:ext cx="4353533" cy="1819529"/>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
        <p:nvSpPr>
          <p:cNvPr id="12" name="Title 1">
            <a:extLst>
              <a:ext uri="{FF2B5EF4-FFF2-40B4-BE49-F238E27FC236}">
                <a16:creationId xmlns:a16="http://schemas.microsoft.com/office/drawing/2014/main" id="{105E7F32-1501-A0A7-F096-62E5012CAA7C}"/>
              </a:ext>
            </a:extLst>
          </p:cNvPr>
          <p:cNvSpPr>
            <a:spLocks noGrp="1"/>
          </p:cNvSpPr>
          <p:nvPr>
            <p:ph type="ctrTitle"/>
          </p:nvPr>
        </p:nvSpPr>
        <p:spPr>
          <a:xfrm>
            <a:off x="597471" y="690596"/>
            <a:ext cx="10934615" cy="1297978"/>
          </a:xfrm>
        </p:spPr>
        <p:txBody>
          <a:bodyPr>
            <a:noAutofit/>
          </a:bodyPr>
          <a:lstStyle/>
          <a:p>
            <a:pPr algn="l"/>
            <a:r>
              <a:rPr lang="en-US" sz="3500" b="1" dirty="0">
                <a:solidFill>
                  <a:schemeClr val="tx1">
                    <a:lumMod val="65000"/>
                    <a:lumOff val="35000"/>
                  </a:schemeClr>
                </a:solidFill>
                <a:latin typeface="Trade Gothic LT Std Cn" panose="020B0606020502020204" pitchFamily="34" charset="77"/>
              </a:rPr>
              <a:t>Example 3:</a:t>
            </a:r>
            <a:r>
              <a:rPr lang="en-US" sz="3500" b="1" dirty="0">
                <a:solidFill>
                  <a:srgbClr val="CD304A"/>
                </a:solidFill>
                <a:latin typeface="Trade Gothic LT Std Cn" panose="020B0606020502020204" pitchFamily="34" charset="77"/>
              </a:rPr>
              <a:t> </a:t>
            </a:r>
            <a:r>
              <a:rPr lang="en-US" sz="3200" b="1" dirty="0">
                <a:solidFill>
                  <a:srgbClr val="CD304A"/>
                </a:solidFill>
                <a:latin typeface="Trade Gothic LT Std Cn" panose="020B0606020502020204" pitchFamily="34" charset="77"/>
              </a:rPr>
              <a:t> </a:t>
            </a:r>
            <a:r>
              <a:rPr lang="en-US" sz="3600" b="1" dirty="0">
                <a:solidFill>
                  <a:srgbClr val="CD304A"/>
                </a:solidFill>
                <a:latin typeface="Trade Gothic LT Std Cn" panose="020B0606020502020204" pitchFamily="34" charset="77"/>
              </a:rPr>
              <a:t>GASB 96 SBITA</a:t>
            </a:r>
            <a:br>
              <a:rPr lang="en-US" sz="3600" b="1" dirty="0">
                <a:solidFill>
                  <a:srgbClr val="CD304A"/>
                </a:solidFill>
                <a:latin typeface="Trade Gothic LT Std Cn" panose="020B0606020502020204" pitchFamily="34" charset="77"/>
              </a:rPr>
            </a:br>
            <a:r>
              <a:rPr lang="en-US" sz="2500" b="1" i="1" dirty="0">
                <a:solidFill>
                  <a:srgbClr val="CD304A"/>
                </a:solidFill>
                <a:latin typeface="Trade Gothic LT Std Cn" panose="020B0606020502020204" pitchFamily="34" charset="77"/>
              </a:rPr>
              <a:t>Cloud-based assessment management system (PO Number: E1262565)</a:t>
            </a:r>
            <a:br>
              <a:rPr lang="en-US" sz="3000" b="1" dirty="0">
                <a:solidFill>
                  <a:srgbClr val="CD304A"/>
                </a:solidFill>
                <a:latin typeface="Trade Gothic LT Std Cn" panose="020B0606020502020204" pitchFamily="34" charset="77"/>
              </a:rPr>
            </a:br>
            <a:endParaRPr lang="en-US" sz="3000" b="1" dirty="0">
              <a:solidFill>
                <a:srgbClr val="CD304A"/>
              </a:solidFill>
              <a:latin typeface="Trade Gothic LT Std Cn" panose="020B0606020502020204" pitchFamily="34" charset="77"/>
            </a:endParaRPr>
          </a:p>
        </p:txBody>
      </p:sp>
      <p:sp>
        <p:nvSpPr>
          <p:cNvPr id="28" name="Rectangle 27">
            <a:extLst>
              <a:ext uri="{FF2B5EF4-FFF2-40B4-BE49-F238E27FC236}">
                <a16:creationId xmlns:a16="http://schemas.microsoft.com/office/drawing/2014/main" id="{0EA41CAE-691F-2340-FFDB-DCD4F30867DE}"/>
              </a:ext>
            </a:extLst>
          </p:cNvPr>
          <p:cNvSpPr/>
          <p:nvPr/>
        </p:nvSpPr>
        <p:spPr>
          <a:xfrm>
            <a:off x="296917" y="239110"/>
            <a:ext cx="11598165" cy="63797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5C44D784-AACF-4EC2-B099-81C844E45052}"/>
              </a:ext>
            </a:extLst>
          </p:cNvPr>
          <p:cNvCxnSpPr>
            <a:cxnSpLocks/>
          </p:cNvCxnSpPr>
          <p:nvPr/>
        </p:nvCxnSpPr>
        <p:spPr>
          <a:xfrm>
            <a:off x="3200400" y="2361855"/>
            <a:ext cx="3108999" cy="545871"/>
          </a:xfrm>
          <a:prstGeom prst="straightConnector1">
            <a:avLst/>
          </a:prstGeom>
          <a:ln w="28575">
            <a:solidFill>
              <a:srgbClr val="EAA4B0"/>
            </a:solidFill>
            <a:tailEnd type="triangle"/>
          </a:ln>
        </p:spPr>
        <p:style>
          <a:lnRef idx="1">
            <a:schemeClr val="accent1"/>
          </a:lnRef>
          <a:fillRef idx="0">
            <a:schemeClr val="accent1"/>
          </a:fillRef>
          <a:effectRef idx="0">
            <a:schemeClr val="accent1"/>
          </a:effectRef>
          <a:fontRef idx="minor">
            <a:schemeClr val="tx1"/>
          </a:fontRef>
        </p:style>
      </p:cxnSp>
      <p:sp>
        <p:nvSpPr>
          <p:cNvPr id="16" name="Subtitle 2">
            <a:extLst>
              <a:ext uri="{FF2B5EF4-FFF2-40B4-BE49-F238E27FC236}">
                <a16:creationId xmlns:a16="http://schemas.microsoft.com/office/drawing/2014/main" id="{DE18F8AE-05E1-44D2-A785-073D315F94FE}"/>
              </a:ext>
            </a:extLst>
          </p:cNvPr>
          <p:cNvSpPr txBox="1">
            <a:spLocks/>
          </p:cNvSpPr>
          <p:nvPr/>
        </p:nvSpPr>
        <p:spPr>
          <a:xfrm>
            <a:off x="6321621" y="1503269"/>
            <a:ext cx="4765127" cy="151956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latin typeface="Merriweather Sans" pitchFamily="2" charset="77"/>
              </a:rPr>
              <a:t>GASB 96 Scope Document:</a:t>
            </a:r>
          </a:p>
          <a:p>
            <a:pPr marL="342900" indent="-342900" algn="l">
              <a:buFont typeface="Arial" panose="020B0604020202020204" pitchFamily="34" charset="0"/>
              <a:buChar char="•"/>
            </a:pPr>
            <a:endParaRPr lang="en-US" sz="2000" dirty="0">
              <a:solidFill>
                <a:srgbClr val="000000"/>
              </a:solidFill>
              <a:latin typeface="Merriweather Sans" pitchFamily="2" charset="77"/>
            </a:endParaRPr>
          </a:p>
        </p:txBody>
      </p:sp>
      <p:sp>
        <p:nvSpPr>
          <p:cNvPr id="17" name="Subtitle 2">
            <a:extLst>
              <a:ext uri="{FF2B5EF4-FFF2-40B4-BE49-F238E27FC236}">
                <a16:creationId xmlns:a16="http://schemas.microsoft.com/office/drawing/2014/main" id="{0D735B21-3DD0-4B99-8003-CDD8F4A02150}"/>
              </a:ext>
            </a:extLst>
          </p:cNvPr>
          <p:cNvSpPr txBox="1">
            <a:spLocks/>
          </p:cNvSpPr>
          <p:nvPr/>
        </p:nvSpPr>
        <p:spPr>
          <a:xfrm>
            <a:off x="6309399" y="3672705"/>
            <a:ext cx="5028179" cy="151956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latin typeface="Merriweather Sans" pitchFamily="2" charset="77"/>
              </a:rPr>
              <a:t>Review the Agreement:</a:t>
            </a:r>
          </a:p>
          <a:p>
            <a:pPr marL="342900" indent="-342900" algn="l">
              <a:buFont typeface="Arial" panose="020B0604020202020204" pitchFamily="34" charset="0"/>
              <a:buChar char="•"/>
            </a:pPr>
            <a:endParaRPr lang="en-US" sz="2000" dirty="0">
              <a:solidFill>
                <a:srgbClr val="000000"/>
              </a:solidFill>
              <a:latin typeface="Merriweather Sans" pitchFamily="2" charset="77"/>
            </a:endParaRPr>
          </a:p>
        </p:txBody>
      </p:sp>
      <p:cxnSp>
        <p:nvCxnSpPr>
          <p:cNvPr id="20" name="Straight Arrow Connector 19">
            <a:extLst>
              <a:ext uri="{FF2B5EF4-FFF2-40B4-BE49-F238E27FC236}">
                <a16:creationId xmlns:a16="http://schemas.microsoft.com/office/drawing/2014/main" id="{108F5C78-F5F8-47B2-A210-CFA1307FAE56}"/>
              </a:ext>
            </a:extLst>
          </p:cNvPr>
          <p:cNvCxnSpPr>
            <a:cxnSpLocks/>
          </p:cNvCxnSpPr>
          <p:nvPr/>
        </p:nvCxnSpPr>
        <p:spPr>
          <a:xfrm>
            <a:off x="4804706" y="3200491"/>
            <a:ext cx="1448752" cy="582073"/>
          </a:xfrm>
          <a:prstGeom prst="straightConnector1">
            <a:avLst/>
          </a:prstGeom>
          <a:ln w="28575">
            <a:solidFill>
              <a:srgbClr val="EAA4B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61F8596-938A-488C-A49E-5229A426E984}"/>
              </a:ext>
            </a:extLst>
          </p:cNvPr>
          <p:cNvSpPr txBox="1"/>
          <p:nvPr/>
        </p:nvSpPr>
        <p:spPr>
          <a:xfrm>
            <a:off x="651641" y="1730824"/>
            <a:ext cx="9053512" cy="369332"/>
          </a:xfrm>
          <a:prstGeom prst="rect">
            <a:avLst/>
          </a:prstGeom>
          <a:noFill/>
        </p:spPr>
        <p:txBody>
          <a:bodyPr wrap="square">
            <a:spAutoFit/>
          </a:bodyPr>
          <a:lstStyle/>
          <a:p>
            <a:pPr algn="l"/>
            <a:r>
              <a:rPr lang="en-US" sz="1800" u="sng" dirty="0">
                <a:latin typeface="Merriweather Sans" pitchFamily="2" charset="77"/>
              </a:rPr>
              <a:t>Complete the GASB 96 Questionnaire:</a:t>
            </a:r>
          </a:p>
        </p:txBody>
      </p:sp>
      <p:sp>
        <p:nvSpPr>
          <p:cNvPr id="33" name="Right Brace 32">
            <a:extLst>
              <a:ext uri="{FF2B5EF4-FFF2-40B4-BE49-F238E27FC236}">
                <a16:creationId xmlns:a16="http://schemas.microsoft.com/office/drawing/2014/main" id="{897E2ED3-DACB-4630-8C71-DCB64A46ABFC}"/>
              </a:ext>
            </a:extLst>
          </p:cNvPr>
          <p:cNvSpPr/>
          <p:nvPr/>
        </p:nvSpPr>
        <p:spPr>
          <a:xfrm>
            <a:off x="5643105" y="3921481"/>
            <a:ext cx="324484" cy="1134613"/>
          </a:xfrm>
          <a:prstGeom prst="rightBrace">
            <a:avLst>
              <a:gd name="adj1" fmla="val 8333"/>
              <a:gd name="adj2" fmla="val 31771"/>
            </a:avLst>
          </a:prstGeom>
          <a:ln w="28575">
            <a:solidFill>
              <a:srgbClr val="EAA4B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4FA53122-CB37-48C8-A13A-690CA41984FB}"/>
              </a:ext>
            </a:extLst>
          </p:cNvPr>
          <p:cNvSpPr/>
          <p:nvPr/>
        </p:nvSpPr>
        <p:spPr>
          <a:xfrm>
            <a:off x="6387573" y="4393296"/>
            <a:ext cx="5373931" cy="888729"/>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3F75639-D64E-451F-ACEA-2BA1EAC06FED}"/>
              </a:ext>
            </a:extLst>
          </p:cNvPr>
          <p:cNvSpPr/>
          <p:nvPr/>
        </p:nvSpPr>
        <p:spPr>
          <a:xfrm>
            <a:off x="9780490" y="4205076"/>
            <a:ext cx="1962523" cy="18822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14D0D075-0BE2-4432-90F0-D1937EE87F48}"/>
              </a:ext>
            </a:extLst>
          </p:cNvPr>
          <p:cNvPicPr>
            <a:picLocks noChangeAspect="1"/>
          </p:cNvPicPr>
          <p:nvPr/>
        </p:nvPicPr>
        <p:blipFill>
          <a:blip r:embed="rId6"/>
          <a:stretch>
            <a:fillRect/>
          </a:stretch>
        </p:blipFill>
        <p:spPr>
          <a:xfrm>
            <a:off x="6312980" y="5548006"/>
            <a:ext cx="2991267" cy="476316"/>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cxnSp>
        <p:nvCxnSpPr>
          <p:cNvPr id="34" name="Straight Arrow Connector 33">
            <a:extLst>
              <a:ext uri="{FF2B5EF4-FFF2-40B4-BE49-F238E27FC236}">
                <a16:creationId xmlns:a16="http://schemas.microsoft.com/office/drawing/2014/main" id="{3797AF23-BD55-4C51-BBEA-6719A7FA29E3}"/>
              </a:ext>
            </a:extLst>
          </p:cNvPr>
          <p:cNvCxnSpPr>
            <a:cxnSpLocks/>
          </p:cNvCxnSpPr>
          <p:nvPr/>
        </p:nvCxnSpPr>
        <p:spPr>
          <a:xfrm>
            <a:off x="6072606" y="4272291"/>
            <a:ext cx="655611" cy="1259353"/>
          </a:xfrm>
          <a:prstGeom prst="straightConnector1">
            <a:avLst/>
          </a:prstGeom>
          <a:ln w="28575">
            <a:solidFill>
              <a:srgbClr val="EAA4B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0471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3D1470-8E80-4FEC-8604-87E73BFFC6D7}"/>
              </a:ext>
            </a:extLst>
          </p:cNvPr>
          <p:cNvPicPr>
            <a:picLocks noChangeAspect="1"/>
          </p:cNvPicPr>
          <p:nvPr/>
        </p:nvPicPr>
        <p:blipFill>
          <a:blip r:embed="rId3"/>
          <a:stretch>
            <a:fillRect/>
          </a:stretch>
        </p:blipFill>
        <p:spPr>
          <a:xfrm>
            <a:off x="632263" y="1831989"/>
            <a:ext cx="5772956" cy="3439005"/>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
        <p:nvSpPr>
          <p:cNvPr id="12" name="Title 1">
            <a:extLst>
              <a:ext uri="{FF2B5EF4-FFF2-40B4-BE49-F238E27FC236}">
                <a16:creationId xmlns:a16="http://schemas.microsoft.com/office/drawing/2014/main" id="{105E7F32-1501-A0A7-F096-62E5012CAA7C}"/>
              </a:ext>
            </a:extLst>
          </p:cNvPr>
          <p:cNvSpPr>
            <a:spLocks noGrp="1"/>
          </p:cNvSpPr>
          <p:nvPr>
            <p:ph type="ctrTitle"/>
          </p:nvPr>
        </p:nvSpPr>
        <p:spPr>
          <a:xfrm>
            <a:off x="651641" y="737033"/>
            <a:ext cx="10934615" cy="1297978"/>
          </a:xfrm>
        </p:spPr>
        <p:txBody>
          <a:bodyPr>
            <a:noAutofit/>
          </a:bodyPr>
          <a:lstStyle/>
          <a:p>
            <a:pPr algn="l"/>
            <a:r>
              <a:rPr lang="en-US" sz="3500" b="1" dirty="0">
                <a:solidFill>
                  <a:schemeClr val="tx1">
                    <a:lumMod val="65000"/>
                    <a:lumOff val="35000"/>
                  </a:schemeClr>
                </a:solidFill>
                <a:latin typeface="Trade Gothic LT Std Cn" panose="020B0606020502020204" pitchFamily="34" charset="77"/>
              </a:rPr>
              <a:t>Example 3:</a:t>
            </a:r>
            <a:r>
              <a:rPr lang="en-US" sz="3500" b="1" dirty="0">
                <a:solidFill>
                  <a:srgbClr val="CD304A"/>
                </a:solidFill>
                <a:latin typeface="Trade Gothic LT Std Cn" panose="020B0606020502020204" pitchFamily="34" charset="77"/>
              </a:rPr>
              <a:t> </a:t>
            </a:r>
            <a:r>
              <a:rPr lang="en-US" sz="3200" b="1" dirty="0">
                <a:solidFill>
                  <a:srgbClr val="CD304A"/>
                </a:solidFill>
                <a:latin typeface="Trade Gothic LT Std Cn" panose="020B0606020502020204" pitchFamily="34" charset="77"/>
              </a:rPr>
              <a:t> </a:t>
            </a:r>
            <a:r>
              <a:rPr lang="en-US" sz="3600" b="1" dirty="0">
                <a:solidFill>
                  <a:srgbClr val="CD304A"/>
                </a:solidFill>
                <a:latin typeface="Trade Gothic LT Std Cn" panose="020B0606020502020204" pitchFamily="34" charset="77"/>
              </a:rPr>
              <a:t>GASB 96 SBITA</a:t>
            </a:r>
            <a:br>
              <a:rPr lang="en-US" sz="3600" b="1" dirty="0">
                <a:solidFill>
                  <a:srgbClr val="CD304A"/>
                </a:solidFill>
                <a:latin typeface="Trade Gothic LT Std Cn" panose="020B0606020502020204" pitchFamily="34" charset="77"/>
              </a:rPr>
            </a:br>
            <a:r>
              <a:rPr lang="en-US" sz="2500" b="1" i="1" dirty="0">
                <a:solidFill>
                  <a:srgbClr val="CD304A"/>
                </a:solidFill>
                <a:latin typeface="Trade Gothic LT Std Cn" panose="020B0606020502020204" pitchFamily="34" charset="77"/>
              </a:rPr>
              <a:t>Cloud-based assessment management system (PO Number: E1262565)</a:t>
            </a:r>
            <a:br>
              <a:rPr lang="en-US" sz="3000" b="1" dirty="0">
                <a:solidFill>
                  <a:srgbClr val="CD304A"/>
                </a:solidFill>
                <a:latin typeface="Trade Gothic LT Std Cn" panose="020B0606020502020204" pitchFamily="34" charset="77"/>
              </a:rPr>
            </a:br>
            <a:endParaRPr lang="en-US" sz="3000" b="1" dirty="0">
              <a:solidFill>
                <a:srgbClr val="CD304A"/>
              </a:solidFill>
              <a:latin typeface="Trade Gothic LT Std Cn" panose="020B0606020502020204" pitchFamily="34" charset="77"/>
            </a:endParaRPr>
          </a:p>
        </p:txBody>
      </p:sp>
      <p:sp>
        <p:nvSpPr>
          <p:cNvPr id="28" name="Rectangle 27">
            <a:extLst>
              <a:ext uri="{FF2B5EF4-FFF2-40B4-BE49-F238E27FC236}">
                <a16:creationId xmlns:a16="http://schemas.microsoft.com/office/drawing/2014/main" id="{0EA41CAE-691F-2340-FFDB-DCD4F30867DE}"/>
              </a:ext>
            </a:extLst>
          </p:cNvPr>
          <p:cNvSpPr/>
          <p:nvPr/>
        </p:nvSpPr>
        <p:spPr>
          <a:xfrm>
            <a:off x="296917" y="239110"/>
            <a:ext cx="11598165" cy="63797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D7DF1F3-65B6-4B43-9AEA-19EE30B058B3}"/>
              </a:ext>
            </a:extLst>
          </p:cNvPr>
          <p:cNvPicPr>
            <a:picLocks noChangeAspect="1"/>
          </p:cNvPicPr>
          <p:nvPr/>
        </p:nvPicPr>
        <p:blipFill>
          <a:blip r:embed="rId4"/>
          <a:stretch>
            <a:fillRect/>
          </a:stretch>
        </p:blipFill>
        <p:spPr>
          <a:xfrm>
            <a:off x="4215304" y="4702086"/>
            <a:ext cx="7468258" cy="1772768"/>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a:extLst>
              <a:ext uri="{FF2B5EF4-FFF2-40B4-BE49-F238E27FC236}">
                <a16:creationId xmlns:a16="http://schemas.microsoft.com/office/drawing/2014/main" id="{D774BF77-0EC2-4664-A75F-CF02A413A0C0}"/>
              </a:ext>
            </a:extLst>
          </p:cNvPr>
          <p:cNvSpPr/>
          <p:nvPr/>
        </p:nvSpPr>
        <p:spPr>
          <a:xfrm>
            <a:off x="4295775" y="5354188"/>
            <a:ext cx="6477000" cy="206883"/>
          </a:xfrm>
          <a:prstGeom prst="rect">
            <a:avLst/>
          </a:prstGeom>
          <a:noFill/>
          <a:ln w="38100">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9529172-2692-4B45-BCDA-C512F57BE6FF}"/>
              </a:ext>
            </a:extLst>
          </p:cNvPr>
          <p:cNvCxnSpPr>
            <a:cxnSpLocks/>
          </p:cNvCxnSpPr>
          <p:nvPr/>
        </p:nvCxnSpPr>
        <p:spPr>
          <a:xfrm>
            <a:off x="1260932" y="2380095"/>
            <a:ext cx="3292018" cy="2563380"/>
          </a:xfrm>
          <a:prstGeom prst="straightConnector1">
            <a:avLst/>
          </a:prstGeom>
          <a:ln w="28575">
            <a:solidFill>
              <a:srgbClr val="EAA4B0"/>
            </a:solidFill>
            <a:tailEnd type="triangle"/>
          </a:ln>
        </p:spPr>
        <p:style>
          <a:lnRef idx="1">
            <a:schemeClr val="accent1"/>
          </a:lnRef>
          <a:fillRef idx="0">
            <a:schemeClr val="accent1"/>
          </a:fillRef>
          <a:effectRef idx="0">
            <a:schemeClr val="accent1"/>
          </a:effectRef>
          <a:fontRef idx="minor">
            <a:schemeClr val="tx1"/>
          </a:fontRef>
        </p:style>
      </p:cxnSp>
      <p:sp>
        <p:nvSpPr>
          <p:cNvPr id="17" name="Subtitle 2">
            <a:extLst>
              <a:ext uri="{FF2B5EF4-FFF2-40B4-BE49-F238E27FC236}">
                <a16:creationId xmlns:a16="http://schemas.microsoft.com/office/drawing/2014/main" id="{29CD9F72-0408-4746-A2E0-FE558E072CA2}"/>
              </a:ext>
            </a:extLst>
          </p:cNvPr>
          <p:cNvSpPr txBox="1">
            <a:spLocks/>
          </p:cNvSpPr>
          <p:nvPr/>
        </p:nvSpPr>
        <p:spPr>
          <a:xfrm>
            <a:off x="6558077" y="4255619"/>
            <a:ext cx="5028179" cy="151956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latin typeface="Merriweather Sans" pitchFamily="2" charset="77"/>
              </a:rPr>
              <a:t>Review the Agreement:</a:t>
            </a:r>
          </a:p>
          <a:p>
            <a:pPr marL="342900" indent="-342900" algn="l">
              <a:buFont typeface="Arial" panose="020B0604020202020204" pitchFamily="34" charset="0"/>
              <a:buChar char="•"/>
            </a:pPr>
            <a:endParaRPr lang="en-US" sz="2000" dirty="0">
              <a:solidFill>
                <a:srgbClr val="000000"/>
              </a:solidFill>
              <a:latin typeface="Merriweather Sans" pitchFamily="2" charset="77"/>
            </a:endParaRPr>
          </a:p>
        </p:txBody>
      </p:sp>
    </p:spTree>
    <p:extLst>
      <p:ext uri="{BB962C8B-B14F-4D97-AF65-F5344CB8AC3E}">
        <p14:creationId xmlns:p14="http://schemas.microsoft.com/office/powerpoint/2010/main" val="819864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644D00-6624-4C32-8BF1-4BD80A243AFC}"/>
              </a:ext>
            </a:extLst>
          </p:cNvPr>
          <p:cNvPicPr>
            <a:picLocks noChangeAspect="1"/>
          </p:cNvPicPr>
          <p:nvPr/>
        </p:nvPicPr>
        <p:blipFill>
          <a:blip r:embed="rId3"/>
          <a:stretch>
            <a:fillRect/>
          </a:stretch>
        </p:blipFill>
        <p:spPr>
          <a:xfrm>
            <a:off x="5425440" y="1945057"/>
            <a:ext cx="6501470" cy="366817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497AAD5A-2FFB-4CBA-882F-C881183DBDFB}"/>
              </a:ext>
            </a:extLst>
          </p:cNvPr>
          <p:cNvPicPr>
            <a:picLocks noChangeAspect="1"/>
          </p:cNvPicPr>
          <p:nvPr/>
        </p:nvPicPr>
        <p:blipFill>
          <a:blip r:embed="rId4"/>
          <a:stretch>
            <a:fillRect/>
          </a:stretch>
        </p:blipFill>
        <p:spPr>
          <a:xfrm>
            <a:off x="722702" y="1728243"/>
            <a:ext cx="5734850" cy="2372056"/>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
        <p:nvSpPr>
          <p:cNvPr id="12" name="Title 1">
            <a:extLst>
              <a:ext uri="{FF2B5EF4-FFF2-40B4-BE49-F238E27FC236}">
                <a16:creationId xmlns:a16="http://schemas.microsoft.com/office/drawing/2014/main" id="{105E7F32-1501-A0A7-F096-62E5012CAA7C}"/>
              </a:ext>
            </a:extLst>
          </p:cNvPr>
          <p:cNvSpPr>
            <a:spLocks noGrp="1"/>
          </p:cNvSpPr>
          <p:nvPr>
            <p:ph type="ctrTitle"/>
          </p:nvPr>
        </p:nvSpPr>
        <p:spPr>
          <a:xfrm>
            <a:off x="651641" y="746558"/>
            <a:ext cx="10934615" cy="1297978"/>
          </a:xfrm>
        </p:spPr>
        <p:txBody>
          <a:bodyPr>
            <a:noAutofit/>
          </a:bodyPr>
          <a:lstStyle/>
          <a:p>
            <a:pPr algn="l"/>
            <a:r>
              <a:rPr lang="en-US" sz="3500" b="1" dirty="0">
                <a:solidFill>
                  <a:schemeClr val="tx1">
                    <a:lumMod val="65000"/>
                    <a:lumOff val="35000"/>
                  </a:schemeClr>
                </a:solidFill>
                <a:latin typeface="Trade Gothic LT Std Cn" panose="020B0606020502020204" pitchFamily="34" charset="77"/>
              </a:rPr>
              <a:t>Example 3:</a:t>
            </a:r>
            <a:r>
              <a:rPr lang="en-US" sz="3500" b="1" dirty="0">
                <a:solidFill>
                  <a:srgbClr val="CD304A"/>
                </a:solidFill>
                <a:latin typeface="Trade Gothic LT Std Cn" panose="020B0606020502020204" pitchFamily="34" charset="77"/>
              </a:rPr>
              <a:t> </a:t>
            </a:r>
            <a:r>
              <a:rPr lang="en-US" sz="3200" b="1" dirty="0">
                <a:solidFill>
                  <a:srgbClr val="CD304A"/>
                </a:solidFill>
                <a:latin typeface="Trade Gothic LT Std Cn" panose="020B0606020502020204" pitchFamily="34" charset="77"/>
              </a:rPr>
              <a:t> </a:t>
            </a:r>
            <a:r>
              <a:rPr lang="en-US" sz="3600" b="1" dirty="0">
                <a:solidFill>
                  <a:srgbClr val="CD304A"/>
                </a:solidFill>
                <a:latin typeface="Trade Gothic LT Std Cn" panose="020B0606020502020204" pitchFamily="34" charset="77"/>
              </a:rPr>
              <a:t>GASB 96 SBITA</a:t>
            </a:r>
            <a:br>
              <a:rPr lang="en-US" sz="3600" b="1" dirty="0">
                <a:solidFill>
                  <a:srgbClr val="CD304A"/>
                </a:solidFill>
                <a:latin typeface="Trade Gothic LT Std Cn" panose="020B0606020502020204" pitchFamily="34" charset="77"/>
              </a:rPr>
            </a:br>
            <a:r>
              <a:rPr lang="en-US" sz="2500" b="1" i="1" dirty="0">
                <a:solidFill>
                  <a:srgbClr val="CD304A"/>
                </a:solidFill>
                <a:latin typeface="Trade Gothic LT Std Cn" panose="020B0606020502020204" pitchFamily="34" charset="77"/>
              </a:rPr>
              <a:t>Cloud-based assessment management system (PO Number: E1262565)</a:t>
            </a:r>
            <a:br>
              <a:rPr lang="en-US" sz="3000" b="1" dirty="0">
                <a:solidFill>
                  <a:srgbClr val="CD304A"/>
                </a:solidFill>
                <a:latin typeface="Trade Gothic LT Std Cn" panose="020B0606020502020204" pitchFamily="34" charset="77"/>
              </a:rPr>
            </a:br>
            <a:endParaRPr lang="en-US" sz="3000" b="1" dirty="0">
              <a:solidFill>
                <a:srgbClr val="CD304A"/>
              </a:solidFill>
              <a:latin typeface="Trade Gothic LT Std Cn" panose="020B0606020502020204" pitchFamily="34" charset="77"/>
            </a:endParaRPr>
          </a:p>
        </p:txBody>
      </p:sp>
      <p:sp>
        <p:nvSpPr>
          <p:cNvPr id="28" name="Rectangle 27">
            <a:extLst>
              <a:ext uri="{FF2B5EF4-FFF2-40B4-BE49-F238E27FC236}">
                <a16:creationId xmlns:a16="http://schemas.microsoft.com/office/drawing/2014/main" id="{0EA41CAE-691F-2340-FFDB-DCD4F30867DE}"/>
              </a:ext>
            </a:extLst>
          </p:cNvPr>
          <p:cNvSpPr/>
          <p:nvPr/>
        </p:nvSpPr>
        <p:spPr>
          <a:xfrm>
            <a:off x="328745" y="239110"/>
            <a:ext cx="11598165" cy="63797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ubtitle 2">
            <a:extLst>
              <a:ext uri="{FF2B5EF4-FFF2-40B4-BE49-F238E27FC236}">
                <a16:creationId xmlns:a16="http://schemas.microsoft.com/office/drawing/2014/main" id="{B7D96FCA-927D-4A2B-8699-7840B323BB54}"/>
              </a:ext>
            </a:extLst>
          </p:cNvPr>
          <p:cNvSpPr txBox="1">
            <a:spLocks/>
          </p:cNvSpPr>
          <p:nvPr/>
        </p:nvSpPr>
        <p:spPr>
          <a:xfrm>
            <a:off x="6512180" y="1574787"/>
            <a:ext cx="5028179" cy="151956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latin typeface="Merriweather Sans" pitchFamily="2" charset="77"/>
              </a:rPr>
              <a:t>Review the Agreement:</a:t>
            </a:r>
          </a:p>
          <a:p>
            <a:pPr marL="342900" indent="-342900" algn="l">
              <a:buFont typeface="Arial" panose="020B0604020202020204" pitchFamily="34" charset="0"/>
              <a:buChar char="•"/>
            </a:pPr>
            <a:endParaRPr lang="en-US" sz="2000" dirty="0">
              <a:solidFill>
                <a:srgbClr val="000000"/>
              </a:solidFill>
              <a:latin typeface="Merriweather Sans" pitchFamily="2" charset="77"/>
            </a:endParaRPr>
          </a:p>
        </p:txBody>
      </p:sp>
      <p:pic>
        <p:nvPicPr>
          <p:cNvPr id="4" name="Picture 3">
            <a:extLst>
              <a:ext uri="{FF2B5EF4-FFF2-40B4-BE49-F238E27FC236}">
                <a16:creationId xmlns:a16="http://schemas.microsoft.com/office/drawing/2014/main" id="{68984045-83B1-4927-BD9A-5D3B87FDD9CD}"/>
              </a:ext>
            </a:extLst>
          </p:cNvPr>
          <p:cNvPicPr>
            <a:picLocks noChangeAspect="1"/>
          </p:cNvPicPr>
          <p:nvPr/>
        </p:nvPicPr>
        <p:blipFill>
          <a:blip r:embed="rId5"/>
          <a:stretch>
            <a:fillRect/>
          </a:stretch>
        </p:blipFill>
        <p:spPr>
          <a:xfrm>
            <a:off x="654881" y="4320433"/>
            <a:ext cx="7743819" cy="2008405"/>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cxnSp>
        <p:nvCxnSpPr>
          <p:cNvPr id="31" name="Straight Arrow Connector 30">
            <a:extLst>
              <a:ext uri="{FF2B5EF4-FFF2-40B4-BE49-F238E27FC236}">
                <a16:creationId xmlns:a16="http://schemas.microsoft.com/office/drawing/2014/main" id="{156387C1-412B-4FEA-9F83-A414BBA471FA}"/>
              </a:ext>
            </a:extLst>
          </p:cNvPr>
          <p:cNvCxnSpPr>
            <a:cxnSpLocks/>
          </p:cNvCxnSpPr>
          <p:nvPr/>
        </p:nvCxnSpPr>
        <p:spPr>
          <a:xfrm>
            <a:off x="1690724" y="2691542"/>
            <a:ext cx="5855498" cy="3419900"/>
          </a:xfrm>
          <a:prstGeom prst="straightConnector1">
            <a:avLst/>
          </a:prstGeom>
          <a:ln w="28575">
            <a:solidFill>
              <a:srgbClr val="EAA4B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0CBFD78-858A-43BA-9566-7D8B1416EAF7}"/>
              </a:ext>
            </a:extLst>
          </p:cNvPr>
          <p:cNvCxnSpPr>
            <a:cxnSpLocks/>
          </p:cNvCxnSpPr>
          <p:nvPr/>
        </p:nvCxnSpPr>
        <p:spPr>
          <a:xfrm flipV="1">
            <a:off x="8182856" y="2710457"/>
            <a:ext cx="2318420" cy="3050489"/>
          </a:xfrm>
          <a:prstGeom prst="straightConnector1">
            <a:avLst/>
          </a:prstGeom>
          <a:ln w="28575">
            <a:solidFill>
              <a:srgbClr val="EAA4B0"/>
            </a:solidFill>
            <a:tailEnd type="triangle"/>
          </a:ln>
        </p:spPr>
        <p:style>
          <a:lnRef idx="1">
            <a:schemeClr val="accent1"/>
          </a:lnRef>
          <a:fillRef idx="0">
            <a:schemeClr val="accent1"/>
          </a:fillRef>
          <a:effectRef idx="0">
            <a:schemeClr val="accent1"/>
          </a:effectRef>
          <a:fontRef idx="minor">
            <a:schemeClr val="tx1"/>
          </a:fontRef>
        </p:style>
      </p:cxnSp>
      <p:sp>
        <p:nvSpPr>
          <p:cNvPr id="15" name="Left Brace 14">
            <a:extLst>
              <a:ext uri="{FF2B5EF4-FFF2-40B4-BE49-F238E27FC236}">
                <a16:creationId xmlns:a16="http://schemas.microsoft.com/office/drawing/2014/main" id="{B8508D2B-A844-4E64-B765-D1CED46F448A}"/>
              </a:ext>
            </a:extLst>
          </p:cNvPr>
          <p:cNvSpPr/>
          <p:nvPr/>
        </p:nvSpPr>
        <p:spPr>
          <a:xfrm>
            <a:off x="10668000" y="3273063"/>
            <a:ext cx="347945" cy="2127612"/>
          </a:xfrm>
          <a:prstGeom prst="leftBrace">
            <a:avLst/>
          </a:prstGeom>
          <a:ln w="28575">
            <a:solidFill>
              <a:srgbClr val="EAA4B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ight Brace 17">
            <a:extLst>
              <a:ext uri="{FF2B5EF4-FFF2-40B4-BE49-F238E27FC236}">
                <a16:creationId xmlns:a16="http://schemas.microsoft.com/office/drawing/2014/main" id="{553A0F8C-B3B0-425D-A82F-B5EA21FD31E4}"/>
              </a:ext>
            </a:extLst>
          </p:cNvPr>
          <p:cNvSpPr/>
          <p:nvPr/>
        </p:nvSpPr>
        <p:spPr>
          <a:xfrm>
            <a:off x="1855890" y="4830028"/>
            <a:ext cx="266699" cy="783199"/>
          </a:xfrm>
          <a:prstGeom prst="rightBrace">
            <a:avLst/>
          </a:prstGeom>
          <a:ln w="28575">
            <a:solidFill>
              <a:srgbClr val="EAA4B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ED3C54ED-4240-48E1-A111-9A1F93F2C8EF}"/>
              </a:ext>
            </a:extLst>
          </p:cNvPr>
          <p:cNvCxnSpPr>
            <a:stCxn id="18" idx="1"/>
            <a:endCxn id="15" idx="1"/>
          </p:cNvCxnSpPr>
          <p:nvPr/>
        </p:nvCxnSpPr>
        <p:spPr>
          <a:xfrm flipV="1">
            <a:off x="2122589" y="4336869"/>
            <a:ext cx="8545411" cy="884759"/>
          </a:xfrm>
          <a:prstGeom prst="line">
            <a:avLst/>
          </a:prstGeom>
          <a:ln w="28575">
            <a:solidFill>
              <a:srgbClr val="EAA4B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878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EA41CAE-691F-2340-FFDB-DCD4F30867DE}"/>
              </a:ext>
            </a:extLst>
          </p:cNvPr>
          <p:cNvSpPr/>
          <p:nvPr/>
        </p:nvSpPr>
        <p:spPr>
          <a:xfrm>
            <a:off x="296917" y="239110"/>
            <a:ext cx="11598165" cy="63797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D182B461-2998-4202-916D-78B796761975}"/>
              </a:ext>
            </a:extLst>
          </p:cNvPr>
          <p:cNvPicPr>
            <a:picLocks noChangeAspect="1"/>
          </p:cNvPicPr>
          <p:nvPr/>
        </p:nvPicPr>
        <p:blipFill>
          <a:blip r:embed="rId3"/>
          <a:stretch>
            <a:fillRect/>
          </a:stretch>
        </p:blipFill>
        <p:spPr>
          <a:xfrm>
            <a:off x="6355866" y="2717229"/>
            <a:ext cx="5772119" cy="711771"/>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
        <p:nvSpPr>
          <p:cNvPr id="12" name="Title 1">
            <a:extLst>
              <a:ext uri="{FF2B5EF4-FFF2-40B4-BE49-F238E27FC236}">
                <a16:creationId xmlns:a16="http://schemas.microsoft.com/office/drawing/2014/main" id="{105E7F32-1501-A0A7-F096-62E5012CAA7C}"/>
              </a:ext>
            </a:extLst>
          </p:cNvPr>
          <p:cNvSpPr>
            <a:spLocks noGrp="1"/>
          </p:cNvSpPr>
          <p:nvPr>
            <p:ph type="ctrTitle"/>
          </p:nvPr>
        </p:nvSpPr>
        <p:spPr>
          <a:xfrm>
            <a:off x="651641" y="737033"/>
            <a:ext cx="10934615" cy="1297978"/>
          </a:xfrm>
        </p:spPr>
        <p:txBody>
          <a:bodyPr>
            <a:noAutofit/>
          </a:bodyPr>
          <a:lstStyle/>
          <a:p>
            <a:pPr algn="l"/>
            <a:r>
              <a:rPr lang="en-US" sz="3500" b="1" dirty="0">
                <a:solidFill>
                  <a:schemeClr val="tx1">
                    <a:lumMod val="65000"/>
                    <a:lumOff val="35000"/>
                  </a:schemeClr>
                </a:solidFill>
                <a:latin typeface="Trade Gothic LT Std Cn" panose="020B0606020502020204" pitchFamily="34" charset="77"/>
              </a:rPr>
              <a:t>Example 3:</a:t>
            </a:r>
            <a:r>
              <a:rPr lang="en-US" sz="3500" b="1" dirty="0">
                <a:solidFill>
                  <a:srgbClr val="CD304A"/>
                </a:solidFill>
                <a:latin typeface="Trade Gothic LT Std Cn" panose="020B0606020502020204" pitchFamily="34" charset="77"/>
              </a:rPr>
              <a:t> </a:t>
            </a:r>
            <a:r>
              <a:rPr lang="en-US" sz="3200" b="1" dirty="0">
                <a:solidFill>
                  <a:srgbClr val="CD304A"/>
                </a:solidFill>
                <a:latin typeface="Trade Gothic LT Std Cn" panose="020B0606020502020204" pitchFamily="34" charset="77"/>
              </a:rPr>
              <a:t> </a:t>
            </a:r>
            <a:r>
              <a:rPr lang="en-US" sz="3600" b="1" dirty="0">
                <a:solidFill>
                  <a:srgbClr val="CD304A"/>
                </a:solidFill>
                <a:latin typeface="Trade Gothic LT Std Cn" panose="020B0606020502020204" pitchFamily="34" charset="77"/>
              </a:rPr>
              <a:t>GASB 96 SBITA</a:t>
            </a:r>
            <a:br>
              <a:rPr lang="en-US" sz="3600" b="1" dirty="0">
                <a:solidFill>
                  <a:srgbClr val="CD304A"/>
                </a:solidFill>
                <a:latin typeface="Trade Gothic LT Std Cn" panose="020B0606020502020204" pitchFamily="34" charset="77"/>
              </a:rPr>
            </a:br>
            <a:r>
              <a:rPr lang="en-US" sz="2500" b="1" i="1" dirty="0">
                <a:solidFill>
                  <a:srgbClr val="CD304A"/>
                </a:solidFill>
                <a:latin typeface="Trade Gothic LT Std Cn" panose="020B0606020502020204" pitchFamily="34" charset="77"/>
              </a:rPr>
              <a:t>Cloud-based assessment management system (PO Number: E1262565)</a:t>
            </a:r>
            <a:br>
              <a:rPr lang="en-US" sz="3000" b="1" dirty="0">
                <a:solidFill>
                  <a:srgbClr val="CD304A"/>
                </a:solidFill>
                <a:latin typeface="Trade Gothic LT Std Cn" panose="020B0606020502020204" pitchFamily="34" charset="77"/>
              </a:rPr>
            </a:br>
            <a:endParaRPr lang="en-US" sz="3000" b="1" dirty="0">
              <a:solidFill>
                <a:srgbClr val="CD304A"/>
              </a:solidFill>
              <a:latin typeface="Trade Gothic LT Std Cn" panose="020B0606020502020204" pitchFamily="34" charset="77"/>
            </a:endParaRPr>
          </a:p>
        </p:txBody>
      </p:sp>
      <p:sp>
        <p:nvSpPr>
          <p:cNvPr id="25" name="Subtitle 2">
            <a:extLst>
              <a:ext uri="{FF2B5EF4-FFF2-40B4-BE49-F238E27FC236}">
                <a16:creationId xmlns:a16="http://schemas.microsoft.com/office/drawing/2014/main" id="{B7D96FCA-927D-4A2B-8699-7840B323BB54}"/>
              </a:ext>
            </a:extLst>
          </p:cNvPr>
          <p:cNvSpPr txBox="1">
            <a:spLocks/>
          </p:cNvSpPr>
          <p:nvPr/>
        </p:nvSpPr>
        <p:spPr>
          <a:xfrm>
            <a:off x="6355866" y="1663206"/>
            <a:ext cx="5028179" cy="151956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latin typeface="Merriweather Sans" pitchFamily="2" charset="77"/>
              </a:rPr>
              <a:t>Review the Agreement:</a:t>
            </a:r>
          </a:p>
          <a:p>
            <a:pPr marL="342900" indent="-342900" algn="l">
              <a:buFont typeface="Arial" panose="020B0604020202020204" pitchFamily="34" charset="0"/>
              <a:buChar char="•"/>
            </a:pPr>
            <a:endParaRPr lang="en-US" sz="2000" dirty="0">
              <a:solidFill>
                <a:srgbClr val="000000"/>
              </a:solidFill>
              <a:latin typeface="Merriweather Sans" pitchFamily="2" charset="77"/>
            </a:endParaRPr>
          </a:p>
        </p:txBody>
      </p:sp>
      <p:sp>
        <p:nvSpPr>
          <p:cNvPr id="36" name="Rectangle 35">
            <a:extLst>
              <a:ext uri="{FF2B5EF4-FFF2-40B4-BE49-F238E27FC236}">
                <a16:creationId xmlns:a16="http://schemas.microsoft.com/office/drawing/2014/main" id="{6D52DD66-D4D0-4256-ADDA-D772D0327A30}"/>
              </a:ext>
            </a:extLst>
          </p:cNvPr>
          <p:cNvSpPr/>
          <p:nvPr/>
        </p:nvSpPr>
        <p:spPr>
          <a:xfrm>
            <a:off x="6441150" y="4043470"/>
            <a:ext cx="5297805" cy="2077177"/>
          </a:xfrm>
          <a:prstGeom prst="rect">
            <a:avLst/>
          </a:prstGeom>
          <a:solidFill>
            <a:srgbClr val="F5D7DC"/>
          </a:solidFill>
          <a:ln w="19050">
            <a:solidFill>
              <a:srgbClr val="CD30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CD304A"/>
                </a:solidFill>
                <a:latin typeface="Merriweather Sans" pitchFamily="2" charset="77"/>
              </a:rPr>
              <a:t>SBITA MEETS GASB 96 Criteria. </a:t>
            </a:r>
          </a:p>
          <a:p>
            <a:r>
              <a:rPr lang="en-US" sz="2000" b="1" dirty="0">
                <a:solidFill>
                  <a:srgbClr val="CD304A"/>
                </a:solidFill>
                <a:latin typeface="Merriweather Sans" pitchFamily="2" charset="77"/>
              </a:rPr>
              <a:t>Attach support and submit the form. </a:t>
            </a:r>
          </a:p>
        </p:txBody>
      </p:sp>
      <p:pic>
        <p:nvPicPr>
          <p:cNvPr id="3" name="Picture 2">
            <a:extLst>
              <a:ext uri="{FF2B5EF4-FFF2-40B4-BE49-F238E27FC236}">
                <a16:creationId xmlns:a16="http://schemas.microsoft.com/office/drawing/2014/main" id="{FC0A3C82-F2EF-4062-8B49-B857C33EE7C6}"/>
              </a:ext>
            </a:extLst>
          </p:cNvPr>
          <p:cNvPicPr>
            <a:picLocks noChangeAspect="1"/>
          </p:cNvPicPr>
          <p:nvPr/>
        </p:nvPicPr>
        <p:blipFill>
          <a:blip r:embed="rId4"/>
          <a:stretch>
            <a:fillRect/>
          </a:stretch>
        </p:blipFill>
        <p:spPr>
          <a:xfrm>
            <a:off x="565596" y="1813098"/>
            <a:ext cx="5715798" cy="4591691"/>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cxnSp>
        <p:nvCxnSpPr>
          <p:cNvPr id="13" name="Straight Arrow Connector 12">
            <a:extLst>
              <a:ext uri="{FF2B5EF4-FFF2-40B4-BE49-F238E27FC236}">
                <a16:creationId xmlns:a16="http://schemas.microsoft.com/office/drawing/2014/main" id="{F78D3241-8A92-4377-818C-54FF20778771}"/>
              </a:ext>
            </a:extLst>
          </p:cNvPr>
          <p:cNvCxnSpPr>
            <a:cxnSpLocks/>
          </p:cNvCxnSpPr>
          <p:nvPr/>
        </p:nvCxnSpPr>
        <p:spPr>
          <a:xfrm>
            <a:off x="5295900" y="2820312"/>
            <a:ext cx="1145251" cy="1"/>
          </a:xfrm>
          <a:prstGeom prst="straightConnector1">
            <a:avLst/>
          </a:prstGeom>
          <a:ln w="28575">
            <a:solidFill>
              <a:srgbClr val="EAA4B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97578A0-7CFD-4F64-9621-CCDF7E8E7309}"/>
              </a:ext>
            </a:extLst>
          </p:cNvPr>
          <p:cNvPicPr>
            <a:picLocks noChangeAspect="1"/>
          </p:cNvPicPr>
          <p:nvPr/>
        </p:nvPicPr>
        <p:blipFill>
          <a:blip r:embed="rId5"/>
          <a:stretch>
            <a:fillRect/>
          </a:stretch>
        </p:blipFill>
        <p:spPr>
          <a:xfrm>
            <a:off x="6375254" y="2034041"/>
            <a:ext cx="5429598" cy="49125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
        <p:nvSpPr>
          <p:cNvPr id="20" name="Rectangle 19">
            <a:extLst>
              <a:ext uri="{FF2B5EF4-FFF2-40B4-BE49-F238E27FC236}">
                <a16:creationId xmlns:a16="http://schemas.microsoft.com/office/drawing/2014/main" id="{27BE5945-7ADF-4CEF-9647-9BFDDC446D74}"/>
              </a:ext>
            </a:extLst>
          </p:cNvPr>
          <p:cNvSpPr/>
          <p:nvPr/>
        </p:nvSpPr>
        <p:spPr>
          <a:xfrm>
            <a:off x="6441151" y="2175094"/>
            <a:ext cx="5363701" cy="311164"/>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E23D74A-9AD6-4C5A-B2D8-0308EDB99087}"/>
              </a:ext>
            </a:extLst>
          </p:cNvPr>
          <p:cNvSpPr/>
          <p:nvPr/>
        </p:nvSpPr>
        <p:spPr>
          <a:xfrm>
            <a:off x="9796941" y="2070823"/>
            <a:ext cx="2007911" cy="104271"/>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9529172-2692-4B45-BCDA-C512F57BE6FF}"/>
              </a:ext>
            </a:extLst>
          </p:cNvPr>
          <p:cNvCxnSpPr>
            <a:cxnSpLocks/>
          </p:cNvCxnSpPr>
          <p:nvPr/>
        </p:nvCxnSpPr>
        <p:spPr>
          <a:xfrm>
            <a:off x="3924300" y="2002833"/>
            <a:ext cx="2516851" cy="275344"/>
          </a:xfrm>
          <a:prstGeom prst="straightConnector1">
            <a:avLst/>
          </a:prstGeom>
          <a:ln w="28575">
            <a:solidFill>
              <a:srgbClr val="EAA4B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D155F53F-D712-4CE6-9537-683D49DCA5A4}"/>
              </a:ext>
            </a:extLst>
          </p:cNvPr>
          <p:cNvSpPr/>
          <p:nvPr/>
        </p:nvSpPr>
        <p:spPr>
          <a:xfrm>
            <a:off x="6408202" y="2957060"/>
            <a:ext cx="5719783" cy="446223"/>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1C984E9-1424-4B97-8FDC-4BD5B6B7E319}"/>
              </a:ext>
            </a:extLst>
          </p:cNvPr>
          <p:cNvSpPr/>
          <p:nvPr/>
        </p:nvSpPr>
        <p:spPr>
          <a:xfrm>
            <a:off x="9217224" y="2793715"/>
            <a:ext cx="2910761" cy="161103"/>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8233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05E7F32-1501-A0A7-F096-62E5012CAA7C}"/>
              </a:ext>
            </a:extLst>
          </p:cNvPr>
          <p:cNvSpPr>
            <a:spLocks noGrp="1"/>
          </p:cNvSpPr>
          <p:nvPr>
            <p:ph type="ctrTitle"/>
          </p:nvPr>
        </p:nvSpPr>
        <p:spPr>
          <a:xfrm>
            <a:off x="296917" y="295917"/>
            <a:ext cx="10934615" cy="1297978"/>
          </a:xfrm>
        </p:spPr>
        <p:txBody>
          <a:bodyPr>
            <a:noAutofit/>
          </a:bodyPr>
          <a:lstStyle/>
          <a:p>
            <a:pPr algn="l"/>
            <a:r>
              <a:rPr lang="en-US" sz="3500" b="1" dirty="0">
                <a:solidFill>
                  <a:schemeClr val="tx1">
                    <a:lumMod val="65000"/>
                    <a:lumOff val="35000"/>
                  </a:schemeClr>
                </a:solidFill>
                <a:latin typeface="Trade Gothic LT Std Cn" panose="020B0606020502020204" pitchFamily="34" charset="77"/>
              </a:rPr>
              <a:t>Example 3:</a:t>
            </a:r>
            <a:r>
              <a:rPr lang="en-US" sz="3500" b="1" dirty="0">
                <a:solidFill>
                  <a:srgbClr val="CD304A"/>
                </a:solidFill>
                <a:latin typeface="Trade Gothic LT Std Cn" panose="020B0606020502020204" pitchFamily="34" charset="77"/>
              </a:rPr>
              <a:t> </a:t>
            </a:r>
            <a:r>
              <a:rPr lang="en-US" sz="3200" b="1" dirty="0">
                <a:solidFill>
                  <a:srgbClr val="CD304A"/>
                </a:solidFill>
                <a:latin typeface="Trade Gothic LT Std Cn" panose="020B0606020502020204" pitchFamily="34" charset="77"/>
              </a:rPr>
              <a:t> </a:t>
            </a:r>
            <a:r>
              <a:rPr lang="en-US" sz="3600" b="1" dirty="0">
                <a:solidFill>
                  <a:srgbClr val="CD304A"/>
                </a:solidFill>
                <a:latin typeface="Trade Gothic LT Std Cn" panose="020B0606020502020204" pitchFamily="34" charset="77"/>
              </a:rPr>
              <a:t>GASB 96 SBITA</a:t>
            </a:r>
            <a:br>
              <a:rPr lang="en-US" sz="3600" b="1" dirty="0">
                <a:solidFill>
                  <a:srgbClr val="CD304A"/>
                </a:solidFill>
                <a:latin typeface="Trade Gothic LT Std Cn" panose="020B0606020502020204" pitchFamily="34" charset="77"/>
              </a:rPr>
            </a:br>
            <a:r>
              <a:rPr lang="en-US" sz="2500" b="1" i="1" dirty="0">
                <a:solidFill>
                  <a:srgbClr val="CD304A"/>
                </a:solidFill>
                <a:latin typeface="Trade Gothic LT Std Cn" panose="020B0606020502020204" pitchFamily="34" charset="77"/>
              </a:rPr>
              <a:t>Cloud-based assessment management system (PO Number: E1262565)</a:t>
            </a:r>
            <a:br>
              <a:rPr lang="en-US" sz="3000" b="1" dirty="0">
                <a:solidFill>
                  <a:srgbClr val="CD304A"/>
                </a:solidFill>
                <a:latin typeface="Trade Gothic LT Std Cn" panose="020B0606020502020204" pitchFamily="34" charset="77"/>
              </a:rPr>
            </a:br>
            <a:endParaRPr lang="en-US" sz="3000" b="1" dirty="0">
              <a:solidFill>
                <a:srgbClr val="CD304A"/>
              </a:solidFill>
              <a:latin typeface="Trade Gothic LT Std Cn" panose="020B0606020502020204" pitchFamily="34" charset="77"/>
            </a:endParaRPr>
          </a:p>
        </p:txBody>
      </p:sp>
      <p:sp>
        <p:nvSpPr>
          <p:cNvPr id="28" name="Rectangle 27">
            <a:extLst>
              <a:ext uri="{FF2B5EF4-FFF2-40B4-BE49-F238E27FC236}">
                <a16:creationId xmlns:a16="http://schemas.microsoft.com/office/drawing/2014/main" id="{0EA41CAE-691F-2340-FFDB-DCD4F30867DE}"/>
              </a:ext>
            </a:extLst>
          </p:cNvPr>
          <p:cNvSpPr/>
          <p:nvPr/>
        </p:nvSpPr>
        <p:spPr>
          <a:xfrm>
            <a:off x="296917" y="239110"/>
            <a:ext cx="11598165" cy="63797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6559BDC-8949-47E8-895F-C28C7B72B848}"/>
              </a:ext>
            </a:extLst>
          </p:cNvPr>
          <p:cNvPicPr>
            <a:picLocks noChangeAspect="1"/>
          </p:cNvPicPr>
          <p:nvPr/>
        </p:nvPicPr>
        <p:blipFill>
          <a:blip r:embed="rId3"/>
          <a:stretch>
            <a:fillRect/>
          </a:stretch>
        </p:blipFill>
        <p:spPr>
          <a:xfrm>
            <a:off x="1454737" y="1162050"/>
            <a:ext cx="4069948" cy="530352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38B0753B-A129-4723-85F0-70493032EE6A}"/>
              </a:ext>
            </a:extLst>
          </p:cNvPr>
          <p:cNvPicPr>
            <a:picLocks noChangeAspect="1"/>
          </p:cNvPicPr>
          <p:nvPr/>
        </p:nvPicPr>
        <p:blipFill>
          <a:blip r:embed="rId4"/>
          <a:stretch>
            <a:fillRect/>
          </a:stretch>
        </p:blipFill>
        <p:spPr>
          <a:xfrm>
            <a:off x="5764225" y="1162050"/>
            <a:ext cx="4153565" cy="530352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44720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EA41CAE-691F-2340-FFDB-DCD4F30867DE}"/>
              </a:ext>
            </a:extLst>
          </p:cNvPr>
          <p:cNvSpPr/>
          <p:nvPr/>
        </p:nvSpPr>
        <p:spPr>
          <a:xfrm>
            <a:off x="296917" y="239110"/>
            <a:ext cx="11598165" cy="63797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78CEB2DF-9D4B-44AE-A2D0-308A0088D75D}"/>
              </a:ext>
            </a:extLst>
          </p:cNvPr>
          <p:cNvSpPr>
            <a:spLocks noGrp="1"/>
          </p:cNvSpPr>
          <p:nvPr>
            <p:ph type="ctrTitle"/>
          </p:nvPr>
        </p:nvSpPr>
        <p:spPr>
          <a:xfrm>
            <a:off x="1190624" y="2293311"/>
            <a:ext cx="9144000" cy="1135688"/>
          </a:xfrm>
        </p:spPr>
        <p:txBody>
          <a:bodyPr>
            <a:noAutofit/>
          </a:bodyPr>
          <a:lstStyle/>
          <a:p>
            <a:r>
              <a:rPr lang="en-US" sz="4600" b="1" dirty="0">
                <a:solidFill>
                  <a:schemeClr val="tx1">
                    <a:lumMod val="65000"/>
                    <a:lumOff val="35000"/>
                  </a:schemeClr>
                </a:solidFill>
                <a:latin typeface="Merriweather"/>
              </a:rPr>
              <a:t>Live Example</a:t>
            </a:r>
          </a:p>
        </p:txBody>
      </p:sp>
      <p:sp>
        <p:nvSpPr>
          <p:cNvPr id="14" name="Subtitle 2">
            <a:extLst>
              <a:ext uri="{FF2B5EF4-FFF2-40B4-BE49-F238E27FC236}">
                <a16:creationId xmlns:a16="http://schemas.microsoft.com/office/drawing/2014/main" id="{4D5CF81F-C9CF-4364-BBEF-B094063ECBA5}"/>
              </a:ext>
            </a:extLst>
          </p:cNvPr>
          <p:cNvSpPr>
            <a:spLocks noGrp="1"/>
          </p:cNvSpPr>
          <p:nvPr>
            <p:ph type="subTitle" idx="1"/>
          </p:nvPr>
        </p:nvSpPr>
        <p:spPr>
          <a:xfrm>
            <a:off x="5048250" y="3648076"/>
            <a:ext cx="6505575" cy="1655762"/>
          </a:xfrm>
        </p:spPr>
        <p:txBody>
          <a:bodyPr>
            <a:normAutofit/>
          </a:bodyPr>
          <a:lstStyle/>
          <a:p>
            <a:pPr algn="l"/>
            <a:r>
              <a:rPr lang="en-US" sz="2600" dirty="0">
                <a:hlinkClick r:id="rId3"/>
              </a:rPr>
              <a:t>GASB 96 SBITA Questionnaire</a:t>
            </a:r>
            <a:endParaRPr lang="en-US" sz="2600" dirty="0"/>
          </a:p>
          <a:p>
            <a:endParaRPr lang="en-US" dirty="0"/>
          </a:p>
        </p:txBody>
      </p:sp>
    </p:spTree>
    <p:extLst>
      <p:ext uri="{BB962C8B-B14F-4D97-AF65-F5344CB8AC3E}">
        <p14:creationId xmlns:p14="http://schemas.microsoft.com/office/powerpoint/2010/main" val="2968474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05E7F32-1501-A0A7-F096-62E5012CAA7C}"/>
              </a:ext>
            </a:extLst>
          </p:cNvPr>
          <p:cNvSpPr>
            <a:spLocks noGrp="1"/>
          </p:cNvSpPr>
          <p:nvPr>
            <p:ph type="ctrTitle"/>
          </p:nvPr>
        </p:nvSpPr>
        <p:spPr>
          <a:xfrm>
            <a:off x="651643" y="851333"/>
            <a:ext cx="9942786" cy="582508"/>
          </a:xfrm>
        </p:spPr>
        <p:txBody>
          <a:bodyPr>
            <a:noAutofit/>
          </a:bodyPr>
          <a:lstStyle/>
          <a:p>
            <a:pPr algn="l"/>
            <a:r>
              <a:rPr lang="en-US" sz="4800" b="1" dirty="0">
                <a:solidFill>
                  <a:schemeClr val="tx1">
                    <a:lumMod val="65000"/>
                    <a:lumOff val="35000"/>
                  </a:schemeClr>
                </a:solidFill>
                <a:effectLst/>
                <a:latin typeface="Trade Gothic LT Std Cn" panose="020B0606020502020204" pitchFamily="34" charset="77"/>
              </a:rPr>
              <a:t>Renewals versus Amendments</a:t>
            </a:r>
            <a:endParaRPr lang="en-US" sz="4800" b="1" dirty="0">
              <a:solidFill>
                <a:srgbClr val="CD304A"/>
              </a:solidFill>
              <a:latin typeface="Trade Gothic LT Std Cn" panose="020B0606020502020204" pitchFamily="34" charset="77"/>
            </a:endParaRPr>
          </a:p>
        </p:txBody>
      </p:sp>
      <p:sp>
        <p:nvSpPr>
          <p:cNvPr id="13" name="Subtitle 2">
            <a:extLst>
              <a:ext uri="{FF2B5EF4-FFF2-40B4-BE49-F238E27FC236}">
                <a16:creationId xmlns:a16="http://schemas.microsoft.com/office/drawing/2014/main" id="{D04736BD-42C3-7342-30F2-7A71153B2351}"/>
              </a:ext>
            </a:extLst>
          </p:cNvPr>
          <p:cNvSpPr>
            <a:spLocks noGrp="1"/>
          </p:cNvSpPr>
          <p:nvPr>
            <p:ph type="subTitle" idx="1"/>
          </p:nvPr>
        </p:nvSpPr>
        <p:spPr>
          <a:xfrm>
            <a:off x="751645" y="1579909"/>
            <a:ext cx="10821230" cy="4779389"/>
          </a:xfrm>
        </p:spPr>
        <p:txBody>
          <a:bodyPr>
            <a:noAutofit/>
          </a:bodyPr>
          <a:lstStyle/>
          <a:p>
            <a:pPr marL="342900" indent="-342900" algn="l">
              <a:buFont typeface="Arial" panose="020B0604020202020204" pitchFamily="34" charset="0"/>
              <a:buChar char="•"/>
            </a:pPr>
            <a:r>
              <a:rPr lang="en-US" sz="2000" b="1" dirty="0">
                <a:solidFill>
                  <a:srgbClr val="000000"/>
                </a:solidFill>
                <a:latin typeface="Merriweather Sans"/>
              </a:rPr>
              <a:t>Renewals -</a:t>
            </a:r>
            <a:r>
              <a:rPr lang="en-US" sz="2000" dirty="0">
                <a:solidFill>
                  <a:srgbClr val="000000"/>
                </a:solidFill>
                <a:latin typeface="Merriweather Sans"/>
              </a:rPr>
              <a:t> </a:t>
            </a:r>
            <a:r>
              <a:rPr lang="en-US" sz="2000" i="1" dirty="0">
                <a:solidFill>
                  <a:srgbClr val="000000"/>
                </a:solidFill>
                <a:latin typeface="Merriweather Sans"/>
              </a:rPr>
              <a:t>No change to contract terms (e.g., cost, term, software subscription, etc.) </a:t>
            </a:r>
          </a:p>
          <a:p>
            <a:pPr marL="800100" lvl="1" indent="-342900" algn="l">
              <a:buFont typeface="Arial" panose="020B0604020202020204" pitchFamily="34" charset="0"/>
              <a:buChar char="•"/>
            </a:pPr>
            <a:r>
              <a:rPr lang="en-US" dirty="0">
                <a:solidFill>
                  <a:srgbClr val="000000"/>
                </a:solidFill>
                <a:latin typeface="Merriweather Sans"/>
              </a:rPr>
              <a:t>SBITA contract renewals will REQUIRE referencing SBITA ID Number on ALL subsequent year’s Requisitions.  The SBITA ID number will be included on Purchase Order documents once requisition goes through various departmental workflow approvals. </a:t>
            </a:r>
          </a:p>
          <a:p>
            <a:pPr marL="1257300" lvl="2" indent="-342900" algn="l">
              <a:buFont typeface="Arial" panose="020B0604020202020204" pitchFamily="34" charset="0"/>
              <a:buChar char="•"/>
            </a:pPr>
            <a:r>
              <a:rPr lang="en-US" sz="2000" dirty="0">
                <a:solidFill>
                  <a:srgbClr val="000000"/>
                </a:solidFill>
                <a:latin typeface="Merriweather Sans"/>
              </a:rPr>
              <a:t>Multi-year contracts will be tracked as one SBITA throughout the various years of PO’s that are required by budgeting limitations.</a:t>
            </a:r>
          </a:p>
          <a:p>
            <a:pPr marL="1257300" lvl="2" indent="-342900" algn="l">
              <a:buFont typeface="Arial" panose="020B0604020202020204" pitchFamily="34" charset="0"/>
              <a:buChar char="•"/>
            </a:pPr>
            <a:r>
              <a:rPr lang="en-US" sz="2000" dirty="0">
                <a:solidFill>
                  <a:srgbClr val="000000"/>
                </a:solidFill>
                <a:latin typeface="Merriweather Sans"/>
              </a:rPr>
              <a:t>The GASB 96 website will have a listing of current PO’s with SBITA ID’s that should be used on FY24 Renewals. This will be available March 1</a:t>
            </a:r>
            <a:r>
              <a:rPr lang="en-US" sz="2000" baseline="30000" dirty="0">
                <a:solidFill>
                  <a:srgbClr val="000000"/>
                </a:solidFill>
                <a:latin typeface="Merriweather Sans"/>
              </a:rPr>
              <a:t>st</a:t>
            </a:r>
            <a:r>
              <a:rPr lang="en-US" sz="2000" dirty="0">
                <a:solidFill>
                  <a:srgbClr val="000000"/>
                </a:solidFill>
                <a:latin typeface="Merriweather Sans"/>
              </a:rPr>
              <a:t>.</a:t>
            </a:r>
          </a:p>
          <a:p>
            <a:pPr marL="1257300" lvl="2" indent="-342900" algn="l">
              <a:buFont typeface="Arial" panose="020B0604020202020204" pitchFamily="34" charset="0"/>
              <a:buChar char="•"/>
            </a:pPr>
            <a:endParaRPr lang="en-US" sz="2000" dirty="0">
              <a:solidFill>
                <a:srgbClr val="000000"/>
              </a:solidFill>
              <a:latin typeface="Merriweather Sans"/>
            </a:endParaRPr>
          </a:p>
          <a:p>
            <a:pPr marL="342900" indent="-342900" algn="l">
              <a:buFont typeface="Arial" panose="020B0604020202020204" pitchFamily="34" charset="0"/>
              <a:buChar char="•"/>
            </a:pPr>
            <a:r>
              <a:rPr lang="en-US" sz="2000" b="1" dirty="0">
                <a:solidFill>
                  <a:srgbClr val="000000"/>
                </a:solidFill>
                <a:latin typeface="Merriweather Sans"/>
              </a:rPr>
              <a:t>Amendments -</a:t>
            </a:r>
            <a:r>
              <a:rPr lang="en-US" sz="2000" dirty="0">
                <a:solidFill>
                  <a:srgbClr val="000000"/>
                </a:solidFill>
                <a:latin typeface="Merriweather Sans"/>
              </a:rPr>
              <a:t> </a:t>
            </a:r>
            <a:r>
              <a:rPr lang="en-US" sz="2000" i="1" dirty="0">
                <a:solidFill>
                  <a:srgbClr val="000000"/>
                </a:solidFill>
                <a:latin typeface="Merriweather Sans"/>
              </a:rPr>
              <a:t>Adjust contract terms (e.g., cost, term, modification/upgrade to software subscription, etc.) </a:t>
            </a:r>
          </a:p>
          <a:p>
            <a:pPr marL="800100" lvl="1" indent="-342900" algn="l">
              <a:buFont typeface="Arial" panose="020B0604020202020204" pitchFamily="34" charset="0"/>
              <a:buChar char="•"/>
            </a:pPr>
            <a:r>
              <a:rPr lang="en-US" dirty="0">
                <a:solidFill>
                  <a:srgbClr val="000000"/>
                </a:solidFill>
                <a:latin typeface="Merriweather Sans"/>
              </a:rPr>
              <a:t>Generally will result in a change to the payments or terms that were originally agreed to.</a:t>
            </a:r>
          </a:p>
          <a:p>
            <a:pPr marL="800100" lvl="1" indent="-342900" algn="l">
              <a:buFont typeface="Arial" panose="020B0604020202020204" pitchFamily="34" charset="0"/>
              <a:buChar char="•"/>
            </a:pPr>
            <a:r>
              <a:rPr lang="en-US" dirty="0">
                <a:solidFill>
                  <a:srgbClr val="000000"/>
                </a:solidFill>
                <a:latin typeface="Merriweather Sans"/>
              </a:rPr>
              <a:t>Requires resubmission of the GASB 96 Questionnaire.</a:t>
            </a:r>
          </a:p>
          <a:p>
            <a:pPr lvl="1" algn="l"/>
            <a:endParaRPr lang="en-US" sz="1600" dirty="0">
              <a:solidFill>
                <a:srgbClr val="000000"/>
              </a:solidFill>
              <a:latin typeface="Merriweather Sans"/>
            </a:endParaRPr>
          </a:p>
        </p:txBody>
      </p:sp>
      <p:sp>
        <p:nvSpPr>
          <p:cNvPr id="28" name="Rectangle 27">
            <a:extLst>
              <a:ext uri="{FF2B5EF4-FFF2-40B4-BE49-F238E27FC236}">
                <a16:creationId xmlns:a16="http://schemas.microsoft.com/office/drawing/2014/main" id="{0EA41CAE-691F-2340-FFDB-DCD4F30867DE}"/>
              </a:ext>
            </a:extLst>
          </p:cNvPr>
          <p:cNvSpPr/>
          <p:nvPr/>
        </p:nvSpPr>
        <p:spPr>
          <a:xfrm>
            <a:off x="296917" y="239110"/>
            <a:ext cx="11598165" cy="63797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1291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EA41CAE-691F-2340-FFDB-DCD4F30867DE}"/>
              </a:ext>
            </a:extLst>
          </p:cNvPr>
          <p:cNvSpPr/>
          <p:nvPr/>
        </p:nvSpPr>
        <p:spPr>
          <a:xfrm>
            <a:off x="296917" y="239110"/>
            <a:ext cx="11598165" cy="63797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78CEB2DF-9D4B-44AE-A2D0-308A0088D75D}"/>
              </a:ext>
            </a:extLst>
          </p:cNvPr>
          <p:cNvSpPr>
            <a:spLocks noGrp="1"/>
          </p:cNvSpPr>
          <p:nvPr>
            <p:ph type="ctrTitle"/>
          </p:nvPr>
        </p:nvSpPr>
        <p:spPr>
          <a:xfrm>
            <a:off x="1190624" y="2293311"/>
            <a:ext cx="9144000" cy="1135688"/>
          </a:xfrm>
        </p:spPr>
        <p:txBody>
          <a:bodyPr>
            <a:noAutofit/>
          </a:bodyPr>
          <a:lstStyle/>
          <a:p>
            <a:r>
              <a:rPr lang="en-US" sz="4600" b="1" dirty="0">
                <a:solidFill>
                  <a:schemeClr val="tx1">
                    <a:lumMod val="65000"/>
                    <a:lumOff val="35000"/>
                  </a:schemeClr>
                </a:solidFill>
                <a:latin typeface="Merriweather"/>
              </a:rPr>
              <a:t>GASB 96 Defined</a:t>
            </a:r>
          </a:p>
        </p:txBody>
      </p:sp>
      <p:sp>
        <p:nvSpPr>
          <p:cNvPr id="14" name="Subtitle 2">
            <a:extLst>
              <a:ext uri="{FF2B5EF4-FFF2-40B4-BE49-F238E27FC236}">
                <a16:creationId xmlns:a16="http://schemas.microsoft.com/office/drawing/2014/main" id="{4D5CF81F-C9CF-4364-BBEF-B094063ECBA5}"/>
              </a:ext>
            </a:extLst>
          </p:cNvPr>
          <p:cNvSpPr>
            <a:spLocks noGrp="1"/>
          </p:cNvSpPr>
          <p:nvPr>
            <p:ph type="subTitle" idx="1"/>
          </p:nvPr>
        </p:nvSpPr>
        <p:spPr>
          <a:xfrm>
            <a:off x="5153025" y="3648076"/>
            <a:ext cx="6400800" cy="1655762"/>
          </a:xfrm>
        </p:spPr>
        <p:txBody>
          <a:bodyPr/>
          <a:lstStyle/>
          <a:p>
            <a:pPr algn="l"/>
            <a:r>
              <a:rPr lang="en-US" sz="3200" dirty="0">
                <a:solidFill>
                  <a:srgbClr val="CD304A"/>
                </a:solidFill>
                <a:latin typeface="Merriweather Sans"/>
              </a:rPr>
              <a:t>Why Change?</a:t>
            </a:r>
          </a:p>
          <a:p>
            <a:endParaRPr lang="en-US" dirty="0"/>
          </a:p>
        </p:txBody>
      </p:sp>
    </p:spTree>
    <p:extLst>
      <p:ext uri="{BB962C8B-B14F-4D97-AF65-F5344CB8AC3E}">
        <p14:creationId xmlns:p14="http://schemas.microsoft.com/office/powerpoint/2010/main" val="594902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05E7F32-1501-A0A7-F096-62E5012CAA7C}"/>
              </a:ext>
            </a:extLst>
          </p:cNvPr>
          <p:cNvSpPr>
            <a:spLocks noGrp="1"/>
          </p:cNvSpPr>
          <p:nvPr>
            <p:ph type="ctrTitle"/>
          </p:nvPr>
        </p:nvSpPr>
        <p:spPr>
          <a:xfrm>
            <a:off x="651643" y="851333"/>
            <a:ext cx="9942786" cy="582508"/>
          </a:xfrm>
        </p:spPr>
        <p:txBody>
          <a:bodyPr>
            <a:noAutofit/>
          </a:bodyPr>
          <a:lstStyle/>
          <a:p>
            <a:pPr algn="l"/>
            <a:r>
              <a:rPr lang="en-US" sz="4800" b="1" dirty="0">
                <a:solidFill>
                  <a:schemeClr val="tx1">
                    <a:lumMod val="65000"/>
                    <a:lumOff val="35000"/>
                  </a:schemeClr>
                </a:solidFill>
                <a:effectLst/>
                <a:latin typeface="Trade Gothic LT Std Cn" panose="020B0606020502020204" pitchFamily="34" charset="77"/>
              </a:rPr>
              <a:t>How to Locate SBITA ID Number:</a:t>
            </a:r>
            <a:endParaRPr lang="en-US" sz="4800" b="1" dirty="0">
              <a:solidFill>
                <a:srgbClr val="CD304A"/>
              </a:solidFill>
              <a:latin typeface="Trade Gothic LT Std Cn" panose="020B0606020502020204" pitchFamily="34" charset="77"/>
            </a:endParaRPr>
          </a:p>
        </p:txBody>
      </p:sp>
      <p:sp>
        <p:nvSpPr>
          <p:cNvPr id="13" name="Subtitle 2">
            <a:extLst>
              <a:ext uri="{FF2B5EF4-FFF2-40B4-BE49-F238E27FC236}">
                <a16:creationId xmlns:a16="http://schemas.microsoft.com/office/drawing/2014/main" id="{D04736BD-42C3-7342-30F2-7A71153B2351}"/>
              </a:ext>
            </a:extLst>
          </p:cNvPr>
          <p:cNvSpPr>
            <a:spLocks noGrp="1"/>
          </p:cNvSpPr>
          <p:nvPr>
            <p:ph type="subTitle" idx="1"/>
          </p:nvPr>
        </p:nvSpPr>
        <p:spPr>
          <a:xfrm>
            <a:off x="580195" y="1560859"/>
            <a:ext cx="10821230" cy="4779389"/>
          </a:xfrm>
        </p:spPr>
        <p:txBody>
          <a:bodyPr>
            <a:noAutofit/>
          </a:bodyPr>
          <a:lstStyle/>
          <a:p>
            <a:pPr marL="342900" indent="-342900" algn="l">
              <a:buFont typeface="Arial" panose="020B0604020202020204" pitchFamily="34" charset="0"/>
              <a:buChar char="•"/>
            </a:pPr>
            <a:r>
              <a:rPr lang="en-US" dirty="0">
                <a:solidFill>
                  <a:srgbClr val="000000"/>
                </a:solidFill>
                <a:latin typeface="Merriweather Sans"/>
              </a:rPr>
              <a:t>The SBITA ID may be found in one of two places in the original PO. </a:t>
            </a:r>
          </a:p>
          <a:p>
            <a:pPr marL="342900" indent="-342900" algn="l">
              <a:buFont typeface="Arial" panose="020B0604020202020204" pitchFamily="34" charset="0"/>
              <a:buChar char="•"/>
            </a:pPr>
            <a:endParaRPr lang="en-US" dirty="0">
              <a:solidFill>
                <a:srgbClr val="000000"/>
              </a:solidFill>
              <a:latin typeface="Merriweather Sans"/>
            </a:endParaRPr>
          </a:p>
          <a:p>
            <a:pPr marL="800100" lvl="1" indent="-342900" algn="l">
              <a:buFont typeface="Arial" panose="020B0604020202020204" pitchFamily="34" charset="0"/>
              <a:buChar char="•"/>
            </a:pPr>
            <a:endParaRPr lang="en-US" sz="1600" dirty="0">
              <a:solidFill>
                <a:srgbClr val="000000"/>
              </a:solidFill>
              <a:latin typeface="Merriweather Sans"/>
            </a:endParaRPr>
          </a:p>
        </p:txBody>
      </p:sp>
      <p:sp>
        <p:nvSpPr>
          <p:cNvPr id="28" name="Rectangle 27">
            <a:extLst>
              <a:ext uri="{FF2B5EF4-FFF2-40B4-BE49-F238E27FC236}">
                <a16:creationId xmlns:a16="http://schemas.microsoft.com/office/drawing/2014/main" id="{0EA41CAE-691F-2340-FFDB-DCD4F30867DE}"/>
              </a:ext>
            </a:extLst>
          </p:cNvPr>
          <p:cNvSpPr/>
          <p:nvPr/>
        </p:nvSpPr>
        <p:spPr>
          <a:xfrm>
            <a:off x="296917" y="239110"/>
            <a:ext cx="11598165" cy="63797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9B5F5AAF-842E-4B75-94A5-9025D32C3FA2}"/>
              </a:ext>
            </a:extLst>
          </p:cNvPr>
          <p:cNvPicPr>
            <a:picLocks noChangeAspect="1"/>
          </p:cNvPicPr>
          <p:nvPr/>
        </p:nvPicPr>
        <p:blipFill>
          <a:blip r:embed="rId3"/>
          <a:stretch>
            <a:fillRect/>
          </a:stretch>
        </p:blipFill>
        <p:spPr>
          <a:xfrm>
            <a:off x="1104899" y="2002421"/>
            <a:ext cx="9982200" cy="4338163"/>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
        <p:nvSpPr>
          <p:cNvPr id="8" name="Right Arrow 13">
            <a:extLst>
              <a:ext uri="{FF2B5EF4-FFF2-40B4-BE49-F238E27FC236}">
                <a16:creationId xmlns:a16="http://schemas.microsoft.com/office/drawing/2014/main" id="{EDDD08DB-3859-47AD-93B4-3BAF7CA093A9}"/>
              </a:ext>
            </a:extLst>
          </p:cNvPr>
          <p:cNvSpPr/>
          <p:nvPr/>
        </p:nvSpPr>
        <p:spPr>
          <a:xfrm>
            <a:off x="5990810" y="5752747"/>
            <a:ext cx="1717228" cy="875835"/>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FIND SBITA ID Number Here:</a:t>
            </a:r>
          </a:p>
        </p:txBody>
      </p:sp>
    </p:spTree>
    <p:extLst>
      <p:ext uri="{BB962C8B-B14F-4D97-AF65-F5344CB8AC3E}">
        <p14:creationId xmlns:p14="http://schemas.microsoft.com/office/powerpoint/2010/main" val="1847494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EA41CAE-691F-2340-FFDB-DCD4F30867DE}"/>
              </a:ext>
            </a:extLst>
          </p:cNvPr>
          <p:cNvSpPr/>
          <p:nvPr/>
        </p:nvSpPr>
        <p:spPr>
          <a:xfrm>
            <a:off x="296917" y="239110"/>
            <a:ext cx="11598165" cy="63797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78CEB2DF-9D4B-44AE-A2D0-308A0088D75D}"/>
              </a:ext>
            </a:extLst>
          </p:cNvPr>
          <p:cNvSpPr>
            <a:spLocks noGrp="1"/>
          </p:cNvSpPr>
          <p:nvPr>
            <p:ph type="ctrTitle"/>
          </p:nvPr>
        </p:nvSpPr>
        <p:spPr>
          <a:xfrm>
            <a:off x="1190624" y="2293311"/>
            <a:ext cx="9144000" cy="1135688"/>
          </a:xfrm>
        </p:spPr>
        <p:txBody>
          <a:bodyPr>
            <a:noAutofit/>
          </a:bodyPr>
          <a:lstStyle/>
          <a:p>
            <a:pPr algn="l"/>
            <a:r>
              <a:rPr lang="en-US" sz="4600" b="1" dirty="0">
                <a:solidFill>
                  <a:schemeClr val="tx1">
                    <a:lumMod val="65000"/>
                    <a:lumOff val="35000"/>
                  </a:schemeClr>
                </a:solidFill>
                <a:latin typeface="Merriweather"/>
              </a:rPr>
              <a:t>GASB 96 Process</a:t>
            </a:r>
          </a:p>
        </p:txBody>
      </p:sp>
      <p:sp>
        <p:nvSpPr>
          <p:cNvPr id="14" name="Subtitle 2">
            <a:extLst>
              <a:ext uri="{FF2B5EF4-FFF2-40B4-BE49-F238E27FC236}">
                <a16:creationId xmlns:a16="http://schemas.microsoft.com/office/drawing/2014/main" id="{4D5CF81F-C9CF-4364-BBEF-B094063ECBA5}"/>
              </a:ext>
            </a:extLst>
          </p:cNvPr>
          <p:cNvSpPr>
            <a:spLocks noGrp="1"/>
          </p:cNvSpPr>
          <p:nvPr>
            <p:ph type="subTitle" idx="1"/>
          </p:nvPr>
        </p:nvSpPr>
        <p:spPr>
          <a:xfrm>
            <a:off x="5048250" y="3648076"/>
            <a:ext cx="6505575" cy="1655762"/>
          </a:xfrm>
        </p:spPr>
        <p:txBody>
          <a:bodyPr>
            <a:normAutofit/>
          </a:bodyPr>
          <a:lstStyle/>
          <a:p>
            <a:pPr algn="l"/>
            <a:r>
              <a:rPr lang="en-US" sz="3200" dirty="0">
                <a:solidFill>
                  <a:schemeClr val="tx1">
                    <a:lumMod val="65000"/>
                    <a:lumOff val="35000"/>
                  </a:schemeClr>
                </a:solidFill>
                <a:latin typeface="Merriweather Sans"/>
              </a:rPr>
              <a:t>Department Flow</a:t>
            </a:r>
          </a:p>
          <a:p>
            <a:pPr algn="l"/>
            <a:r>
              <a:rPr lang="en-US" sz="2200" dirty="0">
                <a:solidFill>
                  <a:schemeClr val="tx1">
                    <a:lumMod val="65000"/>
                    <a:lumOff val="35000"/>
                  </a:schemeClr>
                </a:solidFill>
                <a:latin typeface="Merriweather Sans"/>
              </a:rPr>
              <a:t>Identification of how this process flows from initiation of requisition to identification in General Ledger.</a:t>
            </a:r>
          </a:p>
          <a:p>
            <a:pPr algn="l"/>
            <a:endParaRPr lang="en-US" sz="2200" dirty="0">
              <a:solidFill>
                <a:schemeClr val="tx1">
                  <a:lumMod val="65000"/>
                  <a:lumOff val="35000"/>
                </a:schemeClr>
              </a:solidFill>
              <a:latin typeface="Merriweather Sans"/>
            </a:endParaRPr>
          </a:p>
          <a:p>
            <a:endParaRPr lang="en-US" dirty="0"/>
          </a:p>
        </p:txBody>
      </p:sp>
    </p:spTree>
    <p:extLst>
      <p:ext uri="{BB962C8B-B14F-4D97-AF65-F5344CB8AC3E}">
        <p14:creationId xmlns:p14="http://schemas.microsoft.com/office/powerpoint/2010/main" val="2113873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05E7F32-1501-A0A7-F096-62E5012CAA7C}"/>
              </a:ext>
            </a:extLst>
          </p:cNvPr>
          <p:cNvSpPr>
            <a:spLocks noGrp="1"/>
          </p:cNvSpPr>
          <p:nvPr>
            <p:ph type="ctrTitle"/>
          </p:nvPr>
        </p:nvSpPr>
        <p:spPr>
          <a:xfrm>
            <a:off x="651643" y="851333"/>
            <a:ext cx="9942786" cy="582508"/>
          </a:xfrm>
        </p:spPr>
        <p:txBody>
          <a:bodyPr>
            <a:noAutofit/>
          </a:bodyPr>
          <a:lstStyle/>
          <a:p>
            <a:pPr algn="l"/>
            <a:r>
              <a:rPr lang="en-US" sz="4800" b="1" dirty="0">
                <a:solidFill>
                  <a:schemeClr val="tx1">
                    <a:lumMod val="65000"/>
                    <a:lumOff val="35000"/>
                  </a:schemeClr>
                </a:solidFill>
                <a:effectLst/>
                <a:latin typeface="Trade Gothic LT Std Cn" panose="020B0606020502020204" pitchFamily="34" charset="77"/>
              </a:rPr>
              <a:t>GASB 96 Process</a:t>
            </a:r>
            <a:endParaRPr lang="en-US" sz="4800" b="1" dirty="0">
              <a:solidFill>
                <a:srgbClr val="CD304A"/>
              </a:solidFill>
              <a:latin typeface="Trade Gothic LT Std Cn" panose="020B0606020502020204" pitchFamily="34" charset="77"/>
            </a:endParaRPr>
          </a:p>
        </p:txBody>
      </p:sp>
      <p:sp>
        <p:nvSpPr>
          <p:cNvPr id="13" name="Subtitle 2">
            <a:extLst>
              <a:ext uri="{FF2B5EF4-FFF2-40B4-BE49-F238E27FC236}">
                <a16:creationId xmlns:a16="http://schemas.microsoft.com/office/drawing/2014/main" id="{D04736BD-42C3-7342-30F2-7A71153B2351}"/>
              </a:ext>
            </a:extLst>
          </p:cNvPr>
          <p:cNvSpPr>
            <a:spLocks noGrp="1"/>
          </p:cNvSpPr>
          <p:nvPr>
            <p:ph type="subTitle" idx="1"/>
          </p:nvPr>
        </p:nvSpPr>
        <p:spPr>
          <a:xfrm>
            <a:off x="751645" y="1579909"/>
            <a:ext cx="10821230" cy="4779389"/>
          </a:xfrm>
        </p:spPr>
        <p:txBody>
          <a:bodyPr>
            <a:noAutofit/>
          </a:bodyPr>
          <a:lstStyle/>
          <a:p>
            <a:pPr algn="l"/>
            <a:r>
              <a:rPr lang="en-US" sz="2000" b="1" dirty="0">
                <a:solidFill>
                  <a:srgbClr val="000000"/>
                </a:solidFill>
                <a:latin typeface="Merriweather Sans"/>
                <a:hlinkClick r:id="rId3"/>
              </a:rPr>
              <a:t>Computer Equipment, Software &amp; Services (CESS)</a:t>
            </a:r>
            <a:endParaRPr lang="en-US" sz="1400" dirty="0">
              <a:solidFill>
                <a:srgbClr val="000000"/>
              </a:solidFill>
              <a:latin typeface="Merriweather Sans"/>
            </a:endParaRPr>
          </a:p>
          <a:p>
            <a:pPr lvl="1" algn="l"/>
            <a:endParaRPr lang="en-US" sz="1600" dirty="0">
              <a:solidFill>
                <a:srgbClr val="000000"/>
              </a:solidFill>
              <a:latin typeface="Merriweather Sans"/>
            </a:endParaRPr>
          </a:p>
          <a:p>
            <a:pPr marL="800100" lvl="1" indent="-342900" algn="l">
              <a:buFont typeface="Arial" panose="020B0604020202020204" pitchFamily="34" charset="0"/>
              <a:buChar char="•"/>
            </a:pPr>
            <a:r>
              <a:rPr lang="en-US" dirty="0">
                <a:solidFill>
                  <a:srgbClr val="000000"/>
                </a:solidFill>
                <a:latin typeface="Merriweather Sans"/>
              </a:rPr>
              <a:t>NO CHANGE TO THIS PROCESS – follow current UGA policy to determine if CESS is required</a:t>
            </a:r>
          </a:p>
          <a:p>
            <a:pPr marL="800100" lvl="1" indent="-342900" algn="l">
              <a:buFont typeface="Arial" panose="020B0604020202020204" pitchFamily="34" charset="0"/>
              <a:buChar char="•"/>
            </a:pPr>
            <a:endParaRPr lang="en-US" dirty="0">
              <a:solidFill>
                <a:srgbClr val="000000"/>
              </a:solidFill>
              <a:latin typeface="Merriweather Sans"/>
            </a:endParaRPr>
          </a:p>
          <a:p>
            <a:pPr marL="800100" lvl="1" indent="-342900" algn="l">
              <a:buFont typeface="Arial" panose="020B0604020202020204" pitchFamily="34" charset="0"/>
              <a:buChar char="•"/>
            </a:pPr>
            <a:r>
              <a:rPr lang="en-US" dirty="0">
                <a:solidFill>
                  <a:srgbClr val="000000"/>
                </a:solidFill>
                <a:latin typeface="Merriweather Sans"/>
              </a:rPr>
              <a:t>SBITA - Certain information provided on approved CESS forms will be used to gather information for determining that all costs of a subscription-based IT arrangement have been considered.</a:t>
            </a:r>
          </a:p>
          <a:p>
            <a:pPr marL="1257300" lvl="2" indent="-342900" algn="l">
              <a:buFont typeface="Arial" panose="020B0604020202020204" pitchFamily="34" charset="0"/>
              <a:buChar char="•"/>
            </a:pPr>
            <a:r>
              <a:rPr lang="en-US" dirty="0">
                <a:solidFill>
                  <a:srgbClr val="000000"/>
                </a:solidFill>
                <a:latin typeface="Merriweather Sans"/>
              </a:rPr>
              <a:t>CESS form provides a question related to “implementation costs”.   Valuation of the subscription asset includes implementation costs.  When answered, the Asset Management team will look for additional expenditures related to the SBITA valuation.</a:t>
            </a:r>
          </a:p>
          <a:p>
            <a:pPr marL="800100" lvl="1" indent="-342900" algn="l">
              <a:buFont typeface="Arial" panose="020B0604020202020204" pitchFamily="34" charset="0"/>
              <a:buChar char="•"/>
            </a:pPr>
            <a:endParaRPr lang="en-US" dirty="0">
              <a:solidFill>
                <a:srgbClr val="000000"/>
              </a:solidFill>
              <a:latin typeface="Merriweather Sans"/>
            </a:endParaRPr>
          </a:p>
          <a:p>
            <a:pPr marL="800100" lvl="1" indent="-342900" algn="l">
              <a:buFont typeface="Arial" panose="020B0604020202020204" pitchFamily="34" charset="0"/>
              <a:buChar char="•"/>
            </a:pPr>
            <a:r>
              <a:rPr lang="en-US" dirty="0">
                <a:solidFill>
                  <a:srgbClr val="000000"/>
                </a:solidFill>
                <a:latin typeface="Merriweather Sans"/>
              </a:rPr>
              <a:t>NOTE:  Sometimes implementation costs will not be known until after the terms of the contract have been agreed to by UGA and the SBITA Vendor.  The GASB 96 Questionnaire will also provide an opportunity to identify implementation costs.  There is no need to update the CESS for implementation costs if unknown at the time of CESS creation.</a:t>
            </a:r>
          </a:p>
        </p:txBody>
      </p:sp>
      <p:sp>
        <p:nvSpPr>
          <p:cNvPr id="28" name="Rectangle 27">
            <a:extLst>
              <a:ext uri="{FF2B5EF4-FFF2-40B4-BE49-F238E27FC236}">
                <a16:creationId xmlns:a16="http://schemas.microsoft.com/office/drawing/2014/main" id="{0EA41CAE-691F-2340-FFDB-DCD4F30867DE}"/>
              </a:ext>
            </a:extLst>
          </p:cNvPr>
          <p:cNvSpPr/>
          <p:nvPr/>
        </p:nvSpPr>
        <p:spPr>
          <a:xfrm>
            <a:off x="296917" y="239110"/>
            <a:ext cx="11598165" cy="63797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1">
            <a:extLst>
              <a:ext uri="{FF2B5EF4-FFF2-40B4-BE49-F238E27FC236}">
                <a16:creationId xmlns:a16="http://schemas.microsoft.com/office/drawing/2014/main" id="{2E60ECC6-6785-41A3-BBC0-E83D3F10E40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98" t="63392" r="55183" b="21144"/>
          <a:stretch/>
        </p:blipFill>
        <p:spPr bwMode="auto">
          <a:xfrm>
            <a:off x="6480092" y="533202"/>
            <a:ext cx="4960263" cy="1401116"/>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69B82A96-0FA5-4D0B-8262-08A9B35D6D81}"/>
              </a:ext>
            </a:extLst>
          </p:cNvPr>
          <p:cNvSpPr/>
          <p:nvPr/>
        </p:nvSpPr>
        <p:spPr>
          <a:xfrm>
            <a:off x="6544235" y="1145426"/>
            <a:ext cx="4706471" cy="582508"/>
          </a:xfrm>
          <a:prstGeom prst="ellipse">
            <a:avLst/>
          </a:prstGeom>
          <a:noFill/>
          <a:ln w="2857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162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05E7F32-1501-A0A7-F096-62E5012CAA7C}"/>
              </a:ext>
            </a:extLst>
          </p:cNvPr>
          <p:cNvSpPr>
            <a:spLocks noGrp="1"/>
          </p:cNvSpPr>
          <p:nvPr>
            <p:ph type="ctrTitle"/>
          </p:nvPr>
        </p:nvSpPr>
        <p:spPr>
          <a:xfrm>
            <a:off x="651643" y="851333"/>
            <a:ext cx="9942786" cy="582508"/>
          </a:xfrm>
        </p:spPr>
        <p:txBody>
          <a:bodyPr>
            <a:noAutofit/>
          </a:bodyPr>
          <a:lstStyle/>
          <a:p>
            <a:pPr algn="l"/>
            <a:r>
              <a:rPr lang="en-US" sz="4800" b="1" dirty="0">
                <a:solidFill>
                  <a:schemeClr val="tx1">
                    <a:lumMod val="65000"/>
                    <a:lumOff val="35000"/>
                  </a:schemeClr>
                </a:solidFill>
                <a:effectLst/>
                <a:latin typeface="Trade Gothic LT Std Cn" panose="020B0606020502020204" pitchFamily="34" charset="77"/>
              </a:rPr>
              <a:t>GASB 96 Approval Workflow</a:t>
            </a:r>
            <a:endParaRPr lang="en-US" sz="4800" b="1" dirty="0">
              <a:solidFill>
                <a:srgbClr val="CD304A"/>
              </a:solidFill>
              <a:latin typeface="Trade Gothic LT Std Cn" panose="020B0606020502020204" pitchFamily="34" charset="77"/>
            </a:endParaRPr>
          </a:p>
        </p:txBody>
      </p:sp>
      <p:sp>
        <p:nvSpPr>
          <p:cNvPr id="13" name="Subtitle 2">
            <a:extLst>
              <a:ext uri="{FF2B5EF4-FFF2-40B4-BE49-F238E27FC236}">
                <a16:creationId xmlns:a16="http://schemas.microsoft.com/office/drawing/2014/main" id="{D04736BD-42C3-7342-30F2-7A71153B2351}"/>
              </a:ext>
            </a:extLst>
          </p:cNvPr>
          <p:cNvSpPr>
            <a:spLocks noGrp="1"/>
          </p:cNvSpPr>
          <p:nvPr>
            <p:ph type="subTitle" idx="1"/>
          </p:nvPr>
        </p:nvSpPr>
        <p:spPr>
          <a:xfrm>
            <a:off x="751645" y="1362808"/>
            <a:ext cx="10821230" cy="5256081"/>
          </a:xfrm>
        </p:spPr>
        <p:txBody>
          <a:bodyPr>
            <a:noAutofit/>
          </a:bodyPr>
          <a:lstStyle/>
          <a:p>
            <a:pPr algn="l"/>
            <a:r>
              <a:rPr lang="en-US" sz="2000" b="1" u="sng" dirty="0">
                <a:solidFill>
                  <a:srgbClr val="000000"/>
                </a:solidFill>
                <a:latin typeface="Merriweather Sans"/>
              </a:rPr>
              <a:t>Department Level:</a:t>
            </a:r>
          </a:p>
          <a:p>
            <a:pPr marL="342900" indent="-342900" algn="l">
              <a:buFont typeface="Arial" panose="020B0604020202020204" pitchFamily="34" charset="0"/>
              <a:buChar char="•"/>
            </a:pPr>
            <a:r>
              <a:rPr lang="en-US" sz="2000" b="1" dirty="0">
                <a:solidFill>
                  <a:srgbClr val="000000"/>
                </a:solidFill>
                <a:latin typeface="Merriweather Sans"/>
              </a:rPr>
              <a:t>Initiator:</a:t>
            </a:r>
          </a:p>
          <a:p>
            <a:pPr marL="800100" lvl="1" indent="-342900" algn="l">
              <a:buFont typeface="Arial" panose="020B0604020202020204" pitchFamily="34" charset="0"/>
              <a:buChar char="•"/>
            </a:pPr>
            <a:r>
              <a:rPr lang="en-US" sz="1600" dirty="0">
                <a:solidFill>
                  <a:srgbClr val="000000"/>
                </a:solidFill>
                <a:latin typeface="Merriweather Sans"/>
              </a:rPr>
              <a:t>Create </a:t>
            </a:r>
            <a:r>
              <a:rPr lang="en-US" sz="1600" b="1" dirty="0">
                <a:solidFill>
                  <a:srgbClr val="0070C0"/>
                </a:solidFill>
                <a:latin typeface="Merriweather Sans"/>
              </a:rPr>
              <a:t>Purchase Requisition </a:t>
            </a:r>
            <a:r>
              <a:rPr lang="en-US" sz="1600" dirty="0">
                <a:solidFill>
                  <a:srgbClr val="000000"/>
                </a:solidFill>
                <a:latin typeface="Merriweather Sans"/>
              </a:rPr>
              <a:t>in accordance with normal purchasing procedures</a:t>
            </a:r>
          </a:p>
          <a:p>
            <a:pPr marL="1257300" lvl="2" indent="-342900" algn="l">
              <a:buFont typeface="Arial" panose="020B0604020202020204" pitchFamily="34" charset="0"/>
              <a:buChar char="•"/>
            </a:pPr>
            <a:r>
              <a:rPr lang="en-US" sz="1600" dirty="0">
                <a:solidFill>
                  <a:srgbClr val="000000"/>
                </a:solidFill>
                <a:latin typeface="Merriweather Sans"/>
              </a:rPr>
              <a:t>Answer required question related to GASB 96 to identify initial determination of applicability of GASB 96 to item being purchased</a:t>
            </a:r>
          </a:p>
          <a:p>
            <a:pPr marL="800100" lvl="1" indent="-342900" algn="l">
              <a:buFont typeface="Arial" panose="020B0604020202020204" pitchFamily="34" charset="0"/>
              <a:buChar char="•"/>
            </a:pPr>
            <a:r>
              <a:rPr lang="en-US" sz="1600" dirty="0">
                <a:solidFill>
                  <a:srgbClr val="000000"/>
                </a:solidFill>
                <a:latin typeface="Merriweather Sans"/>
              </a:rPr>
              <a:t>Complete </a:t>
            </a:r>
            <a:r>
              <a:rPr lang="en-US" sz="1600" b="1" dirty="0">
                <a:solidFill>
                  <a:srgbClr val="0070C0"/>
                </a:solidFill>
                <a:latin typeface="Merriweather Sans"/>
              </a:rPr>
              <a:t>GASB 96 Questionnaire </a:t>
            </a:r>
            <a:r>
              <a:rPr lang="en-US" sz="1600" dirty="0">
                <a:solidFill>
                  <a:srgbClr val="000000"/>
                </a:solidFill>
                <a:latin typeface="Merriweather Sans"/>
              </a:rPr>
              <a:t>if required (Not Excluded on Purchase Requisition)</a:t>
            </a:r>
          </a:p>
          <a:p>
            <a:pPr marL="1257300" lvl="2" indent="-342900" algn="l">
              <a:buFont typeface="Arial" panose="020B0604020202020204" pitchFamily="34" charset="0"/>
              <a:buChar char="•"/>
            </a:pPr>
            <a:r>
              <a:rPr lang="en-US" sz="1600" dirty="0">
                <a:solidFill>
                  <a:srgbClr val="000000"/>
                </a:solidFill>
                <a:latin typeface="Merriweather Sans"/>
              </a:rPr>
              <a:t>Provide adequate supporting documentation as noted by questionnaire results </a:t>
            </a:r>
          </a:p>
          <a:p>
            <a:pPr marL="342900" indent="-342900" algn="l">
              <a:buFont typeface="Arial" panose="020B0604020202020204" pitchFamily="34" charset="0"/>
              <a:buChar char="•"/>
            </a:pPr>
            <a:r>
              <a:rPr lang="en-US" sz="2000" b="1" dirty="0">
                <a:solidFill>
                  <a:srgbClr val="000000"/>
                </a:solidFill>
                <a:latin typeface="Merriweather Sans"/>
              </a:rPr>
              <a:t>Approver:</a:t>
            </a:r>
          </a:p>
          <a:p>
            <a:pPr marL="800100" lvl="1" indent="-342900" algn="l">
              <a:buFont typeface="Arial" panose="020B0604020202020204" pitchFamily="34" charset="0"/>
              <a:buChar char="•"/>
            </a:pPr>
            <a:r>
              <a:rPr lang="en-US" sz="1600" dirty="0">
                <a:solidFill>
                  <a:srgbClr val="000000"/>
                </a:solidFill>
                <a:latin typeface="Merriweather Sans"/>
              </a:rPr>
              <a:t>Review </a:t>
            </a:r>
            <a:r>
              <a:rPr lang="en-US" sz="1600" b="1" dirty="0">
                <a:solidFill>
                  <a:srgbClr val="0070C0"/>
                </a:solidFill>
                <a:latin typeface="Merriweather Sans"/>
              </a:rPr>
              <a:t>Purchase Requisition </a:t>
            </a:r>
            <a:r>
              <a:rPr lang="en-US" sz="1600" dirty="0">
                <a:solidFill>
                  <a:srgbClr val="000000"/>
                </a:solidFill>
                <a:latin typeface="Merriweather Sans"/>
              </a:rPr>
              <a:t>in accordance with normal purchasing procedures</a:t>
            </a:r>
          </a:p>
          <a:p>
            <a:pPr marL="1257300" lvl="2" indent="-342900" algn="l">
              <a:buFont typeface="Arial" panose="020B0604020202020204" pitchFamily="34" charset="0"/>
              <a:buChar char="•"/>
            </a:pPr>
            <a:r>
              <a:rPr lang="en-US" sz="1600" dirty="0">
                <a:solidFill>
                  <a:srgbClr val="000000"/>
                </a:solidFill>
                <a:latin typeface="Merriweather Sans"/>
              </a:rPr>
              <a:t>Ensure that required GASB questions have been completed and correctly reflect determinations based on item being purchased.</a:t>
            </a:r>
          </a:p>
          <a:p>
            <a:pPr marL="800100" lvl="1" indent="-342900" algn="l">
              <a:buFont typeface="Arial" panose="020B0604020202020204" pitchFamily="34" charset="0"/>
              <a:buChar char="•"/>
            </a:pPr>
            <a:r>
              <a:rPr lang="en-US" sz="1600" dirty="0">
                <a:solidFill>
                  <a:srgbClr val="000000"/>
                </a:solidFill>
                <a:latin typeface="Merriweather Sans"/>
              </a:rPr>
              <a:t>Review </a:t>
            </a:r>
            <a:r>
              <a:rPr lang="en-US" sz="1600" b="1" dirty="0">
                <a:solidFill>
                  <a:srgbClr val="0070C0"/>
                </a:solidFill>
                <a:latin typeface="Merriweather Sans"/>
              </a:rPr>
              <a:t>GASB 96 Questionnaire</a:t>
            </a:r>
            <a:r>
              <a:rPr lang="en-US" sz="1600" dirty="0">
                <a:solidFill>
                  <a:srgbClr val="000000"/>
                </a:solidFill>
                <a:latin typeface="Merriweather Sans"/>
              </a:rPr>
              <a:t>.  Compare to Requisition for any mismatched information.</a:t>
            </a:r>
          </a:p>
          <a:p>
            <a:pPr algn="l"/>
            <a:r>
              <a:rPr lang="en-US" sz="2000" b="1" dirty="0">
                <a:solidFill>
                  <a:srgbClr val="000000"/>
                </a:solidFill>
                <a:latin typeface="Merriweather Sans"/>
              </a:rPr>
              <a:t>Once approved through department workflow, the requisition will flow to Accounts Payable. </a:t>
            </a:r>
          </a:p>
          <a:p>
            <a:pPr marL="800100" lvl="1" indent="-342900" algn="l">
              <a:buFont typeface="Arial" panose="020B0604020202020204" pitchFamily="34" charset="0"/>
              <a:buChar char="•"/>
            </a:pPr>
            <a:endParaRPr lang="en-US" dirty="0">
              <a:solidFill>
                <a:srgbClr val="000000"/>
              </a:solidFill>
              <a:latin typeface="Merriweather Sans"/>
            </a:endParaRPr>
          </a:p>
        </p:txBody>
      </p:sp>
      <p:sp>
        <p:nvSpPr>
          <p:cNvPr id="28" name="Rectangle 27">
            <a:extLst>
              <a:ext uri="{FF2B5EF4-FFF2-40B4-BE49-F238E27FC236}">
                <a16:creationId xmlns:a16="http://schemas.microsoft.com/office/drawing/2014/main" id="{0EA41CAE-691F-2340-FFDB-DCD4F30867DE}"/>
              </a:ext>
            </a:extLst>
          </p:cNvPr>
          <p:cNvSpPr/>
          <p:nvPr/>
        </p:nvSpPr>
        <p:spPr>
          <a:xfrm>
            <a:off x="296917" y="239110"/>
            <a:ext cx="11598165" cy="63797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87063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05E7F32-1501-A0A7-F096-62E5012CAA7C}"/>
              </a:ext>
            </a:extLst>
          </p:cNvPr>
          <p:cNvSpPr>
            <a:spLocks noGrp="1"/>
          </p:cNvSpPr>
          <p:nvPr>
            <p:ph type="ctrTitle"/>
          </p:nvPr>
        </p:nvSpPr>
        <p:spPr>
          <a:xfrm>
            <a:off x="651643" y="851333"/>
            <a:ext cx="9942786" cy="582508"/>
          </a:xfrm>
        </p:spPr>
        <p:txBody>
          <a:bodyPr>
            <a:noAutofit/>
          </a:bodyPr>
          <a:lstStyle/>
          <a:p>
            <a:pPr algn="l"/>
            <a:r>
              <a:rPr lang="en-US" sz="4800" b="1" dirty="0">
                <a:solidFill>
                  <a:schemeClr val="tx1">
                    <a:lumMod val="65000"/>
                    <a:lumOff val="35000"/>
                  </a:schemeClr>
                </a:solidFill>
                <a:effectLst/>
                <a:latin typeface="Trade Gothic LT Std Cn" panose="020B0606020502020204" pitchFamily="34" charset="77"/>
              </a:rPr>
              <a:t>GASB 96 Approval Workflow</a:t>
            </a:r>
            <a:endParaRPr lang="en-US" sz="4800" b="1" dirty="0">
              <a:solidFill>
                <a:srgbClr val="CD304A"/>
              </a:solidFill>
              <a:latin typeface="Trade Gothic LT Std Cn" panose="020B0606020502020204" pitchFamily="34" charset="77"/>
            </a:endParaRPr>
          </a:p>
        </p:txBody>
      </p:sp>
      <p:sp>
        <p:nvSpPr>
          <p:cNvPr id="13" name="Subtitle 2">
            <a:extLst>
              <a:ext uri="{FF2B5EF4-FFF2-40B4-BE49-F238E27FC236}">
                <a16:creationId xmlns:a16="http://schemas.microsoft.com/office/drawing/2014/main" id="{D04736BD-42C3-7342-30F2-7A71153B2351}"/>
              </a:ext>
            </a:extLst>
          </p:cNvPr>
          <p:cNvSpPr>
            <a:spLocks noGrp="1"/>
          </p:cNvSpPr>
          <p:nvPr>
            <p:ph type="subTitle" idx="1"/>
          </p:nvPr>
        </p:nvSpPr>
        <p:spPr>
          <a:xfrm>
            <a:off x="751644" y="1579909"/>
            <a:ext cx="11040305" cy="5038980"/>
          </a:xfrm>
        </p:spPr>
        <p:txBody>
          <a:bodyPr>
            <a:noAutofit/>
          </a:bodyPr>
          <a:lstStyle/>
          <a:p>
            <a:pPr algn="l"/>
            <a:r>
              <a:rPr lang="en-US" sz="2000" b="1" u="sng" dirty="0">
                <a:solidFill>
                  <a:srgbClr val="000000"/>
                </a:solidFill>
                <a:latin typeface="Merriweather Sans"/>
              </a:rPr>
              <a:t>Accounts Payable Level:</a:t>
            </a:r>
          </a:p>
          <a:p>
            <a:pPr marL="342900" indent="-342900" algn="l">
              <a:buFont typeface="Arial" panose="020B0604020202020204" pitchFamily="34" charset="0"/>
              <a:buChar char="•"/>
            </a:pPr>
            <a:r>
              <a:rPr lang="en-US" sz="1600" b="1" dirty="0">
                <a:solidFill>
                  <a:srgbClr val="000000"/>
                </a:solidFill>
                <a:latin typeface="Merriweather Sans"/>
              </a:rPr>
              <a:t>Review </a:t>
            </a:r>
            <a:r>
              <a:rPr lang="en-US" sz="1600" b="1" dirty="0">
                <a:solidFill>
                  <a:srgbClr val="0070C0"/>
                </a:solidFill>
                <a:latin typeface="Merriweather Sans"/>
              </a:rPr>
              <a:t>Purchase Requisition </a:t>
            </a:r>
            <a:r>
              <a:rPr lang="en-US" sz="1600" b="1" dirty="0">
                <a:solidFill>
                  <a:srgbClr val="000000"/>
                </a:solidFill>
                <a:latin typeface="Merriweather Sans"/>
              </a:rPr>
              <a:t>for GASB 96 determinations.  </a:t>
            </a:r>
          </a:p>
          <a:p>
            <a:pPr marL="800100" lvl="1" indent="-342900" algn="l">
              <a:buFont typeface="Arial" panose="020B0604020202020204" pitchFamily="34" charset="0"/>
              <a:buChar char="•"/>
            </a:pPr>
            <a:r>
              <a:rPr lang="en-US" sz="1600" dirty="0">
                <a:solidFill>
                  <a:srgbClr val="000000"/>
                </a:solidFill>
                <a:latin typeface="Merriweather Sans"/>
              </a:rPr>
              <a:t>Compare </a:t>
            </a:r>
            <a:r>
              <a:rPr lang="en-US" sz="1600" dirty="0">
                <a:latin typeface="Merriweather Sans"/>
              </a:rPr>
              <a:t>required question </a:t>
            </a:r>
            <a:r>
              <a:rPr lang="en-US" sz="1600" dirty="0">
                <a:solidFill>
                  <a:srgbClr val="000000"/>
                </a:solidFill>
                <a:latin typeface="Merriweather Sans"/>
              </a:rPr>
              <a:t>responses to items being purchased for appropriate answers.</a:t>
            </a:r>
          </a:p>
          <a:p>
            <a:pPr marL="342900" indent="-342900" algn="l">
              <a:buFont typeface="Arial" panose="020B0604020202020204" pitchFamily="34" charset="0"/>
              <a:buChar char="•"/>
            </a:pPr>
            <a:r>
              <a:rPr lang="en-US" sz="1600" b="1" dirty="0">
                <a:solidFill>
                  <a:srgbClr val="000000"/>
                </a:solidFill>
                <a:latin typeface="Merriweather Sans"/>
              </a:rPr>
              <a:t>Review </a:t>
            </a:r>
            <a:r>
              <a:rPr lang="en-US" sz="1600" b="1" dirty="0">
                <a:solidFill>
                  <a:srgbClr val="0070C0"/>
                </a:solidFill>
                <a:latin typeface="Merriweather Sans"/>
              </a:rPr>
              <a:t>GASB 96 Questionnaire </a:t>
            </a:r>
            <a:r>
              <a:rPr lang="en-US" sz="1600" b="1" dirty="0">
                <a:solidFill>
                  <a:srgbClr val="000000"/>
                </a:solidFill>
                <a:latin typeface="Merriweather Sans"/>
              </a:rPr>
              <a:t>responses</a:t>
            </a:r>
          </a:p>
          <a:p>
            <a:pPr marL="800100" lvl="1" indent="-342900" algn="l">
              <a:buFont typeface="Arial" panose="020B0604020202020204" pitchFamily="34" charset="0"/>
              <a:buChar char="•"/>
            </a:pPr>
            <a:r>
              <a:rPr lang="en-US" sz="1600" dirty="0">
                <a:solidFill>
                  <a:srgbClr val="000000"/>
                </a:solidFill>
                <a:latin typeface="Merriweather Sans"/>
              </a:rPr>
              <a:t>When Purchase Requisition identifies </a:t>
            </a:r>
            <a:r>
              <a:rPr lang="en-US" sz="1600" dirty="0">
                <a:latin typeface="Merriweather Sans"/>
              </a:rPr>
              <a:t>that GASB 96 applies</a:t>
            </a:r>
            <a:r>
              <a:rPr lang="en-US" sz="1600" dirty="0">
                <a:solidFill>
                  <a:srgbClr val="000000"/>
                </a:solidFill>
                <a:latin typeface="Merriweather Sans"/>
              </a:rPr>
              <a:t>, compare GASB 96 Questionnaire and Requisition to ensure that information matches.</a:t>
            </a:r>
          </a:p>
          <a:p>
            <a:pPr marL="800100" lvl="1" indent="-342900" algn="l">
              <a:buFont typeface="Arial" panose="020B0604020202020204" pitchFamily="34" charset="0"/>
              <a:buChar char="•"/>
            </a:pPr>
            <a:r>
              <a:rPr lang="en-US" sz="1600" dirty="0">
                <a:solidFill>
                  <a:srgbClr val="000000"/>
                </a:solidFill>
                <a:latin typeface="Merriweather Sans"/>
              </a:rPr>
              <a:t>Check that required supporting documentation has been attached to Requisition.</a:t>
            </a:r>
          </a:p>
          <a:p>
            <a:pPr marL="342900" indent="-342900" algn="l">
              <a:buFont typeface="Arial" panose="020B0604020202020204" pitchFamily="34" charset="0"/>
              <a:buChar char="•"/>
            </a:pPr>
            <a:r>
              <a:rPr lang="en-US" sz="1600" b="1" dirty="0">
                <a:solidFill>
                  <a:srgbClr val="000000"/>
                </a:solidFill>
                <a:latin typeface="Merriweather Sans"/>
              </a:rPr>
              <a:t>Purchase Requisition will be returned to the Department for the following:</a:t>
            </a:r>
          </a:p>
          <a:p>
            <a:pPr marL="800100" lvl="1" indent="-342900" algn="l">
              <a:buFont typeface="Arial" panose="020B0604020202020204" pitchFamily="34" charset="0"/>
              <a:buChar char="•"/>
            </a:pPr>
            <a:r>
              <a:rPr lang="en-US" sz="1600" dirty="0">
                <a:solidFill>
                  <a:srgbClr val="000000"/>
                </a:solidFill>
                <a:latin typeface="Merriweather Sans"/>
              </a:rPr>
              <a:t>If Purchase Requisition is not answered correctly.</a:t>
            </a:r>
          </a:p>
          <a:p>
            <a:pPr marL="800100" lvl="1" indent="-342900" algn="l">
              <a:buFont typeface="Arial" panose="020B0604020202020204" pitchFamily="34" charset="0"/>
              <a:buChar char="•"/>
            </a:pPr>
            <a:r>
              <a:rPr lang="en-US" sz="1600" dirty="0">
                <a:solidFill>
                  <a:srgbClr val="000000"/>
                </a:solidFill>
                <a:latin typeface="Merriweather Sans"/>
              </a:rPr>
              <a:t>Missing GASB 96 Questionnaire/supporting documentation when required questions reflect that GASB 96 applies.</a:t>
            </a:r>
          </a:p>
          <a:p>
            <a:pPr marL="800100" lvl="1" indent="-342900" algn="l">
              <a:buFont typeface="Arial" panose="020B0604020202020204" pitchFamily="34" charset="0"/>
              <a:buChar char="•"/>
            </a:pPr>
            <a:r>
              <a:rPr lang="en-US" sz="1600" dirty="0">
                <a:solidFill>
                  <a:srgbClr val="000000"/>
                </a:solidFill>
                <a:latin typeface="Merriweather Sans"/>
              </a:rPr>
              <a:t>If the GASB 96 Questionnaire information/responses do not match the purchase requisition.  Either the purchase requisition or questionnaire could require correction.</a:t>
            </a:r>
          </a:p>
          <a:p>
            <a:pPr marL="342900" indent="-342900" algn="l">
              <a:buFont typeface="Arial" panose="020B0604020202020204" pitchFamily="34" charset="0"/>
              <a:buChar char="•"/>
            </a:pPr>
            <a:r>
              <a:rPr lang="en-US" sz="1600" b="1" dirty="0">
                <a:solidFill>
                  <a:srgbClr val="000000"/>
                </a:solidFill>
                <a:latin typeface="Merriweather Sans"/>
              </a:rPr>
              <a:t>If the information is correct, AP will determine if appropriate Expense Account Code has been used on Requisition based on questionnaire answers.  </a:t>
            </a:r>
          </a:p>
          <a:p>
            <a:pPr marL="800100" lvl="1" indent="-342900" algn="l">
              <a:buFont typeface="Arial" panose="020B0604020202020204" pitchFamily="34" charset="0"/>
              <a:buChar char="•"/>
            </a:pPr>
            <a:r>
              <a:rPr lang="en-US" sz="1600" dirty="0">
                <a:solidFill>
                  <a:srgbClr val="000000"/>
                </a:solidFill>
                <a:latin typeface="Merriweather Sans"/>
              </a:rPr>
              <a:t>This may result in the Requisition Expense Account Code being changed</a:t>
            </a:r>
          </a:p>
          <a:p>
            <a:pPr marL="1257300" lvl="2" indent="-342900" algn="l">
              <a:buFont typeface="Arial" panose="020B0604020202020204" pitchFamily="34" charset="0"/>
              <a:buChar char="•"/>
            </a:pPr>
            <a:r>
              <a:rPr lang="en-US" sz="1400" dirty="0">
                <a:solidFill>
                  <a:srgbClr val="000000"/>
                </a:solidFill>
                <a:latin typeface="Merriweather Sans"/>
              </a:rPr>
              <a:t>Budget check of new </a:t>
            </a:r>
            <a:r>
              <a:rPr lang="en-US" sz="1400" dirty="0" err="1">
                <a:solidFill>
                  <a:srgbClr val="000000"/>
                </a:solidFill>
                <a:latin typeface="Merriweather Sans"/>
              </a:rPr>
              <a:t>chartstring</a:t>
            </a:r>
            <a:r>
              <a:rPr lang="en-US" sz="1400" dirty="0">
                <a:solidFill>
                  <a:srgbClr val="000000"/>
                </a:solidFill>
                <a:latin typeface="Merriweather Sans"/>
              </a:rPr>
              <a:t> could result in the Purchase Requisition being returned.</a:t>
            </a:r>
            <a:endParaRPr lang="en-US" sz="1600" dirty="0">
              <a:solidFill>
                <a:srgbClr val="000000"/>
              </a:solidFill>
              <a:latin typeface="Merriweather Sans"/>
            </a:endParaRPr>
          </a:p>
          <a:p>
            <a:pPr algn="l"/>
            <a:r>
              <a:rPr lang="en-US" sz="1600" b="1" dirty="0">
                <a:solidFill>
                  <a:srgbClr val="000000"/>
                </a:solidFill>
                <a:latin typeface="Merriweather Sans"/>
              </a:rPr>
              <a:t>Once approved through department workflow, the requisition will flow to Asset Management.</a:t>
            </a:r>
          </a:p>
          <a:p>
            <a:pPr algn="l"/>
            <a:endParaRPr lang="en-US" sz="2000" dirty="0">
              <a:solidFill>
                <a:srgbClr val="000000"/>
              </a:solidFill>
              <a:latin typeface="Merriweather Sans"/>
            </a:endParaRPr>
          </a:p>
          <a:p>
            <a:pPr marL="800100" lvl="1" indent="-342900" algn="l">
              <a:buFont typeface="Arial" panose="020B0604020202020204" pitchFamily="34" charset="0"/>
              <a:buChar char="•"/>
            </a:pPr>
            <a:endParaRPr lang="en-US" dirty="0">
              <a:solidFill>
                <a:srgbClr val="000000"/>
              </a:solidFill>
              <a:latin typeface="Merriweather Sans"/>
            </a:endParaRPr>
          </a:p>
        </p:txBody>
      </p:sp>
      <p:sp>
        <p:nvSpPr>
          <p:cNvPr id="28" name="Rectangle 27">
            <a:extLst>
              <a:ext uri="{FF2B5EF4-FFF2-40B4-BE49-F238E27FC236}">
                <a16:creationId xmlns:a16="http://schemas.microsoft.com/office/drawing/2014/main" id="{0EA41CAE-691F-2340-FFDB-DCD4F30867DE}"/>
              </a:ext>
            </a:extLst>
          </p:cNvPr>
          <p:cNvSpPr/>
          <p:nvPr/>
        </p:nvSpPr>
        <p:spPr>
          <a:xfrm>
            <a:off x="296917" y="239110"/>
            <a:ext cx="11598165" cy="63797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04743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05E7F32-1501-A0A7-F096-62E5012CAA7C}"/>
              </a:ext>
            </a:extLst>
          </p:cNvPr>
          <p:cNvSpPr>
            <a:spLocks noGrp="1"/>
          </p:cNvSpPr>
          <p:nvPr>
            <p:ph type="ctrTitle"/>
          </p:nvPr>
        </p:nvSpPr>
        <p:spPr>
          <a:xfrm>
            <a:off x="651643" y="851333"/>
            <a:ext cx="9942786" cy="582508"/>
          </a:xfrm>
        </p:spPr>
        <p:txBody>
          <a:bodyPr>
            <a:noAutofit/>
          </a:bodyPr>
          <a:lstStyle/>
          <a:p>
            <a:pPr algn="l"/>
            <a:r>
              <a:rPr lang="en-US" sz="4800" b="1" dirty="0">
                <a:solidFill>
                  <a:schemeClr val="tx1">
                    <a:lumMod val="65000"/>
                    <a:lumOff val="35000"/>
                  </a:schemeClr>
                </a:solidFill>
                <a:effectLst/>
                <a:latin typeface="Trade Gothic LT Std Cn" panose="020B0606020502020204" pitchFamily="34" charset="77"/>
              </a:rPr>
              <a:t>GASB 96 Approval Workflow</a:t>
            </a:r>
            <a:endParaRPr lang="en-US" sz="4800" b="1" dirty="0">
              <a:solidFill>
                <a:srgbClr val="CD304A"/>
              </a:solidFill>
              <a:latin typeface="Trade Gothic LT Std Cn" panose="020B0606020502020204" pitchFamily="34" charset="77"/>
            </a:endParaRPr>
          </a:p>
        </p:txBody>
      </p:sp>
      <p:sp>
        <p:nvSpPr>
          <p:cNvPr id="13" name="Subtitle 2">
            <a:extLst>
              <a:ext uri="{FF2B5EF4-FFF2-40B4-BE49-F238E27FC236}">
                <a16:creationId xmlns:a16="http://schemas.microsoft.com/office/drawing/2014/main" id="{D04736BD-42C3-7342-30F2-7A71153B2351}"/>
              </a:ext>
            </a:extLst>
          </p:cNvPr>
          <p:cNvSpPr>
            <a:spLocks noGrp="1"/>
          </p:cNvSpPr>
          <p:nvPr>
            <p:ph type="subTitle" idx="1"/>
          </p:nvPr>
        </p:nvSpPr>
        <p:spPr>
          <a:xfrm>
            <a:off x="751645" y="1579909"/>
            <a:ext cx="10821230" cy="4779389"/>
          </a:xfrm>
        </p:spPr>
        <p:txBody>
          <a:bodyPr>
            <a:noAutofit/>
          </a:bodyPr>
          <a:lstStyle/>
          <a:p>
            <a:pPr algn="l"/>
            <a:r>
              <a:rPr lang="en-US" sz="2000" b="1" u="sng" dirty="0">
                <a:solidFill>
                  <a:srgbClr val="000000"/>
                </a:solidFill>
                <a:latin typeface="Merriweather Sans"/>
              </a:rPr>
              <a:t>Asset Management Level:</a:t>
            </a:r>
          </a:p>
          <a:p>
            <a:pPr marL="342900" indent="-342900" algn="l">
              <a:buFont typeface="Arial" panose="020B0604020202020204" pitchFamily="34" charset="0"/>
              <a:buChar char="•"/>
            </a:pPr>
            <a:r>
              <a:rPr lang="en-US" sz="1600" b="1" dirty="0">
                <a:solidFill>
                  <a:srgbClr val="000000"/>
                </a:solidFill>
                <a:latin typeface="Merriweather Sans"/>
              </a:rPr>
              <a:t>Review </a:t>
            </a:r>
            <a:r>
              <a:rPr lang="en-US" sz="1600" b="1" dirty="0">
                <a:solidFill>
                  <a:srgbClr val="0070C0"/>
                </a:solidFill>
                <a:latin typeface="Merriweather Sans"/>
              </a:rPr>
              <a:t>Purchase Requisition </a:t>
            </a:r>
            <a:r>
              <a:rPr lang="en-US" sz="1600" b="1" dirty="0">
                <a:solidFill>
                  <a:srgbClr val="000000"/>
                </a:solidFill>
                <a:latin typeface="Merriweather Sans"/>
              </a:rPr>
              <a:t>for GASB 96 determinations.  </a:t>
            </a:r>
          </a:p>
          <a:p>
            <a:pPr marL="800100" lvl="1" indent="-342900" algn="l">
              <a:buFont typeface="Arial" panose="020B0604020202020204" pitchFamily="34" charset="0"/>
              <a:buChar char="•"/>
            </a:pPr>
            <a:r>
              <a:rPr lang="en-US" sz="1600" dirty="0">
                <a:latin typeface="Merriweather Sans"/>
              </a:rPr>
              <a:t>Compare required question </a:t>
            </a:r>
            <a:r>
              <a:rPr lang="en-US" sz="1600" dirty="0">
                <a:solidFill>
                  <a:srgbClr val="000000"/>
                </a:solidFill>
                <a:latin typeface="Merriweather Sans"/>
              </a:rPr>
              <a:t>responses to items being purchased for appropriate answers</a:t>
            </a:r>
          </a:p>
          <a:p>
            <a:pPr marL="342900" indent="-342900" algn="l">
              <a:buFont typeface="Arial" panose="020B0604020202020204" pitchFamily="34" charset="0"/>
              <a:buChar char="•"/>
            </a:pPr>
            <a:r>
              <a:rPr lang="en-US" sz="1600" b="1" dirty="0">
                <a:solidFill>
                  <a:srgbClr val="000000"/>
                </a:solidFill>
                <a:latin typeface="Merriweather Sans"/>
              </a:rPr>
              <a:t>Review </a:t>
            </a:r>
            <a:r>
              <a:rPr lang="en-US" sz="1600" b="1" dirty="0">
                <a:solidFill>
                  <a:srgbClr val="0070C0"/>
                </a:solidFill>
                <a:latin typeface="Merriweather Sans"/>
              </a:rPr>
              <a:t>GASB 96 Questionnaire </a:t>
            </a:r>
            <a:r>
              <a:rPr lang="en-US" sz="1600" b="1" dirty="0">
                <a:solidFill>
                  <a:srgbClr val="000000"/>
                </a:solidFill>
                <a:latin typeface="Merriweather Sans"/>
              </a:rPr>
              <a:t>responses</a:t>
            </a:r>
          </a:p>
          <a:p>
            <a:pPr marL="800100" lvl="1" indent="-342900" algn="l">
              <a:buFont typeface="Arial" panose="020B0604020202020204" pitchFamily="34" charset="0"/>
              <a:buChar char="•"/>
            </a:pPr>
            <a:r>
              <a:rPr lang="en-US" sz="1600" dirty="0">
                <a:solidFill>
                  <a:srgbClr val="000000"/>
                </a:solidFill>
                <a:latin typeface="Merriweather Sans"/>
              </a:rPr>
              <a:t>When Purchase Requisition identifies </a:t>
            </a:r>
            <a:r>
              <a:rPr lang="en-US" sz="1600" dirty="0">
                <a:latin typeface="Merriweather Sans"/>
              </a:rPr>
              <a:t>that GASB 96 applies</a:t>
            </a:r>
            <a:r>
              <a:rPr lang="en-US" sz="1600" dirty="0">
                <a:solidFill>
                  <a:srgbClr val="000000"/>
                </a:solidFill>
                <a:latin typeface="Merriweather Sans"/>
              </a:rPr>
              <a:t>, compare GASB 96 Questionnaire and Requisition to ensure that information matches </a:t>
            </a:r>
          </a:p>
          <a:p>
            <a:pPr marL="800100" lvl="1" indent="-342900" algn="l">
              <a:buFont typeface="Arial" panose="020B0604020202020204" pitchFamily="34" charset="0"/>
              <a:buChar char="•"/>
            </a:pPr>
            <a:r>
              <a:rPr lang="en-US" sz="1600" dirty="0">
                <a:solidFill>
                  <a:srgbClr val="000000"/>
                </a:solidFill>
                <a:latin typeface="Merriweather Sans"/>
              </a:rPr>
              <a:t>Check that required supporting documentation has been attached to Requisition.</a:t>
            </a:r>
          </a:p>
          <a:p>
            <a:pPr marL="342900" indent="-342900" algn="l">
              <a:buFont typeface="Arial" panose="020B0604020202020204" pitchFamily="34" charset="0"/>
              <a:buChar char="•"/>
            </a:pPr>
            <a:r>
              <a:rPr lang="en-US" sz="1600" b="1" dirty="0">
                <a:solidFill>
                  <a:srgbClr val="000000"/>
                </a:solidFill>
                <a:latin typeface="Merriweather Sans"/>
              </a:rPr>
              <a:t>Purchase Requisition will be returned to the Department for the following:</a:t>
            </a:r>
          </a:p>
          <a:p>
            <a:pPr marL="800100" lvl="1" indent="-342900" algn="l">
              <a:buFont typeface="Arial" panose="020B0604020202020204" pitchFamily="34" charset="0"/>
              <a:buChar char="•"/>
            </a:pPr>
            <a:r>
              <a:rPr lang="en-US" sz="1600" dirty="0">
                <a:solidFill>
                  <a:srgbClr val="000000"/>
                </a:solidFill>
                <a:latin typeface="Merriweather Sans"/>
              </a:rPr>
              <a:t>Account code is not correct </a:t>
            </a:r>
          </a:p>
          <a:p>
            <a:pPr marL="800100" lvl="1" indent="-342900" algn="l">
              <a:buFont typeface="Arial" panose="020B0604020202020204" pitchFamily="34" charset="0"/>
              <a:buChar char="•"/>
            </a:pPr>
            <a:r>
              <a:rPr lang="en-US" sz="1600" dirty="0">
                <a:solidFill>
                  <a:srgbClr val="000000"/>
                </a:solidFill>
                <a:latin typeface="Merriweather Sans"/>
              </a:rPr>
              <a:t>If GASB 96 questionnaire determination appears inappropriate based on attached documentation.</a:t>
            </a:r>
          </a:p>
          <a:p>
            <a:pPr marL="342900" indent="-342900" algn="l">
              <a:buFont typeface="Arial" panose="020B0604020202020204" pitchFamily="34" charset="0"/>
              <a:buChar char="•"/>
            </a:pPr>
            <a:r>
              <a:rPr lang="en-US" sz="1600" b="1" dirty="0">
                <a:solidFill>
                  <a:srgbClr val="000000"/>
                </a:solidFill>
                <a:latin typeface="Merriweather Sans"/>
              </a:rPr>
              <a:t>Determine Asset Profile for the SBITA </a:t>
            </a:r>
            <a:r>
              <a:rPr lang="en-US" sz="1600" dirty="0">
                <a:solidFill>
                  <a:srgbClr val="000000"/>
                </a:solidFill>
                <a:latin typeface="Merriweather Sans"/>
              </a:rPr>
              <a:t>– completion of the asset profile will remain as pending until the first invoice is received from the vendor.</a:t>
            </a:r>
          </a:p>
          <a:p>
            <a:pPr algn="l"/>
            <a:endParaRPr lang="en-US" sz="1600" dirty="0">
              <a:solidFill>
                <a:srgbClr val="000000"/>
              </a:solidFill>
              <a:latin typeface="Merriweather Sans"/>
            </a:endParaRPr>
          </a:p>
          <a:p>
            <a:pPr algn="l"/>
            <a:r>
              <a:rPr lang="en-US" sz="1600" b="1" dirty="0">
                <a:solidFill>
                  <a:srgbClr val="000000"/>
                </a:solidFill>
                <a:latin typeface="Merriweather Sans"/>
              </a:rPr>
              <a:t>Once approved through department workflow, the requisition will flow to Procurement.</a:t>
            </a:r>
          </a:p>
          <a:p>
            <a:pPr algn="l"/>
            <a:endParaRPr lang="en-US" sz="2000" b="1" dirty="0">
              <a:solidFill>
                <a:srgbClr val="000000"/>
              </a:solidFill>
              <a:latin typeface="Merriweather Sans"/>
            </a:endParaRPr>
          </a:p>
          <a:p>
            <a:pPr marL="800100" lvl="1" indent="-342900" algn="l">
              <a:buFont typeface="Arial" panose="020B0604020202020204" pitchFamily="34" charset="0"/>
              <a:buChar char="•"/>
            </a:pPr>
            <a:endParaRPr lang="en-US" dirty="0">
              <a:solidFill>
                <a:srgbClr val="000000"/>
              </a:solidFill>
              <a:latin typeface="Merriweather Sans"/>
            </a:endParaRPr>
          </a:p>
        </p:txBody>
      </p:sp>
      <p:sp>
        <p:nvSpPr>
          <p:cNvPr id="28" name="Rectangle 27">
            <a:extLst>
              <a:ext uri="{FF2B5EF4-FFF2-40B4-BE49-F238E27FC236}">
                <a16:creationId xmlns:a16="http://schemas.microsoft.com/office/drawing/2014/main" id="{0EA41CAE-691F-2340-FFDB-DCD4F30867DE}"/>
              </a:ext>
            </a:extLst>
          </p:cNvPr>
          <p:cNvSpPr/>
          <p:nvPr/>
        </p:nvSpPr>
        <p:spPr>
          <a:xfrm>
            <a:off x="296917" y="239110"/>
            <a:ext cx="11598165" cy="63797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576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05E7F32-1501-A0A7-F096-62E5012CAA7C}"/>
              </a:ext>
            </a:extLst>
          </p:cNvPr>
          <p:cNvSpPr>
            <a:spLocks noGrp="1"/>
          </p:cNvSpPr>
          <p:nvPr>
            <p:ph type="ctrTitle"/>
          </p:nvPr>
        </p:nvSpPr>
        <p:spPr>
          <a:xfrm>
            <a:off x="651643" y="851333"/>
            <a:ext cx="9942786" cy="582508"/>
          </a:xfrm>
        </p:spPr>
        <p:txBody>
          <a:bodyPr>
            <a:noAutofit/>
          </a:bodyPr>
          <a:lstStyle/>
          <a:p>
            <a:pPr algn="l"/>
            <a:r>
              <a:rPr lang="en-US" sz="4800" b="1" dirty="0">
                <a:solidFill>
                  <a:schemeClr val="tx1">
                    <a:lumMod val="65000"/>
                    <a:lumOff val="35000"/>
                  </a:schemeClr>
                </a:solidFill>
                <a:effectLst/>
                <a:latin typeface="Trade Gothic LT Std Cn" panose="020B0606020502020204" pitchFamily="34" charset="77"/>
              </a:rPr>
              <a:t>GASB 96 Approval Workflow</a:t>
            </a:r>
            <a:endParaRPr lang="en-US" sz="4800" b="1" dirty="0">
              <a:solidFill>
                <a:srgbClr val="CD304A"/>
              </a:solidFill>
              <a:latin typeface="Trade Gothic LT Std Cn" panose="020B0606020502020204" pitchFamily="34" charset="77"/>
            </a:endParaRPr>
          </a:p>
        </p:txBody>
      </p:sp>
      <p:sp>
        <p:nvSpPr>
          <p:cNvPr id="13" name="Subtitle 2">
            <a:extLst>
              <a:ext uri="{FF2B5EF4-FFF2-40B4-BE49-F238E27FC236}">
                <a16:creationId xmlns:a16="http://schemas.microsoft.com/office/drawing/2014/main" id="{D04736BD-42C3-7342-30F2-7A71153B2351}"/>
              </a:ext>
            </a:extLst>
          </p:cNvPr>
          <p:cNvSpPr>
            <a:spLocks noGrp="1"/>
          </p:cNvSpPr>
          <p:nvPr>
            <p:ph type="subTitle" idx="1"/>
          </p:nvPr>
        </p:nvSpPr>
        <p:spPr>
          <a:xfrm>
            <a:off x="751645" y="1579909"/>
            <a:ext cx="10821230" cy="4779389"/>
          </a:xfrm>
        </p:spPr>
        <p:txBody>
          <a:bodyPr>
            <a:noAutofit/>
          </a:bodyPr>
          <a:lstStyle/>
          <a:p>
            <a:pPr algn="l"/>
            <a:r>
              <a:rPr lang="en-US" sz="2000" b="1" u="sng" dirty="0">
                <a:solidFill>
                  <a:srgbClr val="000000"/>
                </a:solidFill>
                <a:latin typeface="Merriweather Sans"/>
              </a:rPr>
              <a:t>Procurement Level:</a:t>
            </a:r>
          </a:p>
          <a:p>
            <a:pPr marL="342900" indent="-342900" algn="l">
              <a:buFont typeface="Arial" panose="020B0604020202020204" pitchFamily="34" charset="0"/>
              <a:buChar char="•"/>
            </a:pPr>
            <a:r>
              <a:rPr lang="en-US" sz="1600" b="1" dirty="0">
                <a:solidFill>
                  <a:srgbClr val="000000"/>
                </a:solidFill>
                <a:latin typeface="Merriweather Sans"/>
              </a:rPr>
              <a:t>Review </a:t>
            </a:r>
            <a:r>
              <a:rPr lang="en-US" sz="1600" b="1" dirty="0">
                <a:solidFill>
                  <a:srgbClr val="0070C0"/>
                </a:solidFill>
                <a:latin typeface="Merriweather Sans"/>
              </a:rPr>
              <a:t>Purchase Requisition </a:t>
            </a:r>
            <a:r>
              <a:rPr lang="en-US" sz="1600" b="1" dirty="0">
                <a:solidFill>
                  <a:srgbClr val="000000"/>
                </a:solidFill>
                <a:latin typeface="Merriweather Sans"/>
              </a:rPr>
              <a:t>for GASB 96 determinations.  </a:t>
            </a:r>
          </a:p>
          <a:p>
            <a:pPr marL="800100" lvl="1" indent="-342900" algn="l">
              <a:buFont typeface="Arial" panose="020B0604020202020204" pitchFamily="34" charset="0"/>
              <a:buChar char="•"/>
            </a:pPr>
            <a:r>
              <a:rPr lang="en-US" sz="1600" dirty="0">
                <a:solidFill>
                  <a:srgbClr val="000000"/>
                </a:solidFill>
                <a:latin typeface="Merriweather Sans"/>
              </a:rPr>
              <a:t>Compare </a:t>
            </a:r>
            <a:r>
              <a:rPr lang="en-US" sz="1600" dirty="0">
                <a:latin typeface="Merriweather Sans"/>
              </a:rPr>
              <a:t>required question </a:t>
            </a:r>
            <a:r>
              <a:rPr lang="en-US" sz="1600" dirty="0">
                <a:solidFill>
                  <a:srgbClr val="000000"/>
                </a:solidFill>
                <a:latin typeface="Merriweather Sans"/>
              </a:rPr>
              <a:t>responses to items being purchased for appropriate answers</a:t>
            </a:r>
          </a:p>
          <a:p>
            <a:pPr marL="342900" indent="-342900" algn="l">
              <a:buFont typeface="Arial" panose="020B0604020202020204" pitchFamily="34" charset="0"/>
              <a:buChar char="•"/>
            </a:pPr>
            <a:r>
              <a:rPr lang="en-US" sz="1600" b="1" dirty="0">
                <a:solidFill>
                  <a:srgbClr val="000000"/>
                </a:solidFill>
                <a:latin typeface="Merriweather Sans"/>
              </a:rPr>
              <a:t>Review </a:t>
            </a:r>
            <a:r>
              <a:rPr lang="en-US" sz="1600" b="1" dirty="0">
                <a:solidFill>
                  <a:srgbClr val="0070C0"/>
                </a:solidFill>
                <a:latin typeface="Merriweather Sans"/>
              </a:rPr>
              <a:t>GASB 96 Questionnaire </a:t>
            </a:r>
            <a:r>
              <a:rPr lang="en-US" sz="1600" b="1" dirty="0">
                <a:solidFill>
                  <a:srgbClr val="000000"/>
                </a:solidFill>
                <a:latin typeface="Merriweather Sans"/>
              </a:rPr>
              <a:t>responses</a:t>
            </a:r>
          </a:p>
          <a:p>
            <a:pPr marL="800100" lvl="1" indent="-342900" algn="l">
              <a:buFont typeface="Arial" panose="020B0604020202020204" pitchFamily="34" charset="0"/>
              <a:buChar char="•"/>
            </a:pPr>
            <a:r>
              <a:rPr lang="en-US" sz="1600" dirty="0">
                <a:solidFill>
                  <a:srgbClr val="000000"/>
                </a:solidFill>
                <a:latin typeface="Merriweather Sans"/>
              </a:rPr>
              <a:t>When Purchase Requisition identifies </a:t>
            </a:r>
            <a:r>
              <a:rPr lang="en-US" sz="1600" dirty="0">
                <a:latin typeface="Merriweather Sans"/>
              </a:rPr>
              <a:t>that GASB 96 applies</a:t>
            </a:r>
            <a:r>
              <a:rPr lang="en-US" sz="1600" dirty="0">
                <a:solidFill>
                  <a:srgbClr val="000000"/>
                </a:solidFill>
                <a:latin typeface="Merriweather Sans"/>
              </a:rPr>
              <a:t>, compare GASB 96 Questionnaire and Requisition to ensure that information matches </a:t>
            </a:r>
          </a:p>
          <a:p>
            <a:pPr marL="800100" lvl="1" indent="-342900" algn="l">
              <a:buFont typeface="Arial" panose="020B0604020202020204" pitchFamily="34" charset="0"/>
              <a:buChar char="•"/>
            </a:pPr>
            <a:r>
              <a:rPr lang="en-US" sz="1600" dirty="0">
                <a:solidFill>
                  <a:srgbClr val="000000"/>
                </a:solidFill>
                <a:latin typeface="Merriweather Sans"/>
              </a:rPr>
              <a:t>Check that required supporting documentation has been attached to Requisition.</a:t>
            </a:r>
          </a:p>
          <a:p>
            <a:pPr marL="342900" indent="-342900" algn="l">
              <a:buFont typeface="Arial" panose="020B0604020202020204" pitchFamily="34" charset="0"/>
              <a:buChar char="•"/>
            </a:pPr>
            <a:r>
              <a:rPr lang="en-US" sz="1600" b="1" dirty="0">
                <a:solidFill>
                  <a:srgbClr val="000000"/>
                </a:solidFill>
                <a:latin typeface="Merriweather Sans"/>
              </a:rPr>
              <a:t>Finalize Requisition and create SBITA Contract</a:t>
            </a:r>
          </a:p>
          <a:p>
            <a:pPr marL="342900" indent="-342900" algn="l">
              <a:buFont typeface="Arial" panose="020B0604020202020204" pitchFamily="34" charset="0"/>
              <a:buChar char="•"/>
            </a:pPr>
            <a:r>
              <a:rPr lang="en-US" sz="1600" b="1" dirty="0">
                <a:solidFill>
                  <a:srgbClr val="000000"/>
                </a:solidFill>
                <a:latin typeface="Merriweather Sans"/>
              </a:rPr>
              <a:t>Create the </a:t>
            </a:r>
            <a:r>
              <a:rPr lang="en-US" sz="1600" b="1" dirty="0">
                <a:solidFill>
                  <a:srgbClr val="0070C0"/>
                </a:solidFill>
                <a:latin typeface="Merriweather Sans"/>
              </a:rPr>
              <a:t>Purchase Order</a:t>
            </a:r>
          </a:p>
          <a:p>
            <a:pPr marL="800100" lvl="1" indent="-342900" algn="l">
              <a:buFont typeface="Arial" panose="020B0604020202020204" pitchFamily="34" charset="0"/>
              <a:buChar char="•"/>
            </a:pPr>
            <a:r>
              <a:rPr lang="en-US" sz="1600" dirty="0">
                <a:solidFill>
                  <a:srgbClr val="000000"/>
                </a:solidFill>
                <a:latin typeface="Merriweather Sans"/>
              </a:rPr>
              <a:t>Create and Add SBITA ID Number to PO for NEW contracts</a:t>
            </a:r>
          </a:p>
          <a:p>
            <a:pPr marL="342900" indent="-342900" algn="l">
              <a:buFont typeface="Arial" panose="020B0604020202020204" pitchFamily="34" charset="0"/>
              <a:buChar char="•"/>
            </a:pPr>
            <a:r>
              <a:rPr lang="en-US" sz="1600" b="1" dirty="0">
                <a:solidFill>
                  <a:srgbClr val="000000"/>
                </a:solidFill>
                <a:latin typeface="Merriweather Sans"/>
              </a:rPr>
              <a:t>Attach Contract and related GASB 96 supporting documentation to PO</a:t>
            </a:r>
          </a:p>
          <a:p>
            <a:pPr algn="l"/>
            <a:endParaRPr lang="en-US" sz="2000" dirty="0">
              <a:solidFill>
                <a:srgbClr val="000000"/>
              </a:solidFill>
              <a:latin typeface="Merriweather Sans"/>
            </a:endParaRPr>
          </a:p>
          <a:p>
            <a:pPr lvl="1" algn="l"/>
            <a:endParaRPr lang="en-US" dirty="0">
              <a:solidFill>
                <a:srgbClr val="000000"/>
              </a:solidFill>
              <a:latin typeface="Merriweather Sans"/>
            </a:endParaRPr>
          </a:p>
        </p:txBody>
      </p:sp>
      <p:sp>
        <p:nvSpPr>
          <p:cNvPr id="28" name="Rectangle 27">
            <a:extLst>
              <a:ext uri="{FF2B5EF4-FFF2-40B4-BE49-F238E27FC236}">
                <a16:creationId xmlns:a16="http://schemas.microsoft.com/office/drawing/2014/main" id="{0EA41CAE-691F-2340-FFDB-DCD4F30867DE}"/>
              </a:ext>
            </a:extLst>
          </p:cNvPr>
          <p:cNvSpPr/>
          <p:nvPr/>
        </p:nvSpPr>
        <p:spPr>
          <a:xfrm>
            <a:off x="296917" y="239110"/>
            <a:ext cx="11598165" cy="63797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9052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05E7F32-1501-A0A7-F096-62E5012CAA7C}"/>
              </a:ext>
            </a:extLst>
          </p:cNvPr>
          <p:cNvSpPr>
            <a:spLocks noGrp="1"/>
          </p:cNvSpPr>
          <p:nvPr>
            <p:ph type="ctrTitle"/>
          </p:nvPr>
        </p:nvSpPr>
        <p:spPr>
          <a:xfrm>
            <a:off x="651643" y="851333"/>
            <a:ext cx="9942786" cy="582508"/>
          </a:xfrm>
        </p:spPr>
        <p:txBody>
          <a:bodyPr>
            <a:noAutofit/>
          </a:bodyPr>
          <a:lstStyle/>
          <a:p>
            <a:pPr algn="l"/>
            <a:r>
              <a:rPr lang="en-US" sz="4800" b="1" dirty="0">
                <a:solidFill>
                  <a:schemeClr val="tx1">
                    <a:lumMod val="65000"/>
                    <a:lumOff val="35000"/>
                  </a:schemeClr>
                </a:solidFill>
                <a:effectLst/>
                <a:latin typeface="Trade Gothic LT Std Cn" panose="020B0606020502020204" pitchFamily="34" charset="77"/>
              </a:rPr>
              <a:t>GASB 96 Approval Workflow</a:t>
            </a:r>
            <a:endParaRPr lang="en-US" sz="4800" b="1" dirty="0">
              <a:solidFill>
                <a:srgbClr val="CD304A"/>
              </a:solidFill>
              <a:latin typeface="Trade Gothic LT Std Cn" panose="020B0606020502020204" pitchFamily="34" charset="77"/>
            </a:endParaRPr>
          </a:p>
        </p:txBody>
      </p:sp>
      <p:sp>
        <p:nvSpPr>
          <p:cNvPr id="13" name="Subtitle 2">
            <a:extLst>
              <a:ext uri="{FF2B5EF4-FFF2-40B4-BE49-F238E27FC236}">
                <a16:creationId xmlns:a16="http://schemas.microsoft.com/office/drawing/2014/main" id="{D04736BD-42C3-7342-30F2-7A71153B2351}"/>
              </a:ext>
            </a:extLst>
          </p:cNvPr>
          <p:cNvSpPr>
            <a:spLocks noGrp="1"/>
          </p:cNvSpPr>
          <p:nvPr>
            <p:ph type="subTitle" idx="1"/>
          </p:nvPr>
        </p:nvSpPr>
        <p:spPr>
          <a:xfrm>
            <a:off x="751645" y="1579909"/>
            <a:ext cx="10821230" cy="4779389"/>
          </a:xfrm>
        </p:spPr>
        <p:txBody>
          <a:bodyPr>
            <a:noAutofit/>
          </a:bodyPr>
          <a:lstStyle/>
          <a:p>
            <a:pPr algn="l"/>
            <a:r>
              <a:rPr lang="en-US" sz="2000" b="1" u="sng" dirty="0">
                <a:solidFill>
                  <a:srgbClr val="000000"/>
                </a:solidFill>
                <a:latin typeface="Merriweather Sans"/>
              </a:rPr>
              <a:t>Asset Management Level:</a:t>
            </a:r>
          </a:p>
          <a:p>
            <a:pPr marL="342900" indent="-342900" algn="l">
              <a:buFont typeface="Arial" panose="020B0604020202020204" pitchFamily="34" charset="0"/>
              <a:buChar char="•"/>
            </a:pPr>
            <a:r>
              <a:rPr lang="en-US" sz="2000" dirty="0">
                <a:solidFill>
                  <a:srgbClr val="000000"/>
                </a:solidFill>
                <a:latin typeface="Merriweather Sans"/>
              </a:rPr>
              <a:t>First Invoice from Vendor – </a:t>
            </a:r>
          </a:p>
          <a:p>
            <a:pPr marL="800100" lvl="1" indent="-342900" algn="l">
              <a:buFont typeface="Arial" panose="020B0604020202020204" pitchFamily="34" charset="0"/>
              <a:buChar char="•"/>
            </a:pPr>
            <a:r>
              <a:rPr lang="en-US" dirty="0">
                <a:solidFill>
                  <a:srgbClr val="000000"/>
                </a:solidFill>
                <a:latin typeface="Merriweather Sans"/>
              </a:rPr>
              <a:t>Review and compare payment information to contract that is created by Procurement and Requisition</a:t>
            </a:r>
          </a:p>
          <a:p>
            <a:pPr marL="1257300" lvl="2" indent="-342900" algn="l">
              <a:buFont typeface="Arial" panose="020B0604020202020204" pitchFamily="34" charset="0"/>
              <a:buChar char="•"/>
            </a:pPr>
            <a:r>
              <a:rPr lang="en-US" sz="2000" dirty="0">
                <a:solidFill>
                  <a:srgbClr val="000000"/>
                </a:solidFill>
                <a:latin typeface="Merriweather Sans"/>
              </a:rPr>
              <a:t>Department will be contacted for any variances between contract and invoice (1st payment date, amounts billed, etc.)</a:t>
            </a:r>
            <a:r>
              <a:rPr lang="en-US" sz="2000" dirty="0">
                <a:solidFill>
                  <a:srgbClr val="FF0000"/>
                </a:solidFill>
                <a:highlight>
                  <a:srgbClr val="FFFF00"/>
                </a:highlight>
                <a:latin typeface="Merriweather Sans"/>
              </a:rPr>
              <a:t>  </a:t>
            </a:r>
            <a:endParaRPr lang="en-US" sz="2000" dirty="0">
              <a:solidFill>
                <a:srgbClr val="000000"/>
              </a:solidFill>
              <a:highlight>
                <a:srgbClr val="FFFF00"/>
              </a:highlight>
              <a:latin typeface="Merriweather Sans"/>
            </a:endParaRPr>
          </a:p>
          <a:p>
            <a:pPr marL="342900" indent="-342900" algn="l">
              <a:buFont typeface="Arial" panose="020B0604020202020204" pitchFamily="34" charset="0"/>
              <a:buChar char="•"/>
            </a:pPr>
            <a:r>
              <a:rPr lang="en-US" sz="2000" dirty="0">
                <a:solidFill>
                  <a:srgbClr val="000000"/>
                </a:solidFill>
                <a:latin typeface="Merriweather Sans"/>
              </a:rPr>
              <a:t>Add SBITA Asset in Asset Management System</a:t>
            </a:r>
          </a:p>
          <a:p>
            <a:pPr marL="800100" lvl="1" indent="-342900" algn="l">
              <a:buFont typeface="Arial" panose="020B0604020202020204" pitchFamily="34" charset="0"/>
              <a:buChar char="•"/>
            </a:pPr>
            <a:r>
              <a:rPr lang="en-US" dirty="0">
                <a:solidFill>
                  <a:srgbClr val="000000"/>
                </a:solidFill>
                <a:latin typeface="Merriweather Sans"/>
              </a:rPr>
              <a:t>Review CESS and GASB 96 Questionnaire for information on Implementation Costs. </a:t>
            </a:r>
          </a:p>
          <a:p>
            <a:pPr marL="1257300" lvl="2" indent="-342900" algn="l">
              <a:buFont typeface="Arial" panose="020B0604020202020204" pitchFamily="34" charset="0"/>
              <a:buChar char="•"/>
            </a:pPr>
            <a:r>
              <a:rPr lang="en-US" dirty="0">
                <a:solidFill>
                  <a:srgbClr val="000000"/>
                </a:solidFill>
                <a:latin typeface="Merriweather Sans"/>
              </a:rPr>
              <a:t>Research actual payments to vendors that should be included in SBITA Asset cost.</a:t>
            </a:r>
          </a:p>
          <a:p>
            <a:pPr marL="800100" lvl="1" indent="-342900" algn="l">
              <a:buFont typeface="Arial" panose="020B0604020202020204" pitchFamily="34" charset="0"/>
              <a:buChar char="•"/>
            </a:pPr>
            <a:r>
              <a:rPr lang="en-US" dirty="0">
                <a:solidFill>
                  <a:srgbClr val="000000"/>
                </a:solidFill>
                <a:latin typeface="Merriweather Sans"/>
              </a:rPr>
              <a:t>SBITA data will be added and an amortization schedule will be created.</a:t>
            </a:r>
            <a:endParaRPr lang="en-US" sz="2000" dirty="0">
              <a:solidFill>
                <a:srgbClr val="000000"/>
              </a:solidFill>
              <a:latin typeface="Merriweather Sans"/>
            </a:endParaRPr>
          </a:p>
          <a:p>
            <a:pPr algn="l"/>
            <a:endParaRPr lang="en-US" sz="2000" dirty="0">
              <a:solidFill>
                <a:srgbClr val="000000"/>
              </a:solidFill>
              <a:latin typeface="Merriweather Sans"/>
            </a:endParaRPr>
          </a:p>
          <a:p>
            <a:pPr lvl="1" algn="l"/>
            <a:endParaRPr lang="en-US" dirty="0">
              <a:solidFill>
                <a:srgbClr val="000000"/>
              </a:solidFill>
              <a:latin typeface="Merriweather Sans"/>
            </a:endParaRPr>
          </a:p>
        </p:txBody>
      </p:sp>
      <p:sp>
        <p:nvSpPr>
          <p:cNvPr id="28" name="Rectangle 27">
            <a:extLst>
              <a:ext uri="{FF2B5EF4-FFF2-40B4-BE49-F238E27FC236}">
                <a16:creationId xmlns:a16="http://schemas.microsoft.com/office/drawing/2014/main" id="{0EA41CAE-691F-2340-FFDB-DCD4F30867DE}"/>
              </a:ext>
            </a:extLst>
          </p:cNvPr>
          <p:cNvSpPr/>
          <p:nvPr/>
        </p:nvSpPr>
        <p:spPr>
          <a:xfrm>
            <a:off x="296917" y="239110"/>
            <a:ext cx="11598165" cy="63797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686985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05E7F32-1501-A0A7-F096-62E5012CAA7C}"/>
              </a:ext>
            </a:extLst>
          </p:cNvPr>
          <p:cNvSpPr>
            <a:spLocks noGrp="1"/>
          </p:cNvSpPr>
          <p:nvPr>
            <p:ph type="ctrTitle"/>
          </p:nvPr>
        </p:nvSpPr>
        <p:spPr>
          <a:xfrm>
            <a:off x="651643" y="851333"/>
            <a:ext cx="9942786" cy="582508"/>
          </a:xfrm>
        </p:spPr>
        <p:txBody>
          <a:bodyPr>
            <a:noAutofit/>
          </a:bodyPr>
          <a:lstStyle/>
          <a:p>
            <a:pPr algn="l"/>
            <a:r>
              <a:rPr lang="en-US" sz="4800" b="1" dirty="0">
                <a:solidFill>
                  <a:schemeClr val="tx1">
                    <a:lumMod val="65000"/>
                    <a:lumOff val="35000"/>
                  </a:schemeClr>
                </a:solidFill>
                <a:effectLst/>
                <a:latin typeface="Trade Gothic LT Std Cn" panose="020B0606020502020204" pitchFamily="34" charset="77"/>
              </a:rPr>
              <a:t>GASB 96 Approval Workflow</a:t>
            </a:r>
            <a:endParaRPr lang="en-US" sz="4800" b="1" dirty="0">
              <a:solidFill>
                <a:srgbClr val="CD304A"/>
              </a:solidFill>
              <a:latin typeface="Trade Gothic LT Std Cn" panose="020B0606020502020204" pitchFamily="34" charset="77"/>
            </a:endParaRPr>
          </a:p>
        </p:txBody>
      </p:sp>
      <p:sp>
        <p:nvSpPr>
          <p:cNvPr id="13" name="Subtitle 2">
            <a:extLst>
              <a:ext uri="{FF2B5EF4-FFF2-40B4-BE49-F238E27FC236}">
                <a16:creationId xmlns:a16="http://schemas.microsoft.com/office/drawing/2014/main" id="{D04736BD-42C3-7342-30F2-7A71153B2351}"/>
              </a:ext>
            </a:extLst>
          </p:cNvPr>
          <p:cNvSpPr>
            <a:spLocks noGrp="1"/>
          </p:cNvSpPr>
          <p:nvPr>
            <p:ph type="subTitle" idx="1"/>
          </p:nvPr>
        </p:nvSpPr>
        <p:spPr>
          <a:xfrm>
            <a:off x="751645" y="1579909"/>
            <a:ext cx="10821230" cy="4779389"/>
          </a:xfrm>
        </p:spPr>
        <p:txBody>
          <a:bodyPr>
            <a:noAutofit/>
          </a:bodyPr>
          <a:lstStyle/>
          <a:p>
            <a:pPr algn="l"/>
            <a:r>
              <a:rPr lang="en-US" sz="2000" b="1" u="sng" dirty="0">
                <a:solidFill>
                  <a:srgbClr val="000000"/>
                </a:solidFill>
                <a:latin typeface="Merriweather Sans"/>
              </a:rPr>
              <a:t>Accounting Level:</a:t>
            </a:r>
          </a:p>
          <a:p>
            <a:pPr marL="342900" indent="-342900" algn="l">
              <a:buFont typeface="Arial" panose="020B0604020202020204" pitchFamily="34" charset="0"/>
              <a:buChar char="•"/>
            </a:pPr>
            <a:r>
              <a:rPr lang="en-US" sz="2000" dirty="0">
                <a:solidFill>
                  <a:srgbClr val="000000"/>
                </a:solidFill>
                <a:latin typeface="Merriweather Sans"/>
              </a:rPr>
              <a:t>Monitor payments based on SBITA ID Number through various queries (GL and AM queries)</a:t>
            </a:r>
          </a:p>
          <a:p>
            <a:pPr marL="800100" lvl="1" indent="-342900" algn="l">
              <a:buFont typeface="Arial" panose="020B0604020202020204" pitchFamily="34" charset="0"/>
              <a:buChar char="•"/>
            </a:pPr>
            <a:r>
              <a:rPr lang="en-US" sz="1600" dirty="0">
                <a:solidFill>
                  <a:srgbClr val="000000"/>
                </a:solidFill>
                <a:latin typeface="Merriweather Sans"/>
              </a:rPr>
              <a:t>Compare AM Module to UGA Mart</a:t>
            </a:r>
          </a:p>
          <a:p>
            <a:pPr marL="342900" indent="-342900" algn="l">
              <a:buFont typeface="Arial" panose="020B0604020202020204" pitchFamily="34" charset="0"/>
              <a:buChar char="•"/>
            </a:pPr>
            <a:r>
              <a:rPr lang="en-US" sz="2000" dirty="0">
                <a:solidFill>
                  <a:srgbClr val="000000"/>
                </a:solidFill>
                <a:latin typeface="Merriweather Sans"/>
              </a:rPr>
              <a:t>Annual Financial Reporting</a:t>
            </a:r>
          </a:p>
          <a:p>
            <a:pPr marL="800100" lvl="1" indent="-342900" algn="l">
              <a:buFont typeface="Arial" panose="020B0604020202020204" pitchFamily="34" charset="0"/>
              <a:buChar char="•"/>
            </a:pPr>
            <a:r>
              <a:rPr lang="en-US" dirty="0">
                <a:solidFill>
                  <a:srgbClr val="000000"/>
                </a:solidFill>
                <a:latin typeface="Merriweather Sans"/>
              </a:rPr>
              <a:t>Prepare year end entries to adjust year end liability/expense activity</a:t>
            </a:r>
          </a:p>
          <a:p>
            <a:pPr marL="800100" lvl="1" indent="-342900" algn="l">
              <a:buFont typeface="Arial" panose="020B0604020202020204" pitchFamily="34" charset="0"/>
              <a:buChar char="•"/>
            </a:pPr>
            <a:r>
              <a:rPr lang="en-US" dirty="0">
                <a:solidFill>
                  <a:srgbClr val="000000"/>
                </a:solidFill>
                <a:latin typeface="Merriweather Sans"/>
              </a:rPr>
              <a:t>Reconcile Debt Outstanding</a:t>
            </a:r>
          </a:p>
          <a:p>
            <a:pPr marL="800100" lvl="1" indent="-342900" algn="l">
              <a:buFont typeface="Arial" panose="020B0604020202020204" pitchFamily="34" charset="0"/>
              <a:buChar char="•"/>
            </a:pPr>
            <a:r>
              <a:rPr lang="en-US" dirty="0">
                <a:solidFill>
                  <a:srgbClr val="000000"/>
                </a:solidFill>
                <a:latin typeface="Merriweather Sans"/>
              </a:rPr>
              <a:t>Prepare Capital Asset and Long-Term Debt Notes based on info in Actuals, GAAP and Capital</a:t>
            </a:r>
          </a:p>
          <a:p>
            <a:pPr algn="l"/>
            <a:endParaRPr lang="en-US" sz="2000" dirty="0">
              <a:solidFill>
                <a:srgbClr val="000000"/>
              </a:solidFill>
              <a:latin typeface="Merriweather Sans"/>
            </a:endParaRPr>
          </a:p>
          <a:p>
            <a:pPr marL="800100" lvl="1" indent="-342900" algn="l">
              <a:buFont typeface="Arial" panose="020B0604020202020204" pitchFamily="34" charset="0"/>
              <a:buChar char="•"/>
            </a:pPr>
            <a:endParaRPr lang="en-US" dirty="0">
              <a:solidFill>
                <a:srgbClr val="000000"/>
              </a:solidFill>
              <a:latin typeface="Merriweather Sans"/>
            </a:endParaRPr>
          </a:p>
        </p:txBody>
      </p:sp>
      <p:sp>
        <p:nvSpPr>
          <p:cNvPr id="28" name="Rectangle 27">
            <a:extLst>
              <a:ext uri="{FF2B5EF4-FFF2-40B4-BE49-F238E27FC236}">
                <a16:creationId xmlns:a16="http://schemas.microsoft.com/office/drawing/2014/main" id="{0EA41CAE-691F-2340-FFDB-DCD4F30867DE}"/>
              </a:ext>
            </a:extLst>
          </p:cNvPr>
          <p:cNvSpPr/>
          <p:nvPr/>
        </p:nvSpPr>
        <p:spPr>
          <a:xfrm>
            <a:off x="296917" y="239110"/>
            <a:ext cx="11598165" cy="63797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720896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EA41CAE-691F-2340-FFDB-DCD4F30867DE}"/>
              </a:ext>
            </a:extLst>
          </p:cNvPr>
          <p:cNvSpPr/>
          <p:nvPr/>
        </p:nvSpPr>
        <p:spPr>
          <a:xfrm>
            <a:off x="296917" y="239110"/>
            <a:ext cx="11598165" cy="63797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78CEB2DF-9D4B-44AE-A2D0-308A0088D75D}"/>
              </a:ext>
            </a:extLst>
          </p:cNvPr>
          <p:cNvSpPr>
            <a:spLocks noGrp="1"/>
          </p:cNvSpPr>
          <p:nvPr>
            <p:ph type="ctrTitle"/>
          </p:nvPr>
        </p:nvSpPr>
        <p:spPr>
          <a:xfrm>
            <a:off x="1190624" y="2293311"/>
            <a:ext cx="9144000" cy="1135688"/>
          </a:xfrm>
        </p:spPr>
        <p:txBody>
          <a:bodyPr>
            <a:noAutofit/>
          </a:bodyPr>
          <a:lstStyle/>
          <a:p>
            <a:r>
              <a:rPr lang="en-US" sz="4600" b="1" dirty="0">
                <a:solidFill>
                  <a:schemeClr val="tx1">
                    <a:lumMod val="65000"/>
                    <a:lumOff val="35000"/>
                  </a:schemeClr>
                </a:solidFill>
                <a:latin typeface="Merriweather"/>
              </a:rPr>
              <a:t>GASB 96 – Other Items</a:t>
            </a:r>
          </a:p>
        </p:txBody>
      </p:sp>
    </p:spTree>
    <p:extLst>
      <p:ext uri="{BB962C8B-B14F-4D97-AF65-F5344CB8AC3E}">
        <p14:creationId xmlns:p14="http://schemas.microsoft.com/office/powerpoint/2010/main" val="3085703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05E7F32-1501-A0A7-F096-62E5012CAA7C}"/>
              </a:ext>
            </a:extLst>
          </p:cNvPr>
          <p:cNvSpPr>
            <a:spLocks noGrp="1"/>
          </p:cNvSpPr>
          <p:nvPr>
            <p:ph type="ctrTitle"/>
          </p:nvPr>
        </p:nvSpPr>
        <p:spPr>
          <a:xfrm>
            <a:off x="651643" y="851333"/>
            <a:ext cx="9942786" cy="582508"/>
          </a:xfrm>
        </p:spPr>
        <p:txBody>
          <a:bodyPr>
            <a:noAutofit/>
          </a:bodyPr>
          <a:lstStyle/>
          <a:p>
            <a:pPr algn="l"/>
            <a:r>
              <a:rPr lang="en-US" sz="4000" b="1" dirty="0">
                <a:solidFill>
                  <a:schemeClr val="tx1">
                    <a:lumMod val="65000"/>
                    <a:lumOff val="35000"/>
                  </a:schemeClr>
                </a:solidFill>
                <a:effectLst/>
                <a:latin typeface="Trade Gothic LT Std Cn" panose="020B0606020502020204" pitchFamily="34" charset="77"/>
              </a:rPr>
              <a:t>Why is the reporting for SBITAs Changing?</a:t>
            </a:r>
            <a:endParaRPr lang="en-US" sz="4000" b="1" dirty="0">
              <a:solidFill>
                <a:srgbClr val="CD304A"/>
              </a:solidFill>
              <a:latin typeface="Trade Gothic LT Std Cn" panose="020B0606020502020204" pitchFamily="34" charset="77"/>
            </a:endParaRPr>
          </a:p>
        </p:txBody>
      </p:sp>
      <p:sp>
        <p:nvSpPr>
          <p:cNvPr id="13" name="Subtitle 2">
            <a:extLst>
              <a:ext uri="{FF2B5EF4-FFF2-40B4-BE49-F238E27FC236}">
                <a16:creationId xmlns:a16="http://schemas.microsoft.com/office/drawing/2014/main" id="{D04736BD-42C3-7342-30F2-7A71153B2351}"/>
              </a:ext>
            </a:extLst>
          </p:cNvPr>
          <p:cNvSpPr>
            <a:spLocks noGrp="1"/>
          </p:cNvSpPr>
          <p:nvPr>
            <p:ph type="subTitle" idx="1"/>
          </p:nvPr>
        </p:nvSpPr>
        <p:spPr>
          <a:xfrm>
            <a:off x="751645" y="1579909"/>
            <a:ext cx="10802180" cy="4779389"/>
          </a:xfrm>
        </p:spPr>
        <p:txBody>
          <a:bodyPr>
            <a:noAutofit/>
          </a:bodyPr>
          <a:lstStyle/>
          <a:p>
            <a:pPr marL="342900" indent="-342900" algn="l">
              <a:buFont typeface="Arial" panose="020B0604020202020204" pitchFamily="34" charset="0"/>
              <a:buChar char="•"/>
            </a:pPr>
            <a:r>
              <a:rPr lang="en-US" sz="2000" dirty="0">
                <a:solidFill>
                  <a:srgbClr val="000000"/>
                </a:solidFill>
                <a:latin typeface="Merriweather Sans"/>
              </a:rPr>
              <a:t>There is </a:t>
            </a:r>
            <a:r>
              <a:rPr lang="en-US" sz="2000" dirty="0">
                <a:solidFill>
                  <a:srgbClr val="C00000"/>
                </a:solidFill>
                <a:latin typeface="Merriweather Sans"/>
              </a:rPr>
              <a:t>limited guidance </a:t>
            </a:r>
            <a:r>
              <a:rPr lang="en-US" sz="2000" dirty="0">
                <a:solidFill>
                  <a:srgbClr val="000000"/>
                </a:solidFill>
                <a:latin typeface="Merriweather Sans"/>
              </a:rPr>
              <a:t>currently available for Subscription-Based Information Technology Arrangements, which has led to various ways of </a:t>
            </a:r>
            <a:r>
              <a:rPr lang="en-US" sz="2000" dirty="0">
                <a:solidFill>
                  <a:srgbClr val="C00000"/>
                </a:solidFill>
                <a:latin typeface="Merriweather Sans"/>
              </a:rPr>
              <a:t>recording the related costs </a:t>
            </a:r>
            <a:r>
              <a:rPr lang="en-US" sz="2000" dirty="0">
                <a:solidFill>
                  <a:srgbClr val="000000"/>
                </a:solidFill>
                <a:latin typeface="Merriweather Sans"/>
              </a:rPr>
              <a:t>(such as expensing versus capitalizing). </a:t>
            </a:r>
          </a:p>
          <a:p>
            <a:pPr marL="342900" indent="-342900" algn="l">
              <a:buFont typeface="Arial" panose="020B0604020202020204" pitchFamily="34" charset="0"/>
              <a:buChar char="•"/>
            </a:pPr>
            <a:r>
              <a:rPr lang="en-US" sz="2000" dirty="0">
                <a:solidFill>
                  <a:srgbClr val="000000"/>
                </a:solidFill>
                <a:latin typeface="Merriweather Sans"/>
              </a:rPr>
              <a:t>It has become common for government agencies to enter into subscription-based contracts to use vendor provided information technology (IT). In many cases, these subscription-based contracts extended beyond 1-year and create a financial liability for the government agency. </a:t>
            </a:r>
            <a:r>
              <a:rPr lang="en-US" sz="2000" dirty="0">
                <a:solidFill>
                  <a:srgbClr val="C00000"/>
                </a:solidFill>
                <a:latin typeface="Merriweather Sans"/>
              </a:rPr>
              <a:t>GASB’s concern </a:t>
            </a:r>
            <a:r>
              <a:rPr lang="en-US" sz="2000" dirty="0">
                <a:solidFill>
                  <a:srgbClr val="000000"/>
                </a:solidFill>
                <a:latin typeface="Merriweather Sans"/>
              </a:rPr>
              <a:t>is that the current </a:t>
            </a:r>
            <a:r>
              <a:rPr lang="en-US" sz="2000" dirty="0">
                <a:solidFill>
                  <a:srgbClr val="C00000"/>
                </a:solidFill>
                <a:latin typeface="Merriweather Sans"/>
              </a:rPr>
              <a:t>financial statement presentation does not reflect outstanding debt on SBITAs </a:t>
            </a:r>
            <a:r>
              <a:rPr lang="en-US" sz="2000" dirty="0">
                <a:solidFill>
                  <a:srgbClr val="000000"/>
                </a:solidFill>
                <a:latin typeface="Merriweather Sans"/>
              </a:rPr>
              <a:t>which could result in incorrect assumptions being made by users of the financial statements related to cash solvency of the governmental entity.</a:t>
            </a:r>
          </a:p>
          <a:p>
            <a:pPr marL="342900" indent="-342900" algn="l">
              <a:buFont typeface="Arial" panose="020B0604020202020204" pitchFamily="34" charset="0"/>
              <a:buChar char="•"/>
            </a:pPr>
            <a:r>
              <a:rPr lang="en-US" sz="2000" dirty="0">
                <a:solidFill>
                  <a:srgbClr val="000000"/>
                </a:solidFill>
                <a:latin typeface="Merriweather Sans"/>
              </a:rPr>
              <a:t>As such, GASB Statement No. 96 establishes a definition for SBITAs, </a:t>
            </a:r>
            <a:r>
              <a:rPr lang="en-US" sz="2000" dirty="0">
                <a:solidFill>
                  <a:srgbClr val="C00000"/>
                </a:solidFill>
                <a:latin typeface="Merriweather Sans"/>
              </a:rPr>
              <a:t>and provides uniform guidance for accounting and financial reporting</a:t>
            </a:r>
            <a:r>
              <a:rPr lang="en-US" sz="2000" dirty="0">
                <a:solidFill>
                  <a:srgbClr val="000000"/>
                </a:solidFill>
                <a:latin typeface="Merriweather Sans"/>
              </a:rPr>
              <a:t>. Thus, improving the comparability, relevance, and reliability of financial statements. </a:t>
            </a:r>
          </a:p>
          <a:p>
            <a:pPr marL="342900" indent="-342900" algn="l">
              <a:buFont typeface="Arial" panose="020B0604020202020204" pitchFamily="34" charset="0"/>
              <a:buChar char="•"/>
            </a:pPr>
            <a:r>
              <a:rPr lang="en-US" sz="2000" dirty="0">
                <a:solidFill>
                  <a:srgbClr val="000000"/>
                </a:solidFill>
                <a:latin typeface="Merriweather Sans"/>
              </a:rPr>
              <a:t>All Software Contracts meeting GASB 96 Criteria must report a </a:t>
            </a:r>
            <a:r>
              <a:rPr lang="en-US" sz="2000" dirty="0">
                <a:solidFill>
                  <a:srgbClr val="C00000"/>
                </a:solidFill>
                <a:latin typeface="Merriweather Sans"/>
              </a:rPr>
              <a:t>subscription liability and an intangible right to use subscription asset</a:t>
            </a:r>
            <a:r>
              <a:rPr lang="en-US" sz="2000" dirty="0">
                <a:solidFill>
                  <a:srgbClr val="000000"/>
                </a:solidFill>
                <a:latin typeface="Merriweather Sans"/>
              </a:rPr>
              <a:t>. Additionally, essential information about the arrangement must be disclosed on the financial statements.</a:t>
            </a:r>
          </a:p>
        </p:txBody>
      </p:sp>
      <p:sp>
        <p:nvSpPr>
          <p:cNvPr id="28" name="Rectangle 27">
            <a:extLst>
              <a:ext uri="{FF2B5EF4-FFF2-40B4-BE49-F238E27FC236}">
                <a16:creationId xmlns:a16="http://schemas.microsoft.com/office/drawing/2014/main" id="{0EA41CAE-691F-2340-FFDB-DCD4F30867DE}"/>
              </a:ext>
            </a:extLst>
          </p:cNvPr>
          <p:cNvSpPr/>
          <p:nvPr/>
        </p:nvSpPr>
        <p:spPr>
          <a:xfrm>
            <a:off x="296917" y="239110"/>
            <a:ext cx="11598165" cy="63797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17264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05E7F32-1501-A0A7-F096-62E5012CAA7C}"/>
              </a:ext>
            </a:extLst>
          </p:cNvPr>
          <p:cNvSpPr>
            <a:spLocks noGrp="1"/>
          </p:cNvSpPr>
          <p:nvPr>
            <p:ph type="ctrTitle"/>
          </p:nvPr>
        </p:nvSpPr>
        <p:spPr>
          <a:xfrm>
            <a:off x="651643" y="851333"/>
            <a:ext cx="9942786" cy="582508"/>
          </a:xfrm>
        </p:spPr>
        <p:txBody>
          <a:bodyPr>
            <a:noAutofit/>
          </a:bodyPr>
          <a:lstStyle/>
          <a:p>
            <a:pPr algn="l"/>
            <a:r>
              <a:rPr lang="en-US" sz="4800" b="1" dirty="0">
                <a:solidFill>
                  <a:schemeClr val="tx1">
                    <a:lumMod val="65000"/>
                    <a:lumOff val="35000"/>
                  </a:schemeClr>
                </a:solidFill>
                <a:effectLst/>
                <a:latin typeface="Trade Gothic LT Std Cn" panose="020B0606020502020204" pitchFamily="34" charset="77"/>
              </a:rPr>
              <a:t>Implementation Schedule</a:t>
            </a:r>
            <a:endParaRPr lang="en-US" sz="4800" b="1" dirty="0">
              <a:solidFill>
                <a:srgbClr val="CD304A"/>
              </a:solidFill>
              <a:latin typeface="Trade Gothic LT Std Cn" panose="020B0606020502020204" pitchFamily="34" charset="77"/>
            </a:endParaRPr>
          </a:p>
        </p:txBody>
      </p:sp>
      <p:sp>
        <p:nvSpPr>
          <p:cNvPr id="13" name="Subtitle 2">
            <a:extLst>
              <a:ext uri="{FF2B5EF4-FFF2-40B4-BE49-F238E27FC236}">
                <a16:creationId xmlns:a16="http://schemas.microsoft.com/office/drawing/2014/main" id="{D04736BD-42C3-7342-30F2-7A71153B2351}"/>
              </a:ext>
            </a:extLst>
          </p:cNvPr>
          <p:cNvSpPr>
            <a:spLocks noGrp="1"/>
          </p:cNvSpPr>
          <p:nvPr>
            <p:ph type="subTitle" idx="1"/>
          </p:nvPr>
        </p:nvSpPr>
        <p:spPr>
          <a:xfrm>
            <a:off x="651643" y="1433841"/>
            <a:ext cx="10821230" cy="4963032"/>
          </a:xfrm>
        </p:spPr>
        <p:txBody>
          <a:bodyPr>
            <a:noAutofit/>
          </a:bodyPr>
          <a:lstStyle/>
          <a:p>
            <a:pPr marL="342900" indent="-342900" algn="l">
              <a:buFont typeface="Arial" panose="020B0604020202020204" pitchFamily="34" charset="0"/>
              <a:buChar char="•"/>
            </a:pPr>
            <a:r>
              <a:rPr lang="en-US" b="1" dirty="0">
                <a:solidFill>
                  <a:srgbClr val="000000"/>
                </a:solidFill>
                <a:latin typeface="Merriweather Sans"/>
              </a:rPr>
              <a:t>July 1, 2022 </a:t>
            </a:r>
            <a:r>
              <a:rPr lang="en-US" sz="2000" b="1" dirty="0">
                <a:solidFill>
                  <a:srgbClr val="000000"/>
                </a:solidFill>
                <a:latin typeface="Merriweather Sans"/>
              </a:rPr>
              <a:t>– </a:t>
            </a:r>
          </a:p>
          <a:p>
            <a:pPr marL="800100" lvl="1" indent="-342900" algn="l">
              <a:buFont typeface="Arial" panose="020B0604020202020204" pitchFamily="34" charset="0"/>
              <a:buChar char="•"/>
            </a:pPr>
            <a:r>
              <a:rPr lang="en-US" sz="1900" dirty="0">
                <a:solidFill>
                  <a:srgbClr val="000000"/>
                </a:solidFill>
                <a:latin typeface="Merriweather Sans"/>
              </a:rPr>
              <a:t>GASB 96 Reporting Requirements will become effective.  All transactions should reflect SBITA ID Numbers (ALL Departments and Central Departments)</a:t>
            </a:r>
          </a:p>
          <a:p>
            <a:pPr marL="342900" indent="-342900" algn="l">
              <a:buFont typeface="Arial" panose="020B0604020202020204" pitchFamily="34" charset="0"/>
              <a:buChar char="•"/>
            </a:pPr>
            <a:r>
              <a:rPr lang="en-US" b="1" dirty="0">
                <a:solidFill>
                  <a:srgbClr val="000000"/>
                </a:solidFill>
                <a:latin typeface="Merriweather Sans"/>
              </a:rPr>
              <a:t>October 2022 – February 2023 – </a:t>
            </a:r>
          </a:p>
          <a:p>
            <a:pPr marL="800100" lvl="1" indent="-342900" algn="l">
              <a:buFont typeface="Arial" panose="020B0604020202020204" pitchFamily="34" charset="0"/>
              <a:buChar char="•"/>
            </a:pPr>
            <a:r>
              <a:rPr lang="en-US" sz="1900" dirty="0">
                <a:solidFill>
                  <a:srgbClr val="000000"/>
                </a:solidFill>
                <a:latin typeface="Merriweather Sans"/>
              </a:rPr>
              <a:t>Determine which current contracts meet GASB 96 criteria (October 2022 – January 2023)</a:t>
            </a:r>
          </a:p>
          <a:p>
            <a:pPr marL="800100" lvl="1" indent="-342900" algn="l">
              <a:buFont typeface="Arial" panose="020B0604020202020204" pitchFamily="34" charset="0"/>
              <a:buChar char="•"/>
            </a:pPr>
            <a:r>
              <a:rPr lang="en-US" sz="1900" dirty="0">
                <a:solidFill>
                  <a:srgbClr val="000000"/>
                </a:solidFill>
                <a:latin typeface="Merriweather Sans"/>
              </a:rPr>
              <a:t>Establish procedures/processes to identify future SBITAs (January 2023 – February 2023)</a:t>
            </a:r>
          </a:p>
          <a:p>
            <a:pPr marL="800100" lvl="1" indent="-342900" algn="l">
              <a:buFont typeface="Arial" panose="020B0604020202020204" pitchFamily="34" charset="0"/>
              <a:buChar char="•"/>
            </a:pPr>
            <a:r>
              <a:rPr lang="en-US" sz="1900" dirty="0">
                <a:solidFill>
                  <a:srgbClr val="000000"/>
                </a:solidFill>
                <a:latin typeface="Merriweather Sans"/>
              </a:rPr>
              <a:t>Campus communications (February 2023)</a:t>
            </a:r>
          </a:p>
          <a:p>
            <a:pPr marL="342900" indent="-342900" algn="l">
              <a:buFont typeface="Arial" panose="020B0604020202020204" pitchFamily="34" charset="0"/>
              <a:buChar char="•"/>
            </a:pPr>
            <a:r>
              <a:rPr lang="en-US" b="1" u="sng" dirty="0">
                <a:solidFill>
                  <a:srgbClr val="BA0C2F"/>
                </a:solidFill>
                <a:latin typeface="Merriweather Sans"/>
              </a:rPr>
              <a:t>March 1, 2023</a:t>
            </a:r>
            <a:r>
              <a:rPr lang="en-US" b="1" dirty="0">
                <a:solidFill>
                  <a:srgbClr val="BA0C2F"/>
                </a:solidFill>
                <a:latin typeface="Merriweather Sans"/>
              </a:rPr>
              <a:t>  - </a:t>
            </a:r>
          </a:p>
          <a:p>
            <a:pPr marL="800100" lvl="1" indent="-342900" algn="l">
              <a:buFont typeface="Arial" panose="020B0604020202020204" pitchFamily="34" charset="0"/>
              <a:buChar char="•"/>
            </a:pPr>
            <a:r>
              <a:rPr lang="en-US" sz="1900" dirty="0">
                <a:solidFill>
                  <a:srgbClr val="000000"/>
                </a:solidFill>
                <a:latin typeface="Merriweather Sans"/>
              </a:rPr>
              <a:t>Departments should start using the GASB 96 Questionnaire for ALL NEW SBITAs.  Attachment of questionnaire will be REQUIRED. </a:t>
            </a:r>
          </a:p>
          <a:p>
            <a:pPr marL="800100" lvl="1" indent="-342900" algn="l">
              <a:buFont typeface="Arial" panose="020B0604020202020204" pitchFamily="34" charset="0"/>
              <a:buChar char="•"/>
            </a:pPr>
            <a:r>
              <a:rPr lang="en-US" sz="1900" dirty="0">
                <a:solidFill>
                  <a:srgbClr val="000000"/>
                </a:solidFill>
                <a:latin typeface="Merriweather Sans"/>
              </a:rPr>
              <a:t>Renewals of current contracts will require a SBITA ID Number that has been created. </a:t>
            </a:r>
          </a:p>
          <a:p>
            <a:pPr marL="800100" lvl="1" indent="-342900" algn="l">
              <a:buFont typeface="Arial" panose="020B0604020202020204" pitchFamily="34" charset="0"/>
              <a:buChar char="•"/>
            </a:pPr>
            <a:r>
              <a:rPr lang="en-US" sz="1900" dirty="0">
                <a:solidFill>
                  <a:srgbClr val="000000"/>
                </a:solidFill>
                <a:latin typeface="Merriweather Sans"/>
              </a:rPr>
              <a:t>Start entering SBITA’s in Lease Administration (AM Module)</a:t>
            </a:r>
          </a:p>
          <a:p>
            <a:pPr marL="342900" indent="-342900" algn="l">
              <a:buFont typeface="Arial" panose="020B0604020202020204" pitchFamily="34" charset="0"/>
              <a:buChar char="•"/>
            </a:pPr>
            <a:r>
              <a:rPr lang="en-US" sz="2400" b="1" dirty="0">
                <a:solidFill>
                  <a:srgbClr val="000000"/>
                </a:solidFill>
                <a:latin typeface="Merriweather Sans"/>
              </a:rPr>
              <a:t>March 30, 2023 – </a:t>
            </a:r>
          </a:p>
          <a:p>
            <a:pPr marL="800100" lvl="1" indent="-342900" algn="l">
              <a:buFont typeface="Arial" panose="020B0604020202020204" pitchFamily="34" charset="0"/>
              <a:buChar char="•"/>
            </a:pPr>
            <a:r>
              <a:rPr lang="en-US" sz="1900" dirty="0">
                <a:solidFill>
                  <a:srgbClr val="000000"/>
                </a:solidFill>
                <a:latin typeface="Merriweather Sans"/>
              </a:rPr>
              <a:t>Board of Regents has required that ALL current SBITAs meeting GASB 96 criteria are to be entered into AM Module.</a:t>
            </a:r>
          </a:p>
          <a:p>
            <a:pPr algn="l"/>
            <a:endParaRPr lang="en-US" sz="2400" dirty="0">
              <a:solidFill>
                <a:srgbClr val="000000"/>
              </a:solidFill>
              <a:latin typeface="Merriweather Sans"/>
            </a:endParaRPr>
          </a:p>
          <a:p>
            <a:pPr marL="342900" indent="-342900" algn="l">
              <a:buFont typeface="Arial" panose="020B0604020202020204" pitchFamily="34" charset="0"/>
              <a:buChar char="•"/>
            </a:pPr>
            <a:endParaRPr lang="en-US" sz="2400" dirty="0">
              <a:solidFill>
                <a:srgbClr val="000000"/>
              </a:solidFill>
              <a:highlight>
                <a:srgbClr val="FFFF00"/>
              </a:highlight>
              <a:latin typeface="Merriweather Sans"/>
            </a:endParaRPr>
          </a:p>
          <a:p>
            <a:pPr marL="800100" lvl="1" indent="-342900" algn="l">
              <a:buFont typeface="Arial" panose="020B0604020202020204" pitchFamily="34" charset="0"/>
              <a:buChar char="•"/>
            </a:pPr>
            <a:endParaRPr lang="en-US" sz="2400" dirty="0">
              <a:solidFill>
                <a:srgbClr val="000000"/>
              </a:solidFill>
              <a:latin typeface="Merriweather Sans"/>
            </a:endParaRPr>
          </a:p>
          <a:p>
            <a:pPr marL="800100" lvl="1" indent="-342900" algn="l">
              <a:buFont typeface="Arial" panose="020B0604020202020204" pitchFamily="34" charset="0"/>
              <a:buChar char="•"/>
            </a:pPr>
            <a:endParaRPr lang="en-US" sz="2400" dirty="0">
              <a:solidFill>
                <a:srgbClr val="000000"/>
              </a:solidFill>
              <a:latin typeface="Merriweather Sans"/>
            </a:endParaRPr>
          </a:p>
          <a:p>
            <a:pPr marL="800100" lvl="1" indent="-342900" algn="l">
              <a:buFont typeface="Arial" panose="020B0604020202020204" pitchFamily="34" charset="0"/>
              <a:buChar char="•"/>
            </a:pPr>
            <a:endParaRPr lang="en-US" sz="2400" dirty="0">
              <a:solidFill>
                <a:srgbClr val="000000"/>
              </a:solidFill>
              <a:latin typeface="Merriweather Sans"/>
            </a:endParaRPr>
          </a:p>
          <a:p>
            <a:pPr marL="800100" lvl="1" indent="-342900" algn="l">
              <a:buFont typeface="Arial" panose="020B0604020202020204" pitchFamily="34" charset="0"/>
              <a:buChar char="•"/>
            </a:pPr>
            <a:endParaRPr lang="en-US" sz="1600" dirty="0">
              <a:solidFill>
                <a:srgbClr val="000000"/>
              </a:solidFill>
              <a:latin typeface="Merriweather Sans"/>
            </a:endParaRPr>
          </a:p>
        </p:txBody>
      </p:sp>
      <p:sp>
        <p:nvSpPr>
          <p:cNvPr id="28" name="Rectangle 27">
            <a:extLst>
              <a:ext uri="{FF2B5EF4-FFF2-40B4-BE49-F238E27FC236}">
                <a16:creationId xmlns:a16="http://schemas.microsoft.com/office/drawing/2014/main" id="{0EA41CAE-691F-2340-FFDB-DCD4F30867DE}"/>
              </a:ext>
            </a:extLst>
          </p:cNvPr>
          <p:cNvSpPr/>
          <p:nvPr/>
        </p:nvSpPr>
        <p:spPr>
          <a:xfrm>
            <a:off x="296917" y="239110"/>
            <a:ext cx="11598165" cy="63797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555600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05E7F32-1501-A0A7-F096-62E5012CAA7C}"/>
              </a:ext>
            </a:extLst>
          </p:cNvPr>
          <p:cNvSpPr>
            <a:spLocks noGrp="1"/>
          </p:cNvSpPr>
          <p:nvPr>
            <p:ph type="ctrTitle"/>
          </p:nvPr>
        </p:nvSpPr>
        <p:spPr>
          <a:xfrm>
            <a:off x="651643" y="851333"/>
            <a:ext cx="9942786" cy="582508"/>
          </a:xfrm>
        </p:spPr>
        <p:txBody>
          <a:bodyPr>
            <a:noAutofit/>
          </a:bodyPr>
          <a:lstStyle/>
          <a:p>
            <a:pPr algn="l"/>
            <a:r>
              <a:rPr lang="en-US" sz="4800" b="1" dirty="0">
                <a:solidFill>
                  <a:schemeClr val="tx1">
                    <a:lumMod val="65000"/>
                    <a:lumOff val="35000"/>
                  </a:schemeClr>
                </a:solidFill>
                <a:effectLst/>
                <a:latin typeface="Trade Gothic LT Std Cn" panose="020B0606020502020204" pitchFamily="34" charset="77"/>
              </a:rPr>
              <a:t>SBITA ID Naming Convention</a:t>
            </a:r>
            <a:endParaRPr lang="en-US" sz="4800" b="1" dirty="0">
              <a:solidFill>
                <a:srgbClr val="CD304A"/>
              </a:solidFill>
              <a:latin typeface="Trade Gothic LT Std Cn" panose="020B0606020502020204" pitchFamily="34" charset="77"/>
            </a:endParaRPr>
          </a:p>
        </p:txBody>
      </p:sp>
      <p:sp>
        <p:nvSpPr>
          <p:cNvPr id="13" name="Subtitle 2">
            <a:extLst>
              <a:ext uri="{FF2B5EF4-FFF2-40B4-BE49-F238E27FC236}">
                <a16:creationId xmlns:a16="http://schemas.microsoft.com/office/drawing/2014/main" id="{D04736BD-42C3-7342-30F2-7A71153B2351}"/>
              </a:ext>
            </a:extLst>
          </p:cNvPr>
          <p:cNvSpPr>
            <a:spLocks noGrp="1"/>
          </p:cNvSpPr>
          <p:nvPr>
            <p:ph type="subTitle" idx="1"/>
          </p:nvPr>
        </p:nvSpPr>
        <p:spPr>
          <a:xfrm>
            <a:off x="651643" y="1560860"/>
            <a:ext cx="10821230" cy="4445807"/>
          </a:xfrm>
        </p:spPr>
        <p:txBody>
          <a:bodyPr>
            <a:noAutofit/>
          </a:bodyPr>
          <a:lstStyle/>
          <a:p>
            <a:pPr marL="342900" indent="-342900" algn="l">
              <a:buFont typeface="Arial" panose="020B0604020202020204" pitchFamily="34" charset="0"/>
              <a:buChar char="•"/>
            </a:pPr>
            <a:r>
              <a:rPr lang="en-US" dirty="0">
                <a:solidFill>
                  <a:srgbClr val="000000"/>
                </a:solidFill>
                <a:latin typeface="Merriweather Sans"/>
              </a:rPr>
              <a:t>SBITA DOES NOT MEET GASB 96 Criteria – NO SBITA ID NUMBER</a:t>
            </a:r>
          </a:p>
          <a:p>
            <a:pPr marL="342900" indent="-342900" algn="l">
              <a:buFont typeface="Arial" panose="020B0604020202020204" pitchFamily="34" charset="0"/>
              <a:buChar char="•"/>
            </a:pPr>
            <a:endParaRPr lang="en-US" sz="500" dirty="0">
              <a:solidFill>
                <a:srgbClr val="000000"/>
              </a:solidFill>
              <a:latin typeface="Merriweather Sans"/>
            </a:endParaRPr>
          </a:p>
          <a:p>
            <a:pPr marL="342900" indent="-342900" algn="l">
              <a:buFont typeface="Arial" panose="020B0604020202020204" pitchFamily="34" charset="0"/>
              <a:buChar char="•"/>
            </a:pPr>
            <a:r>
              <a:rPr lang="en-US" dirty="0">
                <a:solidFill>
                  <a:srgbClr val="000000"/>
                </a:solidFill>
                <a:latin typeface="Merriweather Sans"/>
              </a:rPr>
              <a:t>SBITA MEETS GASB 96 Criteria – All SBITAs in these categories will need to be tracked with these numbers going forward:</a:t>
            </a:r>
          </a:p>
          <a:p>
            <a:pPr marL="800100" lvl="1" indent="-342900" algn="l">
              <a:buFont typeface="Arial" panose="020B0604020202020204" pitchFamily="34" charset="0"/>
              <a:buChar char="•"/>
            </a:pPr>
            <a:r>
              <a:rPr lang="en-US" dirty="0">
                <a:solidFill>
                  <a:srgbClr val="000000"/>
                </a:solidFill>
                <a:latin typeface="Merriweather Sans"/>
              </a:rPr>
              <a:t>Insignificant - Purchase Price &lt; Capitalization Threshold – “518-G96-INS-Exxxxxx”</a:t>
            </a:r>
          </a:p>
          <a:p>
            <a:pPr marL="800100" lvl="1" indent="-342900" algn="l">
              <a:buFont typeface="Arial" panose="020B0604020202020204" pitchFamily="34" charset="0"/>
              <a:buChar char="•"/>
            </a:pPr>
            <a:r>
              <a:rPr lang="en-US" dirty="0">
                <a:solidFill>
                  <a:srgbClr val="000000"/>
                </a:solidFill>
                <a:latin typeface="Merriweather Sans"/>
              </a:rPr>
              <a:t>Meets GASB 96 Criteria – “518-G96-Exxxxxx”</a:t>
            </a:r>
          </a:p>
          <a:p>
            <a:pPr marL="800100" lvl="1" indent="-342900" algn="l">
              <a:buFont typeface="Arial" panose="020B0604020202020204" pitchFamily="34" charset="0"/>
              <a:buChar char="•"/>
            </a:pPr>
            <a:r>
              <a:rPr lang="en-US" dirty="0">
                <a:solidFill>
                  <a:srgbClr val="000000"/>
                </a:solidFill>
                <a:latin typeface="Merriweather Sans"/>
              </a:rPr>
              <a:t>Financed Purchase - UGA owns or will own asset – “518-G96-FIN-Exxxxxx”</a:t>
            </a:r>
          </a:p>
          <a:p>
            <a:pPr lvl="1" algn="l"/>
            <a:endParaRPr lang="en-US" sz="500" dirty="0">
              <a:solidFill>
                <a:srgbClr val="000000"/>
              </a:solidFill>
              <a:latin typeface="Merriweather Sans"/>
            </a:endParaRPr>
          </a:p>
          <a:p>
            <a:pPr marL="342900" indent="-342900" algn="l">
              <a:buFont typeface="Arial" panose="020B0604020202020204" pitchFamily="34" charset="0"/>
              <a:buChar char="•"/>
            </a:pPr>
            <a:r>
              <a:rPr lang="en-US" dirty="0">
                <a:solidFill>
                  <a:srgbClr val="000000"/>
                </a:solidFill>
                <a:latin typeface="Merriweather Sans"/>
              </a:rPr>
              <a:t>Current/Ongoing SBITA’s –</a:t>
            </a:r>
          </a:p>
          <a:p>
            <a:pPr marL="800100" lvl="1" indent="-342900" algn="l">
              <a:buFont typeface="Arial" panose="020B0604020202020204" pitchFamily="34" charset="0"/>
              <a:buChar char="•"/>
            </a:pPr>
            <a:r>
              <a:rPr lang="en-US" dirty="0">
                <a:solidFill>
                  <a:srgbClr val="000000"/>
                </a:solidFill>
                <a:latin typeface="Merriweather Sans"/>
              </a:rPr>
              <a:t>Any current contracts meeting SBITA criteria have been identified and can be found on the GASB 96 website. This will be available March 1</a:t>
            </a:r>
            <a:r>
              <a:rPr lang="en-US" baseline="30000" dirty="0">
                <a:solidFill>
                  <a:srgbClr val="000000"/>
                </a:solidFill>
                <a:latin typeface="Merriweather Sans"/>
              </a:rPr>
              <a:t>st</a:t>
            </a:r>
            <a:r>
              <a:rPr lang="en-US" dirty="0">
                <a:solidFill>
                  <a:srgbClr val="000000"/>
                </a:solidFill>
                <a:latin typeface="Merriweather Sans"/>
              </a:rPr>
              <a:t>. </a:t>
            </a:r>
          </a:p>
          <a:p>
            <a:pPr marL="342900" indent="-342900" algn="l">
              <a:buFont typeface="Arial" panose="020B0604020202020204" pitchFamily="34" charset="0"/>
              <a:buChar char="•"/>
            </a:pPr>
            <a:r>
              <a:rPr lang="en-US" dirty="0">
                <a:solidFill>
                  <a:srgbClr val="000000"/>
                </a:solidFill>
                <a:latin typeface="Merriweather Sans"/>
              </a:rPr>
              <a:t>New Contracts – SBITA ID number is assigned by Procurement once the PO is approved.</a:t>
            </a:r>
          </a:p>
          <a:p>
            <a:pPr marL="800100" lvl="1" indent="-342900" algn="l">
              <a:buFont typeface="Arial" panose="020B0604020202020204" pitchFamily="34" charset="0"/>
              <a:buChar char="•"/>
            </a:pPr>
            <a:endParaRPr lang="en-US" dirty="0">
              <a:solidFill>
                <a:srgbClr val="000000"/>
              </a:solidFill>
              <a:latin typeface="Merriweather Sans"/>
            </a:endParaRPr>
          </a:p>
          <a:p>
            <a:pPr marL="800100" lvl="1" indent="-342900" algn="l">
              <a:buFont typeface="Arial" panose="020B0604020202020204" pitchFamily="34" charset="0"/>
              <a:buChar char="•"/>
            </a:pPr>
            <a:endParaRPr lang="en-US" dirty="0">
              <a:solidFill>
                <a:srgbClr val="000000"/>
              </a:solidFill>
              <a:latin typeface="Merriweather Sans"/>
            </a:endParaRPr>
          </a:p>
          <a:p>
            <a:pPr marL="800100" lvl="1" indent="-342900" algn="l">
              <a:buFont typeface="Arial" panose="020B0604020202020204" pitchFamily="34" charset="0"/>
              <a:buChar char="•"/>
            </a:pPr>
            <a:endParaRPr lang="en-US" dirty="0">
              <a:solidFill>
                <a:srgbClr val="000000"/>
              </a:solidFill>
              <a:latin typeface="Merriweather Sans"/>
            </a:endParaRPr>
          </a:p>
        </p:txBody>
      </p:sp>
      <p:sp>
        <p:nvSpPr>
          <p:cNvPr id="28" name="Rectangle 27">
            <a:extLst>
              <a:ext uri="{FF2B5EF4-FFF2-40B4-BE49-F238E27FC236}">
                <a16:creationId xmlns:a16="http://schemas.microsoft.com/office/drawing/2014/main" id="{0EA41CAE-691F-2340-FFDB-DCD4F30867DE}"/>
              </a:ext>
            </a:extLst>
          </p:cNvPr>
          <p:cNvSpPr/>
          <p:nvPr/>
        </p:nvSpPr>
        <p:spPr>
          <a:xfrm>
            <a:off x="296917" y="239110"/>
            <a:ext cx="11598165" cy="63797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46637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05E7F32-1501-A0A7-F096-62E5012CAA7C}"/>
              </a:ext>
            </a:extLst>
          </p:cNvPr>
          <p:cNvSpPr>
            <a:spLocks noGrp="1"/>
          </p:cNvSpPr>
          <p:nvPr>
            <p:ph type="ctrTitle"/>
          </p:nvPr>
        </p:nvSpPr>
        <p:spPr>
          <a:xfrm>
            <a:off x="651643" y="851333"/>
            <a:ext cx="9942786" cy="582508"/>
          </a:xfrm>
        </p:spPr>
        <p:txBody>
          <a:bodyPr>
            <a:noAutofit/>
          </a:bodyPr>
          <a:lstStyle/>
          <a:p>
            <a:pPr algn="l"/>
            <a:r>
              <a:rPr lang="en-US" sz="4800" b="1" dirty="0">
                <a:solidFill>
                  <a:schemeClr val="tx1">
                    <a:lumMod val="65000"/>
                    <a:lumOff val="35000"/>
                  </a:schemeClr>
                </a:solidFill>
                <a:effectLst/>
                <a:latin typeface="Trade Gothic LT Std Cn" panose="020B0606020502020204" pitchFamily="34" charset="77"/>
              </a:rPr>
              <a:t>New SBITA Account Codes</a:t>
            </a:r>
            <a:endParaRPr lang="en-US" sz="4800" b="1" dirty="0">
              <a:solidFill>
                <a:srgbClr val="CD304A"/>
              </a:solidFill>
              <a:latin typeface="Trade Gothic LT Std Cn" panose="020B0606020502020204" pitchFamily="34" charset="77"/>
            </a:endParaRPr>
          </a:p>
        </p:txBody>
      </p:sp>
      <p:sp>
        <p:nvSpPr>
          <p:cNvPr id="13" name="Subtitle 2">
            <a:extLst>
              <a:ext uri="{FF2B5EF4-FFF2-40B4-BE49-F238E27FC236}">
                <a16:creationId xmlns:a16="http://schemas.microsoft.com/office/drawing/2014/main" id="{D04736BD-42C3-7342-30F2-7A71153B2351}"/>
              </a:ext>
            </a:extLst>
          </p:cNvPr>
          <p:cNvSpPr>
            <a:spLocks noGrp="1"/>
          </p:cNvSpPr>
          <p:nvPr>
            <p:ph type="subTitle" idx="1"/>
          </p:nvPr>
        </p:nvSpPr>
        <p:spPr>
          <a:xfrm>
            <a:off x="651643" y="1560860"/>
            <a:ext cx="10821230" cy="4445807"/>
          </a:xfrm>
        </p:spPr>
        <p:txBody>
          <a:bodyPr>
            <a:noAutofit/>
          </a:bodyPr>
          <a:lstStyle/>
          <a:p>
            <a:pPr marL="800100" lvl="1" indent="-342900" algn="l">
              <a:buFont typeface="Arial" panose="020B0604020202020204" pitchFamily="34" charset="0"/>
              <a:buChar char="•"/>
            </a:pPr>
            <a:endParaRPr lang="en-US" dirty="0">
              <a:solidFill>
                <a:srgbClr val="000000"/>
              </a:solidFill>
              <a:latin typeface="Merriweather Sans"/>
            </a:endParaRPr>
          </a:p>
          <a:p>
            <a:pPr marL="914400" lvl="1" indent="-457200" algn="l">
              <a:buFont typeface="Arial" panose="020B0604020202020204" pitchFamily="34" charset="0"/>
              <a:buChar char="•"/>
            </a:pPr>
            <a:r>
              <a:rPr lang="en-US" sz="2800" dirty="0">
                <a:solidFill>
                  <a:srgbClr val="000000"/>
                </a:solidFill>
                <a:latin typeface="Merriweather Sans"/>
              </a:rPr>
              <a:t>833200 – SBITA Capitalizable Expenses (Implementation Costs)</a:t>
            </a:r>
          </a:p>
          <a:p>
            <a:pPr marL="914400" lvl="1" indent="-457200" algn="l">
              <a:buFont typeface="Arial" panose="020B0604020202020204" pitchFamily="34" charset="0"/>
              <a:buChar char="•"/>
            </a:pPr>
            <a:endParaRPr lang="en-US" dirty="0">
              <a:solidFill>
                <a:srgbClr val="000000"/>
              </a:solidFill>
              <a:latin typeface="Merriweather Sans"/>
            </a:endParaRPr>
          </a:p>
          <a:p>
            <a:pPr marL="914400" lvl="1" indent="-457200" algn="l">
              <a:buFont typeface="Arial" panose="020B0604020202020204" pitchFamily="34" charset="0"/>
              <a:buChar char="•"/>
            </a:pPr>
            <a:r>
              <a:rPr lang="en-US" sz="2800" dirty="0">
                <a:solidFill>
                  <a:srgbClr val="000000"/>
                </a:solidFill>
                <a:latin typeface="Merriweather Sans"/>
              </a:rPr>
              <a:t>818500 – SBITA Principal (Subscription Costs)</a:t>
            </a:r>
          </a:p>
          <a:p>
            <a:pPr marL="800100" lvl="1" indent="-342900" algn="l">
              <a:buFont typeface="Arial" panose="020B0604020202020204" pitchFamily="34" charset="0"/>
              <a:buChar char="•"/>
            </a:pPr>
            <a:endParaRPr lang="en-US" dirty="0">
              <a:solidFill>
                <a:srgbClr val="000000"/>
              </a:solidFill>
              <a:latin typeface="Merriweather Sans"/>
            </a:endParaRPr>
          </a:p>
          <a:p>
            <a:pPr marL="800100" lvl="1" indent="-342900" algn="l">
              <a:buFont typeface="Arial" panose="020B0604020202020204" pitchFamily="34" charset="0"/>
              <a:buChar char="•"/>
            </a:pPr>
            <a:endParaRPr lang="en-US" dirty="0">
              <a:solidFill>
                <a:srgbClr val="000000"/>
              </a:solidFill>
              <a:latin typeface="Merriweather Sans"/>
            </a:endParaRPr>
          </a:p>
          <a:p>
            <a:pPr marL="800100" lvl="1" indent="-342900" algn="l">
              <a:buFont typeface="Arial" panose="020B0604020202020204" pitchFamily="34" charset="0"/>
              <a:buChar char="•"/>
            </a:pPr>
            <a:endParaRPr lang="en-US" dirty="0">
              <a:solidFill>
                <a:srgbClr val="000000"/>
              </a:solidFill>
              <a:latin typeface="Merriweather Sans"/>
            </a:endParaRPr>
          </a:p>
        </p:txBody>
      </p:sp>
      <p:sp>
        <p:nvSpPr>
          <p:cNvPr id="28" name="Rectangle 27">
            <a:extLst>
              <a:ext uri="{FF2B5EF4-FFF2-40B4-BE49-F238E27FC236}">
                <a16:creationId xmlns:a16="http://schemas.microsoft.com/office/drawing/2014/main" id="{0EA41CAE-691F-2340-FFDB-DCD4F30867DE}"/>
              </a:ext>
            </a:extLst>
          </p:cNvPr>
          <p:cNvSpPr/>
          <p:nvPr/>
        </p:nvSpPr>
        <p:spPr>
          <a:xfrm>
            <a:off x="296917" y="239110"/>
            <a:ext cx="11598165" cy="63797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401975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05E7F32-1501-A0A7-F096-62E5012CAA7C}"/>
              </a:ext>
            </a:extLst>
          </p:cNvPr>
          <p:cNvSpPr>
            <a:spLocks noGrp="1"/>
          </p:cNvSpPr>
          <p:nvPr>
            <p:ph type="ctrTitle"/>
          </p:nvPr>
        </p:nvSpPr>
        <p:spPr>
          <a:xfrm>
            <a:off x="651643" y="851333"/>
            <a:ext cx="9942786" cy="582508"/>
          </a:xfrm>
        </p:spPr>
        <p:txBody>
          <a:bodyPr>
            <a:noAutofit/>
          </a:bodyPr>
          <a:lstStyle/>
          <a:p>
            <a:pPr algn="l"/>
            <a:r>
              <a:rPr lang="en-US" sz="4000" b="1" dirty="0">
                <a:solidFill>
                  <a:schemeClr val="tx1">
                    <a:lumMod val="65000"/>
                    <a:lumOff val="35000"/>
                  </a:schemeClr>
                </a:solidFill>
                <a:effectLst/>
                <a:latin typeface="Trade Gothic LT Std Cn" panose="020B0606020502020204" pitchFamily="34" charset="77"/>
              </a:rPr>
              <a:t>Accounting GASB Pronouncements Webpage</a:t>
            </a:r>
            <a:endParaRPr lang="en-US" sz="4000" b="1" dirty="0">
              <a:solidFill>
                <a:srgbClr val="CD304A"/>
              </a:solidFill>
              <a:latin typeface="Trade Gothic LT Std Cn" panose="020B0606020502020204" pitchFamily="34" charset="77"/>
            </a:endParaRPr>
          </a:p>
        </p:txBody>
      </p:sp>
      <p:sp>
        <p:nvSpPr>
          <p:cNvPr id="13" name="Subtitle 2">
            <a:extLst>
              <a:ext uri="{FF2B5EF4-FFF2-40B4-BE49-F238E27FC236}">
                <a16:creationId xmlns:a16="http://schemas.microsoft.com/office/drawing/2014/main" id="{D04736BD-42C3-7342-30F2-7A71153B2351}"/>
              </a:ext>
            </a:extLst>
          </p:cNvPr>
          <p:cNvSpPr>
            <a:spLocks noGrp="1"/>
          </p:cNvSpPr>
          <p:nvPr>
            <p:ph type="subTitle" idx="1"/>
          </p:nvPr>
        </p:nvSpPr>
        <p:spPr>
          <a:xfrm>
            <a:off x="519953" y="1560860"/>
            <a:ext cx="11125200" cy="4445807"/>
          </a:xfrm>
        </p:spPr>
        <p:txBody>
          <a:bodyPr>
            <a:noAutofit/>
          </a:bodyPr>
          <a:lstStyle/>
          <a:p>
            <a:pPr marL="342900" indent="-342900" algn="l">
              <a:buFont typeface="Arial" panose="020B0604020202020204" pitchFamily="34" charset="0"/>
              <a:buChar char="•"/>
            </a:pPr>
            <a:r>
              <a:rPr lang="en-US" sz="2200" dirty="0">
                <a:solidFill>
                  <a:srgbClr val="000000"/>
                </a:solidFill>
                <a:latin typeface="Merriweather Sans"/>
              </a:rPr>
              <a:t>A new website page is being created to provide a one-stop-shop for all things GASB 96.  </a:t>
            </a:r>
          </a:p>
          <a:p>
            <a:pPr marL="342900" indent="-342900" algn="l">
              <a:buFont typeface="Arial" panose="020B0604020202020204" pitchFamily="34" charset="0"/>
              <a:buChar char="•"/>
            </a:pPr>
            <a:r>
              <a:rPr lang="en-US" sz="2200" dirty="0">
                <a:solidFill>
                  <a:srgbClr val="000000"/>
                </a:solidFill>
                <a:latin typeface="Merriweather Sans"/>
              </a:rPr>
              <a:t>Departments will be able to download the following:</a:t>
            </a:r>
          </a:p>
          <a:p>
            <a:pPr marL="800100" lvl="1" indent="-342900" algn="l">
              <a:buFont typeface="Arial" panose="020B0604020202020204" pitchFamily="34" charset="0"/>
              <a:buChar char="•"/>
            </a:pPr>
            <a:r>
              <a:rPr lang="en-US" sz="1950" dirty="0">
                <a:solidFill>
                  <a:srgbClr val="000000"/>
                </a:solidFill>
                <a:latin typeface="Merriweather Sans"/>
              </a:rPr>
              <a:t>GASB 96 Questionnaire required to be attached to requisition </a:t>
            </a:r>
            <a:r>
              <a:rPr lang="en-US" sz="1800" i="1" dirty="0">
                <a:solidFill>
                  <a:srgbClr val="000000"/>
                </a:solidFill>
                <a:latin typeface="Merriweather Sans"/>
              </a:rPr>
              <a:t>(available March 1</a:t>
            </a:r>
            <a:r>
              <a:rPr lang="en-US" sz="1800" i="1" baseline="30000" dirty="0">
                <a:solidFill>
                  <a:srgbClr val="000000"/>
                </a:solidFill>
                <a:latin typeface="Merriweather Sans"/>
              </a:rPr>
              <a:t>st</a:t>
            </a:r>
            <a:r>
              <a:rPr lang="en-US" sz="1800" i="1" dirty="0">
                <a:solidFill>
                  <a:srgbClr val="000000"/>
                </a:solidFill>
                <a:latin typeface="Merriweather Sans"/>
              </a:rPr>
              <a:t>)</a:t>
            </a:r>
          </a:p>
          <a:p>
            <a:pPr marL="800100" lvl="1" indent="-342900" algn="l">
              <a:buFont typeface="Arial" panose="020B0604020202020204" pitchFamily="34" charset="0"/>
              <a:buChar char="•"/>
            </a:pPr>
            <a:r>
              <a:rPr lang="en-US" sz="1950" dirty="0">
                <a:solidFill>
                  <a:srgbClr val="000000"/>
                </a:solidFill>
                <a:latin typeface="Merriweather Sans"/>
              </a:rPr>
              <a:t>GASB 96 Guidance – Step-by-step assistance with completion of questionnaire and other helpful information.</a:t>
            </a:r>
          </a:p>
          <a:p>
            <a:pPr marL="800100" lvl="1" indent="-342900" algn="l">
              <a:buFont typeface="Arial" panose="020B0604020202020204" pitchFamily="34" charset="0"/>
              <a:buChar char="•"/>
            </a:pPr>
            <a:r>
              <a:rPr lang="en-US" sz="1950" dirty="0">
                <a:solidFill>
                  <a:srgbClr val="000000"/>
                </a:solidFill>
                <a:latin typeface="Merriweather Sans"/>
              </a:rPr>
              <a:t>THIS PRESENTATION – PowerPoint &amp; Webinar</a:t>
            </a:r>
          </a:p>
          <a:p>
            <a:pPr marL="800100" lvl="1" indent="-342900" algn="l">
              <a:buFont typeface="Arial" panose="020B0604020202020204" pitchFamily="34" charset="0"/>
              <a:buChar char="•"/>
            </a:pPr>
            <a:r>
              <a:rPr lang="en-US" sz="1950" dirty="0">
                <a:solidFill>
                  <a:srgbClr val="000000"/>
                </a:solidFill>
                <a:latin typeface="Merriweather Sans"/>
              </a:rPr>
              <a:t>SBITA ID Number listing for use in preparing FY24 SBITA renewal requisitions </a:t>
            </a:r>
            <a:r>
              <a:rPr lang="en-US" sz="1800" i="1" dirty="0">
                <a:solidFill>
                  <a:srgbClr val="000000"/>
                </a:solidFill>
                <a:latin typeface="Merriweather Sans"/>
              </a:rPr>
              <a:t>(available March 1</a:t>
            </a:r>
            <a:r>
              <a:rPr lang="en-US" sz="1800" i="1" baseline="30000" dirty="0">
                <a:solidFill>
                  <a:srgbClr val="000000"/>
                </a:solidFill>
                <a:latin typeface="Merriweather Sans"/>
              </a:rPr>
              <a:t>st</a:t>
            </a:r>
            <a:r>
              <a:rPr lang="en-US" sz="1800" i="1" dirty="0">
                <a:solidFill>
                  <a:srgbClr val="000000"/>
                </a:solidFill>
                <a:latin typeface="Merriweather Sans"/>
              </a:rPr>
              <a:t>)</a:t>
            </a:r>
            <a:endParaRPr lang="en-US" sz="1800" dirty="0">
              <a:solidFill>
                <a:srgbClr val="000000"/>
              </a:solidFill>
              <a:latin typeface="Merriweather Sans"/>
            </a:endParaRPr>
          </a:p>
          <a:p>
            <a:pPr marL="800100" lvl="1" indent="-342900" algn="l">
              <a:buFont typeface="Arial" panose="020B0604020202020204" pitchFamily="34" charset="0"/>
              <a:buChar char="•"/>
            </a:pPr>
            <a:r>
              <a:rPr lang="en-US" sz="1950" dirty="0">
                <a:solidFill>
                  <a:srgbClr val="000000"/>
                </a:solidFill>
                <a:latin typeface="Merriweather Sans"/>
              </a:rPr>
              <a:t>Link to actual pronouncement as written by the Governmental Accountings Standards Board </a:t>
            </a:r>
            <a:r>
              <a:rPr lang="en-US" sz="1800" i="1" dirty="0">
                <a:solidFill>
                  <a:srgbClr val="000000"/>
                </a:solidFill>
                <a:latin typeface="Merriweather Sans"/>
              </a:rPr>
              <a:t>(GASB) </a:t>
            </a:r>
          </a:p>
          <a:p>
            <a:pPr lvl="1" algn="l"/>
            <a:endParaRPr lang="en-US" dirty="0">
              <a:solidFill>
                <a:srgbClr val="000000"/>
              </a:solidFill>
              <a:latin typeface="Merriweather Sans"/>
              <a:hlinkClick r:id="rId3"/>
            </a:endParaRPr>
          </a:p>
          <a:p>
            <a:pPr lvl="1" algn="l"/>
            <a:endParaRPr lang="en-US" dirty="0">
              <a:solidFill>
                <a:srgbClr val="000000"/>
              </a:solidFill>
              <a:latin typeface="Merriweather Sans"/>
              <a:hlinkClick r:id="rId3"/>
            </a:endParaRPr>
          </a:p>
          <a:p>
            <a:pPr lvl="1" algn="l"/>
            <a:r>
              <a:rPr lang="en-US" dirty="0">
                <a:solidFill>
                  <a:srgbClr val="000000"/>
                </a:solidFill>
                <a:latin typeface="Merriweather Sans"/>
                <a:hlinkClick r:id="rId3"/>
              </a:rPr>
              <a:t>https://busfin.uga.edu/accounting/gasb96/</a:t>
            </a:r>
            <a:endParaRPr lang="en-US" dirty="0">
              <a:solidFill>
                <a:srgbClr val="000000"/>
              </a:solidFill>
              <a:latin typeface="Merriweather Sans"/>
            </a:endParaRPr>
          </a:p>
          <a:p>
            <a:pPr marL="800100" lvl="1" indent="-342900" algn="l">
              <a:buFont typeface="Arial" panose="020B0604020202020204" pitchFamily="34" charset="0"/>
              <a:buChar char="•"/>
            </a:pPr>
            <a:endParaRPr lang="en-US" dirty="0">
              <a:solidFill>
                <a:srgbClr val="000000"/>
              </a:solidFill>
              <a:highlight>
                <a:srgbClr val="FFFF00"/>
              </a:highlight>
              <a:latin typeface="Merriweather Sans"/>
            </a:endParaRPr>
          </a:p>
          <a:p>
            <a:pPr marL="800100" lvl="1" indent="-342900" algn="l">
              <a:buFont typeface="Arial" panose="020B0604020202020204" pitchFamily="34" charset="0"/>
              <a:buChar char="•"/>
            </a:pPr>
            <a:endParaRPr lang="en-US" dirty="0">
              <a:solidFill>
                <a:srgbClr val="000000"/>
              </a:solidFill>
              <a:latin typeface="Merriweather Sans"/>
            </a:endParaRPr>
          </a:p>
        </p:txBody>
      </p:sp>
      <p:sp>
        <p:nvSpPr>
          <p:cNvPr id="28" name="Rectangle 27">
            <a:extLst>
              <a:ext uri="{FF2B5EF4-FFF2-40B4-BE49-F238E27FC236}">
                <a16:creationId xmlns:a16="http://schemas.microsoft.com/office/drawing/2014/main" id="{0EA41CAE-691F-2340-FFDB-DCD4F30867DE}"/>
              </a:ext>
            </a:extLst>
          </p:cNvPr>
          <p:cNvSpPr/>
          <p:nvPr/>
        </p:nvSpPr>
        <p:spPr>
          <a:xfrm>
            <a:off x="296917" y="239110"/>
            <a:ext cx="11598165" cy="63797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6-Point Star 4">
            <a:extLst>
              <a:ext uri="{FF2B5EF4-FFF2-40B4-BE49-F238E27FC236}">
                <a16:creationId xmlns:a16="http://schemas.microsoft.com/office/drawing/2014/main" id="{31709FE8-C76D-4847-B046-636CAD644447}"/>
              </a:ext>
            </a:extLst>
          </p:cNvPr>
          <p:cNvSpPr/>
          <p:nvPr/>
        </p:nvSpPr>
        <p:spPr>
          <a:xfrm>
            <a:off x="9772650" y="4710393"/>
            <a:ext cx="1767707" cy="1800462"/>
          </a:xfrm>
          <a:prstGeom prst="star6">
            <a:avLst/>
          </a:prstGeom>
          <a:solidFill>
            <a:srgbClr val="CD304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New </a:t>
            </a:r>
          </a:p>
          <a:p>
            <a:pPr algn="ctr"/>
            <a:r>
              <a:rPr lang="en-US" dirty="0"/>
              <a:t>Webpage</a:t>
            </a:r>
          </a:p>
        </p:txBody>
      </p:sp>
    </p:spTree>
    <p:extLst>
      <p:ext uri="{BB962C8B-B14F-4D97-AF65-F5344CB8AC3E}">
        <p14:creationId xmlns:p14="http://schemas.microsoft.com/office/powerpoint/2010/main" val="40375431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05E7F32-1501-A0A7-F096-62E5012CAA7C}"/>
              </a:ext>
            </a:extLst>
          </p:cNvPr>
          <p:cNvSpPr>
            <a:spLocks noGrp="1"/>
          </p:cNvSpPr>
          <p:nvPr>
            <p:ph type="ctrTitle"/>
          </p:nvPr>
        </p:nvSpPr>
        <p:spPr>
          <a:xfrm>
            <a:off x="651643" y="366130"/>
            <a:ext cx="10581039" cy="582508"/>
          </a:xfrm>
        </p:spPr>
        <p:txBody>
          <a:bodyPr>
            <a:noAutofit/>
          </a:bodyPr>
          <a:lstStyle/>
          <a:p>
            <a:pPr algn="l"/>
            <a:r>
              <a:rPr lang="en-US" sz="3800" b="1" dirty="0">
                <a:solidFill>
                  <a:srgbClr val="BA0C2F"/>
                </a:solidFill>
                <a:effectLst/>
                <a:latin typeface="Trade Gothic LT Std Cn" panose="020B0606020502020204" pitchFamily="34" charset="77"/>
              </a:rPr>
              <a:t>Thank you to the GASB 96 Implementation Team:</a:t>
            </a:r>
            <a:endParaRPr lang="en-US" sz="3800" b="1" dirty="0">
              <a:solidFill>
                <a:srgbClr val="BA0C2F"/>
              </a:solidFill>
              <a:latin typeface="Trade Gothic LT Std Cn" panose="020B0606020502020204" pitchFamily="34" charset="77"/>
            </a:endParaRPr>
          </a:p>
        </p:txBody>
      </p:sp>
      <p:sp>
        <p:nvSpPr>
          <p:cNvPr id="13" name="Subtitle 2">
            <a:extLst>
              <a:ext uri="{FF2B5EF4-FFF2-40B4-BE49-F238E27FC236}">
                <a16:creationId xmlns:a16="http://schemas.microsoft.com/office/drawing/2014/main" id="{D04736BD-42C3-7342-30F2-7A71153B2351}"/>
              </a:ext>
            </a:extLst>
          </p:cNvPr>
          <p:cNvSpPr>
            <a:spLocks noGrp="1"/>
          </p:cNvSpPr>
          <p:nvPr>
            <p:ph type="subTitle" idx="1"/>
          </p:nvPr>
        </p:nvSpPr>
        <p:spPr>
          <a:xfrm>
            <a:off x="651643" y="1560860"/>
            <a:ext cx="10821230" cy="4445807"/>
          </a:xfrm>
        </p:spPr>
        <p:txBody>
          <a:bodyPr>
            <a:noAutofit/>
          </a:bodyPr>
          <a:lstStyle/>
          <a:p>
            <a:pPr lvl="1" algn="l"/>
            <a:endParaRPr lang="en-US" dirty="0">
              <a:solidFill>
                <a:srgbClr val="000000"/>
              </a:solidFill>
              <a:latin typeface="Merriweather Sans"/>
            </a:endParaRPr>
          </a:p>
          <a:p>
            <a:pPr marL="800100" lvl="1" indent="-342900" algn="l">
              <a:buFont typeface="Arial" panose="020B0604020202020204" pitchFamily="34" charset="0"/>
              <a:buChar char="•"/>
            </a:pPr>
            <a:endParaRPr lang="en-US" dirty="0">
              <a:solidFill>
                <a:srgbClr val="000000"/>
              </a:solidFill>
              <a:latin typeface="Merriweather Sans"/>
            </a:endParaRPr>
          </a:p>
          <a:p>
            <a:pPr lvl="1" algn="l"/>
            <a:br>
              <a:rPr lang="en-US" dirty="0">
                <a:solidFill>
                  <a:srgbClr val="000000"/>
                </a:solidFill>
                <a:latin typeface="Merriweather Sans"/>
              </a:rPr>
            </a:br>
            <a:endParaRPr lang="en-US" dirty="0">
              <a:solidFill>
                <a:srgbClr val="000000"/>
              </a:solidFill>
              <a:latin typeface="Merriweather Sans"/>
            </a:endParaRPr>
          </a:p>
        </p:txBody>
      </p:sp>
      <p:sp>
        <p:nvSpPr>
          <p:cNvPr id="28" name="Rectangle 27">
            <a:extLst>
              <a:ext uri="{FF2B5EF4-FFF2-40B4-BE49-F238E27FC236}">
                <a16:creationId xmlns:a16="http://schemas.microsoft.com/office/drawing/2014/main" id="{0EA41CAE-691F-2340-FFDB-DCD4F30867DE}"/>
              </a:ext>
            </a:extLst>
          </p:cNvPr>
          <p:cNvSpPr/>
          <p:nvPr/>
        </p:nvSpPr>
        <p:spPr>
          <a:xfrm>
            <a:off x="296917" y="239110"/>
            <a:ext cx="11598165" cy="63797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2">
            <a:extLst>
              <a:ext uri="{FF2B5EF4-FFF2-40B4-BE49-F238E27FC236}">
                <a16:creationId xmlns:a16="http://schemas.microsoft.com/office/drawing/2014/main" id="{21279E6A-6295-4763-BA01-9B723B8809C6}"/>
              </a:ext>
            </a:extLst>
          </p:cNvPr>
          <p:cNvGraphicFramePr>
            <a:graphicFrameLocks noGrp="1"/>
          </p:cNvGraphicFramePr>
          <p:nvPr>
            <p:extLst>
              <p:ext uri="{D42A27DB-BD31-4B8C-83A1-F6EECF244321}">
                <p14:modId xmlns:p14="http://schemas.microsoft.com/office/powerpoint/2010/main" val="702525134"/>
              </p:ext>
            </p:extLst>
          </p:nvPr>
        </p:nvGraphicFramePr>
        <p:xfrm>
          <a:off x="1270536" y="1055231"/>
          <a:ext cx="9124750" cy="5457063"/>
        </p:xfrm>
        <a:graphic>
          <a:graphicData uri="http://schemas.openxmlformats.org/drawingml/2006/table">
            <a:tbl>
              <a:tblPr firstRow="1" firstCol="1" bandRow="1">
                <a:tableStyleId>{5C22544A-7EE6-4342-B048-85BDC9FD1C3A}</a:tableStyleId>
              </a:tblPr>
              <a:tblGrid>
                <a:gridCol w="4498274">
                  <a:extLst>
                    <a:ext uri="{9D8B030D-6E8A-4147-A177-3AD203B41FA5}">
                      <a16:colId xmlns:a16="http://schemas.microsoft.com/office/drawing/2014/main" val="1474017777"/>
                    </a:ext>
                  </a:extLst>
                </a:gridCol>
                <a:gridCol w="4626476">
                  <a:extLst>
                    <a:ext uri="{9D8B030D-6E8A-4147-A177-3AD203B41FA5}">
                      <a16:colId xmlns:a16="http://schemas.microsoft.com/office/drawing/2014/main" val="2426183841"/>
                    </a:ext>
                  </a:extLst>
                </a:gridCol>
              </a:tblGrid>
              <a:tr h="1606520">
                <a:tc>
                  <a:txBody>
                    <a:bodyPr/>
                    <a:lstStyle/>
                    <a:p>
                      <a:pPr marL="0" marR="0" algn="ctr" defTabSz="914400" rtl="0" eaLnBrk="1" latinLnBrk="0" hangingPunct="1">
                        <a:lnSpc>
                          <a:spcPct val="107000"/>
                        </a:lnSpc>
                        <a:spcBef>
                          <a:spcPts val="0"/>
                        </a:spcBef>
                        <a:spcAft>
                          <a:spcPts val="0"/>
                        </a:spcAft>
                      </a:pPr>
                      <a:endParaRPr lang="en-US" sz="1000" b="1" kern="1200" dirty="0">
                        <a:solidFill>
                          <a:srgbClr val="C00000"/>
                        </a:solidFill>
                        <a:latin typeface="Merriweather Sans"/>
                        <a:ea typeface="+mn-ea"/>
                        <a:cs typeface="+mn-cs"/>
                      </a:endParaRPr>
                    </a:p>
                    <a:p>
                      <a:pPr marL="0" marR="0" algn="ctr" defTabSz="914400" rtl="0" eaLnBrk="1" latinLnBrk="0" hangingPunct="1">
                        <a:lnSpc>
                          <a:spcPct val="107000"/>
                        </a:lnSpc>
                        <a:spcBef>
                          <a:spcPts val="0"/>
                        </a:spcBef>
                        <a:spcAft>
                          <a:spcPts val="0"/>
                        </a:spcAft>
                      </a:pPr>
                      <a:r>
                        <a:rPr lang="en-US" sz="2000" b="1" kern="1200" dirty="0">
                          <a:solidFill>
                            <a:srgbClr val="C00000"/>
                          </a:solidFill>
                          <a:latin typeface="Merriweather Sans"/>
                          <a:ea typeface="+mn-ea"/>
                          <a:cs typeface="+mn-cs"/>
                        </a:rPr>
                        <a:t>Procurement</a:t>
                      </a:r>
                    </a:p>
                    <a:p>
                      <a:pPr marL="0" marR="0" algn="ctr" defTabSz="914400" rtl="0" eaLnBrk="1" latinLnBrk="0" hangingPunct="1">
                        <a:lnSpc>
                          <a:spcPct val="107000"/>
                        </a:lnSpc>
                        <a:spcBef>
                          <a:spcPts val="0"/>
                        </a:spcBef>
                        <a:spcAft>
                          <a:spcPts val="0"/>
                        </a:spcAft>
                      </a:pPr>
                      <a:r>
                        <a:rPr lang="en-US" sz="1800" b="0" kern="1200" dirty="0">
                          <a:solidFill>
                            <a:srgbClr val="000000"/>
                          </a:solidFill>
                          <a:latin typeface="Merriweather Sans"/>
                          <a:ea typeface="+mn-ea"/>
                          <a:cs typeface="+mn-cs"/>
                        </a:rPr>
                        <a:t>Bob Currey</a:t>
                      </a:r>
                    </a:p>
                    <a:p>
                      <a:pPr marL="0" marR="0" algn="ctr" defTabSz="914400" rtl="0" eaLnBrk="1" latinLnBrk="0" hangingPunct="1">
                        <a:lnSpc>
                          <a:spcPct val="107000"/>
                        </a:lnSpc>
                        <a:spcBef>
                          <a:spcPts val="0"/>
                        </a:spcBef>
                        <a:spcAft>
                          <a:spcPts val="0"/>
                        </a:spcAft>
                      </a:pPr>
                      <a:r>
                        <a:rPr lang="en-US" sz="1800" b="0" kern="1200" dirty="0">
                          <a:solidFill>
                            <a:srgbClr val="000000"/>
                          </a:solidFill>
                          <a:latin typeface="Merriweather Sans"/>
                          <a:ea typeface="+mn-ea"/>
                          <a:cs typeface="+mn-cs"/>
                        </a:rPr>
                        <a:t>Chad Cox</a:t>
                      </a:r>
                    </a:p>
                    <a:p>
                      <a:pPr marL="0" marR="0" algn="ctr" defTabSz="914400" rtl="0" eaLnBrk="1" latinLnBrk="0" hangingPunct="1">
                        <a:lnSpc>
                          <a:spcPct val="107000"/>
                        </a:lnSpc>
                        <a:spcBef>
                          <a:spcPts val="0"/>
                        </a:spcBef>
                        <a:spcAft>
                          <a:spcPts val="0"/>
                        </a:spcAft>
                      </a:pPr>
                      <a:r>
                        <a:rPr lang="en-US" sz="1800" b="0" kern="1200" dirty="0">
                          <a:solidFill>
                            <a:srgbClr val="000000"/>
                          </a:solidFill>
                          <a:latin typeface="Merriweather Sans"/>
                          <a:ea typeface="+mn-ea"/>
                          <a:cs typeface="+mn-cs"/>
                        </a:rPr>
                        <a:t>Chris Versola</a:t>
                      </a:r>
                    </a:p>
                    <a:p>
                      <a:pPr marL="0" marR="0" algn="ctr" defTabSz="914400" rtl="0" eaLnBrk="1" latinLnBrk="0" hangingPunct="1">
                        <a:lnSpc>
                          <a:spcPct val="107000"/>
                        </a:lnSpc>
                        <a:spcBef>
                          <a:spcPts val="0"/>
                        </a:spcBef>
                        <a:spcAft>
                          <a:spcPts val="0"/>
                        </a:spcAft>
                      </a:pPr>
                      <a:r>
                        <a:rPr lang="en-US" sz="1800" b="0" kern="1200" dirty="0">
                          <a:solidFill>
                            <a:srgbClr val="000000"/>
                          </a:solidFill>
                          <a:latin typeface="Merriweather Sans"/>
                          <a:ea typeface="+mn-ea"/>
                          <a:cs typeface="+mn-cs"/>
                        </a:rPr>
                        <a:t>Jared Peden</a:t>
                      </a:r>
                    </a:p>
                    <a:p>
                      <a:pPr marL="0" marR="0" algn="ctr" defTabSz="914400" rtl="0" eaLnBrk="1" latinLnBrk="0" hangingPunct="1">
                        <a:lnSpc>
                          <a:spcPct val="107000"/>
                        </a:lnSpc>
                        <a:spcBef>
                          <a:spcPts val="0"/>
                        </a:spcBef>
                        <a:spcAft>
                          <a:spcPts val="0"/>
                        </a:spcAft>
                      </a:pPr>
                      <a:endParaRPr lang="en-US" sz="1000" b="0" kern="1200" dirty="0">
                        <a:solidFill>
                          <a:srgbClr val="000000"/>
                        </a:solidFill>
                        <a:latin typeface="Merriweather Sans"/>
                        <a:ea typeface="+mn-ea"/>
                        <a:cs typeface="+mn-cs"/>
                      </a:endParaRPr>
                    </a:p>
                  </a:txBody>
                  <a:tcPr marL="68580" marR="68580" marT="0" marB="0">
                    <a:solidFill>
                      <a:srgbClr val="F5D7DC"/>
                    </a:solidFill>
                  </a:tcPr>
                </a:tc>
                <a:tc>
                  <a:txBody>
                    <a:bodyPr/>
                    <a:lstStyle/>
                    <a:p>
                      <a:pPr marL="0" marR="0" algn="ctr" defTabSz="914400" rtl="0" eaLnBrk="1" latinLnBrk="0" hangingPunct="1">
                        <a:lnSpc>
                          <a:spcPct val="107000"/>
                        </a:lnSpc>
                        <a:spcBef>
                          <a:spcPts val="0"/>
                        </a:spcBef>
                        <a:spcAft>
                          <a:spcPts val="0"/>
                        </a:spcAft>
                      </a:pPr>
                      <a:endParaRPr lang="en-US" sz="2000" b="1" kern="1200" dirty="0">
                        <a:solidFill>
                          <a:srgbClr val="C00000"/>
                        </a:solidFill>
                        <a:latin typeface="Merriweather Sans"/>
                        <a:ea typeface="+mn-ea"/>
                        <a:cs typeface="+mn-cs"/>
                      </a:endParaRPr>
                    </a:p>
                    <a:p>
                      <a:pPr marL="0" marR="0" algn="ctr" defTabSz="914400" rtl="0" eaLnBrk="1" latinLnBrk="0" hangingPunct="1">
                        <a:lnSpc>
                          <a:spcPct val="107000"/>
                        </a:lnSpc>
                        <a:spcBef>
                          <a:spcPts val="0"/>
                        </a:spcBef>
                        <a:spcAft>
                          <a:spcPts val="0"/>
                        </a:spcAft>
                      </a:pPr>
                      <a:r>
                        <a:rPr lang="en-US" sz="2000" b="1" kern="1200" dirty="0">
                          <a:solidFill>
                            <a:srgbClr val="C00000"/>
                          </a:solidFill>
                          <a:latin typeface="Merriweather Sans"/>
                          <a:ea typeface="+mn-ea"/>
                          <a:cs typeface="+mn-cs"/>
                        </a:rPr>
                        <a:t>Asset Management</a:t>
                      </a:r>
                    </a:p>
                    <a:p>
                      <a:pPr marL="0" marR="0" algn="ctr" defTabSz="914400" rtl="0" eaLnBrk="1" latinLnBrk="0" hangingPunct="1">
                        <a:lnSpc>
                          <a:spcPct val="107000"/>
                        </a:lnSpc>
                        <a:spcBef>
                          <a:spcPts val="0"/>
                        </a:spcBef>
                        <a:spcAft>
                          <a:spcPts val="0"/>
                        </a:spcAft>
                      </a:pPr>
                      <a:r>
                        <a:rPr lang="en-US" sz="1800" b="0" kern="1200" dirty="0">
                          <a:solidFill>
                            <a:srgbClr val="000000"/>
                          </a:solidFill>
                          <a:latin typeface="Merriweather Sans"/>
                          <a:ea typeface="+mn-ea"/>
                          <a:cs typeface="+mn-cs"/>
                        </a:rPr>
                        <a:t>Craig Matthews</a:t>
                      </a:r>
                    </a:p>
                    <a:p>
                      <a:pPr marL="0" marR="0" algn="ctr" defTabSz="914400" rtl="0" eaLnBrk="1" latinLnBrk="0" hangingPunct="1">
                        <a:lnSpc>
                          <a:spcPct val="107000"/>
                        </a:lnSpc>
                        <a:spcBef>
                          <a:spcPts val="0"/>
                        </a:spcBef>
                        <a:spcAft>
                          <a:spcPts val="0"/>
                        </a:spcAft>
                      </a:pPr>
                      <a:r>
                        <a:rPr lang="en-US" sz="1800" b="0" kern="1200" dirty="0">
                          <a:solidFill>
                            <a:srgbClr val="000000"/>
                          </a:solidFill>
                          <a:latin typeface="Merriweather Sans"/>
                          <a:ea typeface="+mn-ea"/>
                          <a:cs typeface="+mn-cs"/>
                        </a:rPr>
                        <a:t>Tashua Sands</a:t>
                      </a:r>
                    </a:p>
                    <a:p>
                      <a:pPr marL="0" marR="0" algn="ctr" defTabSz="914400" rtl="0" eaLnBrk="1" latinLnBrk="0" hangingPunct="1">
                        <a:lnSpc>
                          <a:spcPct val="107000"/>
                        </a:lnSpc>
                        <a:spcBef>
                          <a:spcPts val="0"/>
                        </a:spcBef>
                        <a:spcAft>
                          <a:spcPts val="0"/>
                        </a:spcAft>
                      </a:pPr>
                      <a:r>
                        <a:rPr lang="en-US" sz="1800" b="0" kern="1200" dirty="0">
                          <a:solidFill>
                            <a:srgbClr val="000000"/>
                          </a:solidFill>
                          <a:latin typeface="Merriweather Sans"/>
                          <a:ea typeface="+mn-ea"/>
                          <a:cs typeface="+mn-cs"/>
                        </a:rPr>
                        <a:t>Wilson Young</a:t>
                      </a:r>
                    </a:p>
                  </a:txBody>
                  <a:tcPr marL="68580" marR="68580" marT="0" marB="0">
                    <a:solidFill>
                      <a:srgbClr val="F5D7DC"/>
                    </a:solidFill>
                  </a:tcPr>
                </a:tc>
                <a:extLst>
                  <a:ext uri="{0D108BD9-81ED-4DB2-BD59-A6C34878D82A}">
                    <a16:rowId xmlns:a16="http://schemas.microsoft.com/office/drawing/2014/main" val="3583062751"/>
                  </a:ext>
                </a:extLst>
              </a:tr>
              <a:tr h="1804180">
                <a:tc>
                  <a:txBody>
                    <a:bodyPr/>
                    <a:lstStyle/>
                    <a:p>
                      <a:pPr marL="0" marR="0" algn="ctr" defTabSz="914400" rtl="0" eaLnBrk="1" latinLnBrk="0" hangingPunct="1">
                        <a:lnSpc>
                          <a:spcPct val="107000"/>
                        </a:lnSpc>
                        <a:spcBef>
                          <a:spcPts val="0"/>
                        </a:spcBef>
                        <a:spcAft>
                          <a:spcPts val="0"/>
                        </a:spcAft>
                      </a:pPr>
                      <a:endParaRPr lang="en-US" sz="1000" b="1" kern="1200" dirty="0">
                        <a:solidFill>
                          <a:srgbClr val="C00000"/>
                        </a:solidFill>
                        <a:latin typeface="Merriweather Sans"/>
                        <a:ea typeface="+mn-ea"/>
                        <a:cs typeface="+mn-cs"/>
                      </a:endParaRPr>
                    </a:p>
                    <a:p>
                      <a:pPr marL="0" marR="0" algn="ctr" defTabSz="914400" rtl="0" eaLnBrk="1" latinLnBrk="0" hangingPunct="1">
                        <a:lnSpc>
                          <a:spcPct val="107000"/>
                        </a:lnSpc>
                        <a:spcBef>
                          <a:spcPts val="0"/>
                        </a:spcBef>
                        <a:spcAft>
                          <a:spcPts val="0"/>
                        </a:spcAft>
                      </a:pPr>
                      <a:r>
                        <a:rPr lang="en-US" sz="2000" b="1" kern="1200" dirty="0">
                          <a:solidFill>
                            <a:srgbClr val="C00000"/>
                          </a:solidFill>
                          <a:latin typeface="Merriweather Sans"/>
                          <a:ea typeface="+mn-ea"/>
                          <a:cs typeface="+mn-cs"/>
                        </a:rPr>
                        <a:t>Account Payable</a:t>
                      </a:r>
                    </a:p>
                    <a:p>
                      <a:pPr marL="0" marR="0" algn="ctr" defTabSz="914400" rtl="0" eaLnBrk="1" latinLnBrk="0" hangingPunct="1">
                        <a:lnSpc>
                          <a:spcPct val="107000"/>
                        </a:lnSpc>
                        <a:spcBef>
                          <a:spcPts val="0"/>
                        </a:spcBef>
                        <a:spcAft>
                          <a:spcPts val="0"/>
                        </a:spcAft>
                      </a:pPr>
                      <a:r>
                        <a:rPr lang="en-US" sz="1800" b="0" kern="1200" dirty="0">
                          <a:solidFill>
                            <a:srgbClr val="000000"/>
                          </a:solidFill>
                          <a:latin typeface="Merriweather Sans"/>
                          <a:ea typeface="+mn-ea"/>
                          <a:cs typeface="+mn-cs"/>
                        </a:rPr>
                        <a:t>Andre Simmons</a:t>
                      </a:r>
                    </a:p>
                    <a:p>
                      <a:pPr marL="0" marR="0" algn="ctr" defTabSz="914400" rtl="0" eaLnBrk="1" latinLnBrk="0" hangingPunct="1">
                        <a:lnSpc>
                          <a:spcPct val="107000"/>
                        </a:lnSpc>
                        <a:spcBef>
                          <a:spcPts val="0"/>
                        </a:spcBef>
                        <a:spcAft>
                          <a:spcPts val="0"/>
                        </a:spcAft>
                      </a:pPr>
                      <a:r>
                        <a:rPr lang="en-US" sz="1800" b="0" kern="1200" dirty="0">
                          <a:solidFill>
                            <a:srgbClr val="000000"/>
                          </a:solidFill>
                          <a:latin typeface="Merriweather Sans"/>
                          <a:ea typeface="+mn-ea"/>
                          <a:cs typeface="+mn-cs"/>
                        </a:rPr>
                        <a:t>Westley Bargo</a:t>
                      </a:r>
                    </a:p>
                    <a:p>
                      <a:pPr marL="0" marR="0" algn="ctr" defTabSz="914400" rtl="0" eaLnBrk="1" latinLnBrk="0" hangingPunct="1">
                        <a:lnSpc>
                          <a:spcPct val="107000"/>
                        </a:lnSpc>
                        <a:spcBef>
                          <a:spcPts val="0"/>
                        </a:spcBef>
                        <a:spcAft>
                          <a:spcPts val="0"/>
                        </a:spcAft>
                      </a:pPr>
                      <a:r>
                        <a:rPr lang="en-US" sz="1800" b="0" kern="1200" dirty="0">
                          <a:solidFill>
                            <a:srgbClr val="000000"/>
                          </a:solidFill>
                          <a:latin typeface="Merriweather Sans"/>
                          <a:ea typeface="+mn-ea"/>
                          <a:cs typeface="+mn-cs"/>
                        </a:rPr>
                        <a:t>Kathleen Green</a:t>
                      </a:r>
                    </a:p>
                    <a:p>
                      <a:pPr marL="0" marR="0" algn="ctr" defTabSz="914400" rtl="0" eaLnBrk="1" latinLnBrk="0" hangingPunct="1">
                        <a:lnSpc>
                          <a:spcPct val="107000"/>
                        </a:lnSpc>
                        <a:spcBef>
                          <a:spcPts val="0"/>
                        </a:spcBef>
                        <a:spcAft>
                          <a:spcPts val="0"/>
                        </a:spcAft>
                      </a:pPr>
                      <a:r>
                        <a:rPr lang="en-US" sz="1800" b="0" kern="1200" dirty="0">
                          <a:solidFill>
                            <a:srgbClr val="000000"/>
                          </a:solidFill>
                          <a:latin typeface="Merriweather Sans"/>
                          <a:ea typeface="+mn-ea"/>
                          <a:cs typeface="+mn-cs"/>
                        </a:rPr>
                        <a:t>Stacy </a:t>
                      </a:r>
                      <a:r>
                        <a:rPr lang="en-US" sz="1800" b="0" kern="1200" dirty="0" err="1">
                          <a:solidFill>
                            <a:srgbClr val="000000"/>
                          </a:solidFill>
                          <a:latin typeface="Merriweather Sans"/>
                          <a:ea typeface="+mn-ea"/>
                          <a:cs typeface="+mn-cs"/>
                        </a:rPr>
                        <a:t>Minie</a:t>
                      </a:r>
                      <a:endParaRPr lang="en-US" sz="1800" b="0" kern="1200" dirty="0">
                        <a:solidFill>
                          <a:srgbClr val="000000"/>
                        </a:solidFill>
                        <a:latin typeface="Merriweather Sans"/>
                        <a:ea typeface="+mn-ea"/>
                        <a:cs typeface="+mn-cs"/>
                      </a:endParaRPr>
                    </a:p>
                    <a:p>
                      <a:pPr marL="0" marR="0" algn="ctr" defTabSz="914400" rtl="0" eaLnBrk="1" latinLnBrk="0" hangingPunct="1">
                        <a:lnSpc>
                          <a:spcPct val="107000"/>
                        </a:lnSpc>
                        <a:spcBef>
                          <a:spcPts val="0"/>
                        </a:spcBef>
                        <a:spcAft>
                          <a:spcPts val="0"/>
                        </a:spcAft>
                      </a:pPr>
                      <a:r>
                        <a:rPr lang="en-US" sz="1800" b="0" kern="1200" dirty="0">
                          <a:solidFill>
                            <a:srgbClr val="000000"/>
                          </a:solidFill>
                          <a:latin typeface="Merriweather Sans"/>
                          <a:ea typeface="+mn-ea"/>
                          <a:cs typeface="+mn-cs"/>
                        </a:rPr>
                        <a:t>Lisa Jones</a:t>
                      </a:r>
                    </a:p>
                    <a:p>
                      <a:pPr marL="0" marR="0" algn="ctr" defTabSz="914400" rtl="0" eaLnBrk="1" latinLnBrk="0" hangingPunct="1">
                        <a:lnSpc>
                          <a:spcPct val="107000"/>
                        </a:lnSpc>
                        <a:spcBef>
                          <a:spcPts val="0"/>
                        </a:spcBef>
                        <a:spcAft>
                          <a:spcPts val="0"/>
                        </a:spcAft>
                      </a:pPr>
                      <a:endParaRPr lang="en-US" sz="1000" b="0" kern="1200" dirty="0">
                        <a:solidFill>
                          <a:srgbClr val="000000"/>
                        </a:solidFill>
                        <a:latin typeface="Merriweather Sans"/>
                        <a:ea typeface="+mn-ea"/>
                        <a:cs typeface="+mn-cs"/>
                      </a:endParaRPr>
                    </a:p>
                  </a:txBody>
                  <a:tcPr marL="68580" marR="68580" marT="0" marB="0">
                    <a:solidFill>
                      <a:srgbClr val="F5D7DC"/>
                    </a:solidFill>
                  </a:tcPr>
                </a:tc>
                <a:tc>
                  <a:txBody>
                    <a:bodyPr/>
                    <a:lstStyle/>
                    <a:p>
                      <a:pPr marL="0" marR="0" algn="ctr" defTabSz="914400" rtl="0" eaLnBrk="1" latinLnBrk="0" hangingPunct="1">
                        <a:lnSpc>
                          <a:spcPct val="107000"/>
                        </a:lnSpc>
                        <a:spcBef>
                          <a:spcPts val="0"/>
                        </a:spcBef>
                        <a:spcAft>
                          <a:spcPts val="0"/>
                        </a:spcAft>
                      </a:pPr>
                      <a:endParaRPr lang="en-US" sz="2000" b="1" kern="1200" dirty="0">
                        <a:solidFill>
                          <a:srgbClr val="C00000"/>
                        </a:solidFill>
                        <a:latin typeface="Merriweather Sans"/>
                        <a:ea typeface="+mn-ea"/>
                        <a:cs typeface="+mn-cs"/>
                      </a:endParaRPr>
                    </a:p>
                    <a:p>
                      <a:pPr marL="0" marR="0" algn="ctr" defTabSz="914400" rtl="0" eaLnBrk="1" latinLnBrk="0" hangingPunct="1">
                        <a:lnSpc>
                          <a:spcPct val="107000"/>
                        </a:lnSpc>
                        <a:spcBef>
                          <a:spcPts val="0"/>
                        </a:spcBef>
                        <a:spcAft>
                          <a:spcPts val="0"/>
                        </a:spcAft>
                      </a:pPr>
                      <a:endParaRPr lang="en-US" sz="1000" b="1" kern="1200" dirty="0">
                        <a:solidFill>
                          <a:srgbClr val="C00000"/>
                        </a:solidFill>
                        <a:latin typeface="Merriweather Sans"/>
                        <a:ea typeface="+mn-ea"/>
                        <a:cs typeface="+mn-cs"/>
                      </a:endParaRPr>
                    </a:p>
                    <a:p>
                      <a:pPr marL="0" marR="0" algn="ctr" defTabSz="914400" rtl="0" eaLnBrk="1" latinLnBrk="0" hangingPunct="1">
                        <a:lnSpc>
                          <a:spcPct val="107000"/>
                        </a:lnSpc>
                        <a:spcBef>
                          <a:spcPts val="0"/>
                        </a:spcBef>
                        <a:spcAft>
                          <a:spcPts val="0"/>
                        </a:spcAft>
                      </a:pPr>
                      <a:r>
                        <a:rPr lang="en-US" sz="2000" b="1" kern="1200" dirty="0">
                          <a:solidFill>
                            <a:srgbClr val="C00000"/>
                          </a:solidFill>
                          <a:latin typeface="Merriweather Sans"/>
                          <a:ea typeface="+mn-ea"/>
                          <a:cs typeface="+mn-cs"/>
                        </a:rPr>
                        <a:t>EITS</a:t>
                      </a:r>
                    </a:p>
                    <a:p>
                      <a:pPr marL="0" marR="0" algn="ctr" defTabSz="914400" rtl="0" eaLnBrk="1" latinLnBrk="0" hangingPunct="1">
                        <a:lnSpc>
                          <a:spcPct val="107000"/>
                        </a:lnSpc>
                        <a:spcBef>
                          <a:spcPts val="0"/>
                        </a:spcBef>
                        <a:spcAft>
                          <a:spcPts val="0"/>
                        </a:spcAft>
                      </a:pPr>
                      <a:r>
                        <a:rPr lang="en-US" sz="1800" b="0" kern="1200" dirty="0">
                          <a:solidFill>
                            <a:srgbClr val="000000"/>
                          </a:solidFill>
                          <a:latin typeface="Merriweather Sans"/>
                          <a:ea typeface="+mn-ea"/>
                          <a:cs typeface="+mn-cs"/>
                        </a:rPr>
                        <a:t>Bret Jamieson</a:t>
                      </a:r>
                    </a:p>
                    <a:p>
                      <a:pPr marL="0" marR="0" algn="ctr" defTabSz="914400" rtl="0" eaLnBrk="1" latinLnBrk="0" hangingPunct="1">
                        <a:lnSpc>
                          <a:spcPct val="107000"/>
                        </a:lnSpc>
                        <a:spcBef>
                          <a:spcPts val="0"/>
                        </a:spcBef>
                        <a:spcAft>
                          <a:spcPts val="0"/>
                        </a:spcAft>
                      </a:pPr>
                      <a:r>
                        <a:rPr lang="en-US" sz="1800" b="0" kern="1200" dirty="0">
                          <a:solidFill>
                            <a:srgbClr val="000000"/>
                          </a:solidFill>
                          <a:latin typeface="Merriweather Sans"/>
                          <a:ea typeface="+mn-ea"/>
                          <a:cs typeface="+mn-cs"/>
                        </a:rPr>
                        <a:t>Heather Stoltz</a:t>
                      </a:r>
                    </a:p>
                  </a:txBody>
                  <a:tcPr marL="68580" marR="68580" marT="0" marB="0">
                    <a:solidFill>
                      <a:srgbClr val="F5D7DC"/>
                    </a:solidFill>
                  </a:tcPr>
                </a:tc>
                <a:extLst>
                  <a:ext uri="{0D108BD9-81ED-4DB2-BD59-A6C34878D82A}">
                    <a16:rowId xmlns:a16="http://schemas.microsoft.com/office/drawing/2014/main" val="936887821"/>
                  </a:ext>
                </a:extLst>
              </a:tr>
              <a:tr h="1362956">
                <a:tc>
                  <a:txBody>
                    <a:bodyPr/>
                    <a:lstStyle/>
                    <a:p>
                      <a:pPr marL="0" marR="0" algn="ctr" defTabSz="914400" rtl="0" eaLnBrk="1" latinLnBrk="0" hangingPunct="1">
                        <a:lnSpc>
                          <a:spcPct val="107000"/>
                        </a:lnSpc>
                        <a:spcBef>
                          <a:spcPts val="0"/>
                        </a:spcBef>
                        <a:spcAft>
                          <a:spcPts val="0"/>
                        </a:spcAft>
                      </a:pPr>
                      <a:endParaRPr lang="en-US" sz="1000" b="1" kern="1200" dirty="0">
                        <a:solidFill>
                          <a:srgbClr val="C00000"/>
                        </a:solidFill>
                        <a:latin typeface="Merriweather Sans"/>
                        <a:ea typeface="+mn-ea"/>
                        <a:cs typeface="+mn-cs"/>
                      </a:endParaRPr>
                    </a:p>
                    <a:p>
                      <a:pPr marL="0" marR="0" algn="ctr" defTabSz="914400" rtl="0" eaLnBrk="1" latinLnBrk="0" hangingPunct="1">
                        <a:lnSpc>
                          <a:spcPct val="107000"/>
                        </a:lnSpc>
                        <a:spcBef>
                          <a:spcPts val="0"/>
                        </a:spcBef>
                        <a:spcAft>
                          <a:spcPts val="0"/>
                        </a:spcAft>
                      </a:pPr>
                      <a:r>
                        <a:rPr lang="en-US" sz="2000" b="1" kern="1200" dirty="0">
                          <a:solidFill>
                            <a:srgbClr val="C00000"/>
                          </a:solidFill>
                          <a:latin typeface="Merriweather Sans"/>
                          <a:ea typeface="+mn-ea"/>
                          <a:cs typeface="+mn-cs"/>
                        </a:rPr>
                        <a:t>Other</a:t>
                      </a:r>
                    </a:p>
                    <a:p>
                      <a:pPr marL="0" marR="0" algn="ctr" defTabSz="914400" rtl="0" eaLnBrk="1" latinLnBrk="0" hangingPunct="1">
                        <a:lnSpc>
                          <a:spcPct val="107000"/>
                        </a:lnSpc>
                        <a:spcBef>
                          <a:spcPts val="0"/>
                        </a:spcBef>
                        <a:spcAft>
                          <a:spcPts val="0"/>
                        </a:spcAft>
                      </a:pPr>
                      <a:r>
                        <a:rPr lang="en-US" sz="1800" b="0" kern="1200" dirty="0">
                          <a:solidFill>
                            <a:srgbClr val="000000"/>
                          </a:solidFill>
                          <a:latin typeface="Merriweather Sans"/>
                          <a:ea typeface="+mn-ea"/>
                          <a:cs typeface="+mn-cs"/>
                        </a:rPr>
                        <a:t>Kathy McCarty</a:t>
                      </a:r>
                    </a:p>
                    <a:p>
                      <a:pPr marL="0" marR="0" algn="ctr" defTabSz="914400" rtl="0" eaLnBrk="1" latinLnBrk="0" hangingPunct="1">
                        <a:lnSpc>
                          <a:spcPct val="107000"/>
                        </a:lnSpc>
                        <a:spcBef>
                          <a:spcPts val="0"/>
                        </a:spcBef>
                        <a:spcAft>
                          <a:spcPts val="0"/>
                        </a:spcAft>
                      </a:pPr>
                      <a:r>
                        <a:rPr lang="en-US" sz="1800" b="0" kern="1200" dirty="0">
                          <a:solidFill>
                            <a:srgbClr val="000000"/>
                          </a:solidFill>
                          <a:latin typeface="Merriweather Sans"/>
                          <a:ea typeface="+mn-ea"/>
                          <a:cs typeface="+mn-cs"/>
                        </a:rPr>
                        <a:t>Allison Davis</a:t>
                      </a:r>
                    </a:p>
                  </a:txBody>
                  <a:tcPr marL="68580" marR="68580" marT="0" marB="0">
                    <a:solidFill>
                      <a:srgbClr val="F5D7DC"/>
                    </a:solidFill>
                  </a:tcPr>
                </a:tc>
                <a:tc>
                  <a:txBody>
                    <a:bodyPr/>
                    <a:lstStyle/>
                    <a:p>
                      <a:pPr marL="0" marR="0" algn="ctr" defTabSz="914400" rtl="0" eaLnBrk="1" latinLnBrk="0" hangingPunct="1">
                        <a:lnSpc>
                          <a:spcPct val="107000"/>
                        </a:lnSpc>
                        <a:spcBef>
                          <a:spcPts val="0"/>
                        </a:spcBef>
                        <a:spcAft>
                          <a:spcPts val="0"/>
                        </a:spcAft>
                      </a:pPr>
                      <a:endParaRPr lang="en-US" sz="1000" b="1" kern="1200" dirty="0">
                        <a:solidFill>
                          <a:srgbClr val="C00000"/>
                        </a:solidFill>
                        <a:latin typeface="Merriweather Sans"/>
                        <a:ea typeface="+mn-ea"/>
                        <a:cs typeface="+mn-cs"/>
                      </a:endParaRPr>
                    </a:p>
                    <a:p>
                      <a:pPr marL="0" marR="0" algn="ctr" defTabSz="914400" rtl="0" eaLnBrk="1" latinLnBrk="0" hangingPunct="1">
                        <a:lnSpc>
                          <a:spcPct val="107000"/>
                        </a:lnSpc>
                        <a:spcBef>
                          <a:spcPts val="0"/>
                        </a:spcBef>
                        <a:spcAft>
                          <a:spcPts val="0"/>
                        </a:spcAft>
                      </a:pPr>
                      <a:r>
                        <a:rPr lang="en-US" sz="2000" b="1" kern="1200" dirty="0">
                          <a:solidFill>
                            <a:srgbClr val="C00000"/>
                          </a:solidFill>
                          <a:latin typeface="Merriweather Sans"/>
                          <a:ea typeface="+mn-ea"/>
                          <a:cs typeface="+mn-cs"/>
                        </a:rPr>
                        <a:t>Accounting</a:t>
                      </a:r>
                    </a:p>
                    <a:p>
                      <a:pPr marL="0" marR="0" algn="ctr" defTabSz="914400" rtl="0" eaLnBrk="1" latinLnBrk="0" hangingPunct="1">
                        <a:lnSpc>
                          <a:spcPct val="107000"/>
                        </a:lnSpc>
                        <a:spcBef>
                          <a:spcPts val="0"/>
                        </a:spcBef>
                        <a:spcAft>
                          <a:spcPts val="0"/>
                        </a:spcAft>
                      </a:pPr>
                      <a:r>
                        <a:rPr lang="en-US" sz="1800" b="0" kern="1200" dirty="0">
                          <a:solidFill>
                            <a:srgbClr val="000000"/>
                          </a:solidFill>
                          <a:latin typeface="Merriweather Sans"/>
                          <a:ea typeface="+mn-ea"/>
                          <a:cs typeface="+mn-cs"/>
                        </a:rPr>
                        <a:t>Darlene Mcconnell</a:t>
                      </a:r>
                    </a:p>
                    <a:p>
                      <a:pPr marL="0" marR="0" algn="ctr" defTabSz="914400" rtl="0" eaLnBrk="1" latinLnBrk="0" hangingPunct="1">
                        <a:lnSpc>
                          <a:spcPct val="107000"/>
                        </a:lnSpc>
                        <a:spcBef>
                          <a:spcPts val="0"/>
                        </a:spcBef>
                        <a:spcAft>
                          <a:spcPts val="0"/>
                        </a:spcAft>
                      </a:pPr>
                      <a:r>
                        <a:rPr lang="en-US" sz="1800" b="0" kern="1200" dirty="0">
                          <a:solidFill>
                            <a:srgbClr val="000000"/>
                          </a:solidFill>
                          <a:latin typeface="Merriweather Sans"/>
                          <a:ea typeface="+mn-ea"/>
                          <a:cs typeface="+mn-cs"/>
                        </a:rPr>
                        <a:t>Alan Bryan</a:t>
                      </a:r>
                    </a:p>
                    <a:p>
                      <a:pPr marL="0" marR="0" algn="ctr" defTabSz="914400" rtl="0" eaLnBrk="1" latinLnBrk="0" hangingPunct="1">
                        <a:lnSpc>
                          <a:spcPct val="107000"/>
                        </a:lnSpc>
                        <a:spcBef>
                          <a:spcPts val="0"/>
                        </a:spcBef>
                        <a:spcAft>
                          <a:spcPts val="0"/>
                        </a:spcAft>
                      </a:pPr>
                      <a:r>
                        <a:rPr lang="en-US" sz="1800" b="0" kern="1200" dirty="0">
                          <a:solidFill>
                            <a:srgbClr val="000000"/>
                          </a:solidFill>
                          <a:latin typeface="Merriweather Sans"/>
                          <a:ea typeface="+mn-ea"/>
                          <a:cs typeface="+mn-cs"/>
                        </a:rPr>
                        <a:t>Tori Reppert</a:t>
                      </a:r>
                    </a:p>
                    <a:p>
                      <a:pPr marL="0" marR="0" algn="ctr" defTabSz="914400" rtl="0" eaLnBrk="1" latinLnBrk="0" hangingPunct="1">
                        <a:lnSpc>
                          <a:spcPct val="107000"/>
                        </a:lnSpc>
                        <a:spcBef>
                          <a:spcPts val="0"/>
                        </a:spcBef>
                        <a:spcAft>
                          <a:spcPts val="0"/>
                        </a:spcAft>
                      </a:pPr>
                      <a:endParaRPr lang="en-US" sz="1000" b="0" kern="1200" dirty="0">
                        <a:solidFill>
                          <a:srgbClr val="000000"/>
                        </a:solidFill>
                        <a:latin typeface="Merriweather Sans"/>
                        <a:ea typeface="+mn-ea"/>
                        <a:cs typeface="+mn-cs"/>
                      </a:endParaRPr>
                    </a:p>
                  </a:txBody>
                  <a:tcPr marL="68580" marR="68580" marT="0" marB="0">
                    <a:solidFill>
                      <a:srgbClr val="F5D7DC"/>
                    </a:solidFill>
                  </a:tcPr>
                </a:tc>
                <a:extLst>
                  <a:ext uri="{0D108BD9-81ED-4DB2-BD59-A6C34878D82A}">
                    <a16:rowId xmlns:a16="http://schemas.microsoft.com/office/drawing/2014/main" val="148520897"/>
                  </a:ext>
                </a:extLst>
              </a:tr>
            </a:tbl>
          </a:graphicData>
        </a:graphic>
      </p:graphicFrame>
      <p:pic>
        <p:nvPicPr>
          <p:cNvPr id="6" name="Graphic 5" descr="Clapping hands with solid fill">
            <a:extLst>
              <a:ext uri="{FF2B5EF4-FFF2-40B4-BE49-F238E27FC236}">
                <a16:creationId xmlns:a16="http://schemas.microsoft.com/office/drawing/2014/main" id="{22D9F122-CDBD-4153-AC1E-B94D0A0BB0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12091" y="3012537"/>
            <a:ext cx="1626839" cy="1626839"/>
          </a:xfrm>
          <a:prstGeom prst="rect">
            <a:avLst/>
          </a:prstGeom>
        </p:spPr>
      </p:pic>
    </p:spTree>
    <p:extLst>
      <p:ext uri="{BB962C8B-B14F-4D97-AF65-F5344CB8AC3E}">
        <p14:creationId xmlns:p14="http://schemas.microsoft.com/office/powerpoint/2010/main" val="41682399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05E7F32-1501-A0A7-F096-62E5012CAA7C}"/>
              </a:ext>
            </a:extLst>
          </p:cNvPr>
          <p:cNvSpPr>
            <a:spLocks noGrp="1"/>
          </p:cNvSpPr>
          <p:nvPr>
            <p:ph type="ctrTitle"/>
          </p:nvPr>
        </p:nvSpPr>
        <p:spPr>
          <a:xfrm>
            <a:off x="651643" y="851333"/>
            <a:ext cx="9942786" cy="582508"/>
          </a:xfrm>
        </p:spPr>
        <p:txBody>
          <a:bodyPr>
            <a:noAutofit/>
          </a:bodyPr>
          <a:lstStyle/>
          <a:p>
            <a:pPr algn="l"/>
            <a:r>
              <a:rPr lang="en-US" sz="4000" b="1" dirty="0">
                <a:solidFill>
                  <a:schemeClr val="tx1">
                    <a:lumMod val="65000"/>
                    <a:lumOff val="35000"/>
                  </a:schemeClr>
                </a:solidFill>
                <a:effectLst/>
                <a:latin typeface="Trade Gothic LT Std Cn" panose="020B0606020502020204" pitchFamily="34" charset="77"/>
              </a:rPr>
              <a:t>Contact Information:</a:t>
            </a:r>
            <a:endParaRPr lang="en-US" sz="4000" b="1" dirty="0">
              <a:solidFill>
                <a:srgbClr val="CD304A"/>
              </a:solidFill>
              <a:latin typeface="Trade Gothic LT Std Cn" panose="020B0606020502020204" pitchFamily="34" charset="77"/>
            </a:endParaRPr>
          </a:p>
        </p:txBody>
      </p:sp>
      <p:sp>
        <p:nvSpPr>
          <p:cNvPr id="13" name="Subtitle 2">
            <a:extLst>
              <a:ext uri="{FF2B5EF4-FFF2-40B4-BE49-F238E27FC236}">
                <a16:creationId xmlns:a16="http://schemas.microsoft.com/office/drawing/2014/main" id="{D04736BD-42C3-7342-30F2-7A71153B2351}"/>
              </a:ext>
            </a:extLst>
          </p:cNvPr>
          <p:cNvSpPr>
            <a:spLocks noGrp="1"/>
          </p:cNvSpPr>
          <p:nvPr>
            <p:ph type="subTitle" idx="1"/>
          </p:nvPr>
        </p:nvSpPr>
        <p:spPr>
          <a:xfrm>
            <a:off x="651643" y="1560860"/>
            <a:ext cx="10821230" cy="4445807"/>
          </a:xfrm>
        </p:spPr>
        <p:txBody>
          <a:bodyPr>
            <a:noAutofit/>
          </a:bodyPr>
          <a:lstStyle/>
          <a:p>
            <a:pPr lvl="1" algn="l"/>
            <a:endParaRPr lang="en-US" dirty="0">
              <a:solidFill>
                <a:srgbClr val="000000"/>
              </a:solidFill>
              <a:latin typeface="Merriweather Sans"/>
            </a:endParaRPr>
          </a:p>
          <a:p>
            <a:pPr marL="800100" lvl="1" indent="-342900" algn="l">
              <a:buFont typeface="Arial" panose="020B0604020202020204" pitchFamily="34" charset="0"/>
              <a:buChar char="•"/>
            </a:pPr>
            <a:endParaRPr lang="en-US" dirty="0">
              <a:solidFill>
                <a:srgbClr val="000000"/>
              </a:solidFill>
              <a:latin typeface="Merriweather Sans"/>
            </a:endParaRPr>
          </a:p>
          <a:p>
            <a:pPr lvl="1" algn="l"/>
            <a:br>
              <a:rPr lang="en-US" dirty="0">
                <a:solidFill>
                  <a:srgbClr val="000000"/>
                </a:solidFill>
                <a:latin typeface="Merriweather Sans"/>
              </a:rPr>
            </a:br>
            <a:endParaRPr lang="en-US" dirty="0">
              <a:solidFill>
                <a:srgbClr val="000000"/>
              </a:solidFill>
              <a:latin typeface="Merriweather Sans"/>
            </a:endParaRPr>
          </a:p>
        </p:txBody>
      </p:sp>
      <p:sp>
        <p:nvSpPr>
          <p:cNvPr id="28" name="Rectangle 27">
            <a:extLst>
              <a:ext uri="{FF2B5EF4-FFF2-40B4-BE49-F238E27FC236}">
                <a16:creationId xmlns:a16="http://schemas.microsoft.com/office/drawing/2014/main" id="{0EA41CAE-691F-2340-FFDB-DCD4F30867DE}"/>
              </a:ext>
            </a:extLst>
          </p:cNvPr>
          <p:cNvSpPr/>
          <p:nvPr/>
        </p:nvSpPr>
        <p:spPr>
          <a:xfrm>
            <a:off x="296917" y="239110"/>
            <a:ext cx="11598165" cy="63797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2">
            <a:extLst>
              <a:ext uri="{FF2B5EF4-FFF2-40B4-BE49-F238E27FC236}">
                <a16:creationId xmlns:a16="http://schemas.microsoft.com/office/drawing/2014/main" id="{58CE1044-6F4F-46BD-A742-6C3953B3E32D}"/>
              </a:ext>
            </a:extLst>
          </p:cNvPr>
          <p:cNvGraphicFramePr>
            <a:graphicFrameLocks noGrp="1"/>
          </p:cNvGraphicFramePr>
          <p:nvPr>
            <p:extLst>
              <p:ext uri="{D42A27DB-BD31-4B8C-83A1-F6EECF244321}">
                <p14:modId xmlns:p14="http://schemas.microsoft.com/office/powerpoint/2010/main" val="3412321318"/>
              </p:ext>
            </p:extLst>
          </p:nvPr>
        </p:nvGraphicFramePr>
        <p:xfrm>
          <a:off x="651643" y="1560861"/>
          <a:ext cx="10821230" cy="4572826"/>
        </p:xfrm>
        <a:graphic>
          <a:graphicData uri="http://schemas.openxmlformats.org/drawingml/2006/table">
            <a:tbl>
              <a:tblPr firstRow="1" bandRow="1">
                <a:tableStyleId>{5C22544A-7EE6-4342-B048-85BDC9FD1C3A}</a:tableStyleId>
              </a:tblPr>
              <a:tblGrid>
                <a:gridCol w="5431523">
                  <a:extLst>
                    <a:ext uri="{9D8B030D-6E8A-4147-A177-3AD203B41FA5}">
                      <a16:colId xmlns:a16="http://schemas.microsoft.com/office/drawing/2014/main" val="829877605"/>
                    </a:ext>
                  </a:extLst>
                </a:gridCol>
                <a:gridCol w="5389707">
                  <a:extLst>
                    <a:ext uri="{9D8B030D-6E8A-4147-A177-3AD203B41FA5}">
                      <a16:colId xmlns:a16="http://schemas.microsoft.com/office/drawing/2014/main" val="1670256454"/>
                    </a:ext>
                  </a:extLst>
                </a:gridCol>
              </a:tblGrid>
              <a:tr h="22488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solidFill>
                          <a:srgbClr val="000000"/>
                        </a:solidFill>
                        <a:latin typeface="Merriweather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Merriweather Sans"/>
                        </a:rPr>
                        <a:t>Accounting</a:t>
                      </a:r>
                      <a:br>
                        <a:rPr lang="en-US" sz="2000" dirty="0">
                          <a:solidFill>
                            <a:srgbClr val="000000"/>
                          </a:solidFill>
                          <a:latin typeface="Merriweather Sans"/>
                        </a:rPr>
                      </a:br>
                      <a:r>
                        <a:rPr lang="en-US" sz="2000" b="0" dirty="0">
                          <a:solidFill>
                            <a:srgbClr val="CD304A"/>
                          </a:solidFill>
                          <a:latin typeface="Merriweather Sans"/>
                        </a:rPr>
                        <a:t>Darlene McConnell</a:t>
                      </a:r>
                      <a:br>
                        <a:rPr lang="en-US" sz="2000" b="0" dirty="0">
                          <a:solidFill>
                            <a:srgbClr val="000000"/>
                          </a:solidFill>
                          <a:latin typeface="Merriweather Sans"/>
                        </a:rPr>
                      </a:br>
                      <a:r>
                        <a:rPr lang="en-US" sz="2000" b="0" dirty="0">
                          <a:solidFill>
                            <a:srgbClr val="000000"/>
                          </a:solidFill>
                          <a:latin typeface="Merriweather Sans"/>
                          <a:hlinkClick r:id="rId3"/>
                        </a:rPr>
                        <a:t>darlene.mcconnell@uga.edu</a:t>
                      </a:r>
                      <a:endParaRPr lang="en-US" sz="2000" b="0" dirty="0">
                        <a:solidFill>
                          <a:srgbClr val="000000"/>
                        </a:solidFill>
                        <a:latin typeface="Merriweather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solidFill>
                            <a:srgbClr val="000000"/>
                          </a:solidFill>
                          <a:latin typeface="Merriweather Sans"/>
                        </a:rPr>
                        <a:t>706-542-6874</a:t>
                      </a:r>
                    </a:p>
                  </a:txBody>
                  <a:tcPr>
                    <a:solidFill>
                      <a:schemeClr val="bg1">
                        <a:lumMod val="95000"/>
                        <a:alpha val="55000"/>
                      </a:schemeClr>
                    </a:solidFill>
                  </a:tcPr>
                </a:tc>
                <a:tc>
                  <a:txBody>
                    <a:bodyPr/>
                    <a:lstStyle/>
                    <a:p>
                      <a:pPr algn="ctr"/>
                      <a:endParaRPr lang="en-US" sz="2000" dirty="0">
                        <a:solidFill>
                          <a:srgbClr val="000000"/>
                        </a:solidFill>
                        <a:latin typeface="Merriweather Sans"/>
                      </a:endParaRPr>
                    </a:p>
                    <a:p>
                      <a:pPr algn="ctr"/>
                      <a:r>
                        <a:rPr lang="en-US" sz="2000" dirty="0">
                          <a:solidFill>
                            <a:srgbClr val="000000"/>
                          </a:solidFill>
                          <a:latin typeface="Merriweather Sans"/>
                        </a:rPr>
                        <a:t>Asset Management</a:t>
                      </a:r>
                      <a:br>
                        <a:rPr lang="en-US" sz="2000" dirty="0">
                          <a:solidFill>
                            <a:srgbClr val="000000"/>
                          </a:solidFill>
                          <a:latin typeface="Merriweather Sans"/>
                        </a:rPr>
                      </a:br>
                      <a:r>
                        <a:rPr lang="en-US" sz="2000" b="0" dirty="0">
                          <a:solidFill>
                            <a:srgbClr val="CD304A"/>
                          </a:solidFill>
                          <a:latin typeface="Merriweather Sans"/>
                        </a:rPr>
                        <a:t>Craig Mathews</a:t>
                      </a:r>
                      <a:br>
                        <a:rPr lang="en-US" sz="2000" b="0" dirty="0">
                          <a:solidFill>
                            <a:srgbClr val="000000"/>
                          </a:solidFill>
                          <a:latin typeface="Merriweather Sans"/>
                        </a:rPr>
                      </a:br>
                      <a:r>
                        <a:rPr lang="en-US" sz="2000" b="0" dirty="0">
                          <a:solidFill>
                            <a:srgbClr val="000000"/>
                          </a:solidFill>
                          <a:latin typeface="Merriweather Sans"/>
                          <a:hlinkClick r:id="rId4"/>
                        </a:rPr>
                        <a:t>property@uga.edu</a:t>
                      </a:r>
                      <a:endParaRPr lang="en-US" sz="2000" b="0" dirty="0">
                        <a:solidFill>
                          <a:srgbClr val="000000"/>
                        </a:solidFill>
                        <a:latin typeface="Merriweather Sans"/>
                      </a:endParaRPr>
                    </a:p>
                    <a:p>
                      <a:pPr algn="ctr"/>
                      <a:r>
                        <a:rPr lang="en-US" sz="2000" b="0" dirty="0">
                          <a:solidFill>
                            <a:srgbClr val="000000"/>
                          </a:solidFill>
                          <a:latin typeface="Merriweather Sans"/>
                        </a:rPr>
                        <a:t>706-542-6981</a:t>
                      </a:r>
                      <a:endParaRPr lang="en-US" sz="2000" dirty="0"/>
                    </a:p>
                  </a:txBody>
                  <a:tcPr>
                    <a:solidFill>
                      <a:schemeClr val="bg1">
                        <a:lumMod val="95000"/>
                        <a:alpha val="55000"/>
                      </a:schemeClr>
                    </a:solidFill>
                  </a:tcPr>
                </a:tc>
                <a:extLst>
                  <a:ext uri="{0D108BD9-81ED-4DB2-BD59-A6C34878D82A}">
                    <a16:rowId xmlns:a16="http://schemas.microsoft.com/office/drawing/2014/main" val="1154536707"/>
                  </a:ext>
                </a:extLst>
              </a:tr>
              <a:tr h="2323987">
                <a:tc>
                  <a:txBody>
                    <a:bodyPr/>
                    <a:lstStyle/>
                    <a:p>
                      <a:pPr algn="ctr"/>
                      <a:endParaRPr lang="en-US" sz="2000" b="1" kern="1200" dirty="0">
                        <a:solidFill>
                          <a:srgbClr val="000000"/>
                        </a:solidFill>
                        <a:latin typeface="Merriweather Sans"/>
                        <a:ea typeface="+mn-ea"/>
                        <a:cs typeface="+mn-cs"/>
                      </a:endParaRPr>
                    </a:p>
                    <a:p>
                      <a:pPr algn="ctr"/>
                      <a:r>
                        <a:rPr lang="en-US" sz="2000" b="1" kern="1200" dirty="0">
                          <a:solidFill>
                            <a:srgbClr val="000000"/>
                          </a:solidFill>
                          <a:latin typeface="Merriweather Sans"/>
                          <a:ea typeface="+mn-ea"/>
                          <a:cs typeface="+mn-cs"/>
                        </a:rPr>
                        <a:t>Accounts Payable  </a:t>
                      </a:r>
                    </a:p>
                    <a:p>
                      <a:pPr algn="ctr"/>
                      <a:r>
                        <a:rPr lang="en-US" sz="2000" b="1" kern="1200" dirty="0">
                          <a:solidFill>
                            <a:srgbClr val="000000"/>
                          </a:solidFill>
                          <a:latin typeface="Merriweather Sans"/>
                          <a:ea typeface="+mn-ea"/>
                          <a:cs typeface="+mn-cs"/>
                        </a:rPr>
                        <a:t>Travel &amp; Encumbrances</a:t>
                      </a:r>
                      <a:br>
                        <a:rPr lang="en-US" sz="2000" dirty="0">
                          <a:solidFill>
                            <a:srgbClr val="000000"/>
                          </a:solidFill>
                          <a:latin typeface="Merriweather Sans"/>
                        </a:rPr>
                      </a:br>
                      <a:r>
                        <a:rPr lang="en-US" sz="2000" dirty="0">
                          <a:solidFill>
                            <a:srgbClr val="CD304A"/>
                          </a:solidFill>
                          <a:latin typeface="Merriweather Sans"/>
                        </a:rPr>
                        <a:t>Westley Bargo</a:t>
                      </a:r>
                      <a:br>
                        <a:rPr lang="en-US" sz="2000" dirty="0">
                          <a:solidFill>
                            <a:srgbClr val="000000"/>
                          </a:solidFill>
                          <a:latin typeface="Merriweather Sans"/>
                        </a:rPr>
                      </a:br>
                      <a:r>
                        <a:rPr lang="en-US" sz="2000" dirty="0">
                          <a:solidFill>
                            <a:srgbClr val="000000"/>
                          </a:solidFill>
                          <a:latin typeface="Merriweather Sans"/>
                          <a:hlinkClick r:id="rId5"/>
                        </a:rPr>
                        <a:t>actpay@uga.edu</a:t>
                      </a:r>
                      <a:endParaRPr lang="en-US" sz="2000" dirty="0">
                        <a:solidFill>
                          <a:srgbClr val="000000"/>
                        </a:solidFill>
                        <a:latin typeface="Merriweather Sans"/>
                      </a:endParaRPr>
                    </a:p>
                    <a:p>
                      <a:pPr algn="ctr"/>
                      <a:r>
                        <a:rPr lang="en-US" sz="2000" dirty="0">
                          <a:solidFill>
                            <a:srgbClr val="000000"/>
                          </a:solidFill>
                          <a:latin typeface="Merriweather Sans"/>
                        </a:rPr>
                        <a:t>706-542-6767</a:t>
                      </a:r>
                      <a:endParaRPr lang="en-US" sz="2000" dirty="0"/>
                    </a:p>
                  </a:txBody>
                  <a:tcPr>
                    <a:solidFill>
                      <a:schemeClr val="bg1">
                        <a:lumMod val="95000"/>
                        <a:alpha val="55000"/>
                      </a:schemeClr>
                    </a:solidFill>
                  </a:tcPr>
                </a:tc>
                <a:tc>
                  <a:txBody>
                    <a:bodyPr/>
                    <a:lstStyle/>
                    <a:p>
                      <a:pPr algn="ctr"/>
                      <a:endParaRPr lang="en-US" sz="500" b="1" dirty="0">
                        <a:solidFill>
                          <a:srgbClr val="000000"/>
                        </a:solidFill>
                        <a:latin typeface="Merriweather Sans"/>
                      </a:endParaRPr>
                    </a:p>
                    <a:p>
                      <a:pPr algn="ctr"/>
                      <a:endParaRPr lang="en-US" sz="2000" b="1" dirty="0">
                        <a:solidFill>
                          <a:srgbClr val="000000"/>
                        </a:solidFill>
                        <a:latin typeface="Merriweather Sans"/>
                      </a:endParaRPr>
                    </a:p>
                    <a:p>
                      <a:pPr algn="ctr"/>
                      <a:r>
                        <a:rPr lang="en-US" sz="2000" b="1" dirty="0">
                          <a:solidFill>
                            <a:srgbClr val="000000"/>
                          </a:solidFill>
                          <a:latin typeface="Merriweather Sans"/>
                        </a:rPr>
                        <a:t>Procurement</a:t>
                      </a:r>
                      <a:br>
                        <a:rPr lang="en-US" sz="2000" dirty="0">
                          <a:solidFill>
                            <a:srgbClr val="000000"/>
                          </a:solidFill>
                          <a:latin typeface="Merriweather Sans"/>
                        </a:rPr>
                      </a:br>
                      <a:r>
                        <a:rPr lang="en-US" sz="2000" dirty="0">
                          <a:solidFill>
                            <a:srgbClr val="CD304A"/>
                          </a:solidFill>
                          <a:latin typeface="Merriweather Sans"/>
                        </a:rPr>
                        <a:t>Chad Cox</a:t>
                      </a:r>
                      <a:br>
                        <a:rPr lang="en-US" sz="2000" dirty="0">
                          <a:solidFill>
                            <a:srgbClr val="000000"/>
                          </a:solidFill>
                          <a:latin typeface="Merriweather Sans"/>
                        </a:rPr>
                      </a:br>
                      <a:r>
                        <a:rPr lang="en-US" sz="2000" dirty="0">
                          <a:solidFill>
                            <a:srgbClr val="000000"/>
                          </a:solidFill>
                          <a:latin typeface="Merriweather Sans"/>
                          <a:hlinkClick r:id="rId6"/>
                        </a:rPr>
                        <a:t>procure@uga.edu</a:t>
                      </a:r>
                      <a:endParaRPr lang="en-US" sz="2000" dirty="0">
                        <a:solidFill>
                          <a:srgbClr val="000000"/>
                        </a:solidFill>
                        <a:latin typeface="Merriweather Sans"/>
                      </a:endParaRPr>
                    </a:p>
                    <a:p>
                      <a:pPr algn="ctr"/>
                      <a:r>
                        <a:rPr lang="en-US" sz="2000" dirty="0">
                          <a:solidFill>
                            <a:srgbClr val="000000"/>
                          </a:solidFill>
                          <a:latin typeface="Merriweather Sans"/>
                        </a:rPr>
                        <a:t>706-542-7109</a:t>
                      </a:r>
                      <a:endParaRPr lang="en-US" sz="2000" dirty="0"/>
                    </a:p>
                  </a:txBody>
                  <a:tcPr>
                    <a:solidFill>
                      <a:schemeClr val="bg1">
                        <a:lumMod val="95000"/>
                        <a:alpha val="55000"/>
                      </a:schemeClr>
                    </a:solidFill>
                  </a:tcPr>
                </a:tc>
                <a:extLst>
                  <a:ext uri="{0D108BD9-81ED-4DB2-BD59-A6C34878D82A}">
                    <a16:rowId xmlns:a16="http://schemas.microsoft.com/office/drawing/2014/main" val="3206120870"/>
                  </a:ext>
                </a:extLst>
              </a:tr>
            </a:tbl>
          </a:graphicData>
        </a:graphic>
      </p:graphicFrame>
      <p:sp>
        <p:nvSpPr>
          <p:cNvPr id="5" name="Rectangle 4">
            <a:extLst>
              <a:ext uri="{FF2B5EF4-FFF2-40B4-BE49-F238E27FC236}">
                <a16:creationId xmlns:a16="http://schemas.microsoft.com/office/drawing/2014/main" id="{BB82CA8E-A760-4F12-AC05-E71A5E61A41C}"/>
              </a:ext>
            </a:extLst>
          </p:cNvPr>
          <p:cNvSpPr/>
          <p:nvPr/>
        </p:nvSpPr>
        <p:spPr>
          <a:xfrm>
            <a:off x="4716381" y="3076305"/>
            <a:ext cx="2897202" cy="1187687"/>
          </a:xfrm>
          <a:prstGeom prst="rect">
            <a:avLst/>
          </a:prstGeom>
          <a:solidFill>
            <a:srgbClr val="FFFFC5"/>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rgbClr val="CD304A"/>
              </a:solidFill>
            </a:endParaRPr>
          </a:p>
          <a:p>
            <a:pPr algn="ctr"/>
            <a:r>
              <a:rPr lang="en-US" sz="1600" b="1" dirty="0">
                <a:solidFill>
                  <a:srgbClr val="E60000"/>
                </a:solidFill>
              </a:rPr>
              <a:t>FOR ALL GASB 96 </a:t>
            </a:r>
          </a:p>
          <a:p>
            <a:pPr algn="ctr"/>
            <a:r>
              <a:rPr lang="en-US" sz="1600" b="1" dirty="0">
                <a:solidFill>
                  <a:srgbClr val="E60000"/>
                </a:solidFill>
              </a:rPr>
              <a:t>QUESTIONS EMAIL</a:t>
            </a:r>
          </a:p>
          <a:p>
            <a:pPr algn="ctr"/>
            <a:endParaRPr lang="en-US" sz="500" dirty="0"/>
          </a:p>
          <a:p>
            <a:pPr algn="ctr"/>
            <a:r>
              <a:rPr lang="en-US" sz="1800" dirty="0">
                <a:hlinkClick r:id="rId7"/>
              </a:rPr>
              <a:t>onesource@uga.edu</a:t>
            </a:r>
            <a:endParaRPr lang="en-US" sz="1800" dirty="0"/>
          </a:p>
          <a:p>
            <a:pPr algn="ctr"/>
            <a:endParaRPr lang="en-US" dirty="0"/>
          </a:p>
        </p:txBody>
      </p:sp>
      <p:pic>
        <p:nvPicPr>
          <p:cNvPr id="10" name="Graphic 9" descr="Questions with solid fill">
            <a:extLst>
              <a:ext uri="{FF2B5EF4-FFF2-40B4-BE49-F238E27FC236}">
                <a16:creationId xmlns:a16="http://schemas.microsoft.com/office/drawing/2014/main" id="{9298D61A-4500-4401-832F-D8E6F8D38C1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41219" y="5024655"/>
            <a:ext cx="1509561" cy="1509561"/>
          </a:xfrm>
          <a:prstGeom prst="rect">
            <a:avLst/>
          </a:prstGeom>
        </p:spPr>
      </p:pic>
    </p:spTree>
    <p:extLst>
      <p:ext uri="{BB962C8B-B14F-4D97-AF65-F5344CB8AC3E}">
        <p14:creationId xmlns:p14="http://schemas.microsoft.com/office/powerpoint/2010/main" val="3755584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05E7F32-1501-A0A7-F096-62E5012CAA7C}"/>
              </a:ext>
            </a:extLst>
          </p:cNvPr>
          <p:cNvSpPr>
            <a:spLocks noGrp="1"/>
          </p:cNvSpPr>
          <p:nvPr>
            <p:ph type="ctrTitle"/>
          </p:nvPr>
        </p:nvSpPr>
        <p:spPr>
          <a:xfrm>
            <a:off x="651643" y="851333"/>
            <a:ext cx="9942786" cy="582508"/>
          </a:xfrm>
        </p:spPr>
        <p:txBody>
          <a:bodyPr>
            <a:noAutofit/>
          </a:bodyPr>
          <a:lstStyle/>
          <a:p>
            <a:pPr algn="l"/>
            <a:r>
              <a:rPr lang="en-US" sz="4000" b="1" dirty="0">
                <a:solidFill>
                  <a:schemeClr val="tx1">
                    <a:lumMod val="65000"/>
                    <a:lumOff val="35000"/>
                  </a:schemeClr>
                </a:solidFill>
                <a:effectLst/>
                <a:latin typeface="Trade Gothic LT Std Cn" panose="020B0606020502020204" pitchFamily="34" charset="77"/>
              </a:rPr>
              <a:t>GASB 96 Standard</a:t>
            </a:r>
            <a:endParaRPr lang="en-US" sz="4000" b="1" dirty="0">
              <a:solidFill>
                <a:srgbClr val="CD304A"/>
              </a:solidFill>
              <a:latin typeface="Trade Gothic LT Std Cn" panose="020B0606020502020204" pitchFamily="34" charset="77"/>
            </a:endParaRPr>
          </a:p>
        </p:txBody>
      </p:sp>
      <p:sp>
        <p:nvSpPr>
          <p:cNvPr id="13" name="Subtitle 2">
            <a:extLst>
              <a:ext uri="{FF2B5EF4-FFF2-40B4-BE49-F238E27FC236}">
                <a16:creationId xmlns:a16="http://schemas.microsoft.com/office/drawing/2014/main" id="{D04736BD-42C3-7342-30F2-7A71153B2351}"/>
              </a:ext>
            </a:extLst>
          </p:cNvPr>
          <p:cNvSpPr>
            <a:spLocks noGrp="1"/>
          </p:cNvSpPr>
          <p:nvPr>
            <p:ph type="subTitle" idx="1"/>
          </p:nvPr>
        </p:nvSpPr>
        <p:spPr>
          <a:xfrm>
            <a:off x="751645" y="1579909"/>
            <a:ext cx="10802180" cy="4779389"/>
          </a:xfrm>
        </p:spPr>
        <p:txBody>
          <a:bodyPr>
            <a:noAutofit/>
          </a:bodyPr>
          <a:lstStyle/>
          <a:p>
            <a:pPr marL="342900" indent="-342900" algn="l">
              <a:buFont typeface="Arial" panose="020B0604020202020204" pitchFamily="34" charset="0"/>
              <a:buChar char="•"/>
            </a:pPr>
            <a:r>
              <a:rPr lang="en-US" sz="2000" dirty="0">
                <a:solidFill>
                  <a:srgbClr val="000000"/>
                </a:solidFill>
                <a:latin typeface="Merriweather Sans"/>
              </a:rPr>
              <a:t>GASB 96 states, "A SBITA is defined as a contract that conveys</a:t>
            </a:r>
            <a:r>
              <a:rPr lang="en-US" sz="2000" b="1" dirty="0">
                <a:solidFill>
                  <a:srgbClr val="000000"/>
                </a:solidFill>
                <a:latin typeface="Merriweather Sans"/>
              </a:rPr>
              <a:t> control of the right to use </a:t>
            </a:r>
            <a:r>
              <a:rPr lang="en-US" sz="2000" dirty="0">
                <a:solidFill>
                  <a:srgbClr val="000000"/>
                </a:solidFill>
                <a:latin typeface="Merriweather Sans"/>
              </a:rPr>
              <a:t>another party’s (a SBITA vendor’s) </a:t>
            </a:r>
            <a:r>
              <a:rPr lang="en-US" sz="2000" b="1" dirty="0">
                <a:solidFill>
                  <a:srgbClr val="000000"/>
                </a:solidFill>
                <a:latin typeface="Merriweather Sans"/>
              </a:rPr>
              <a:t>IT software</a:t>
            </a:r>
            <a:r>
              <a:rPr lang="en-US" sz="2000" dirty="0">
                <a:solidFill>
                  <a:srgbClr val="000000"/>
                </a:solidFill>
                <a:latin typeface="Merriweather Sans"/>
              </a:rPr>
              <a:t>, alone or in combination with tangible capital assets (the underlying IT assets), as specified in the contract for a </a:t>
            </a:r>
            <a:r>
              <a:rPr lang="en-US" sz="2000" b="1" dirty="0">
                <a:solidFill>
                  <a:srgbClr val="000000"/>
                </a:solidFill>
                <a:latin typeface="Merriweather Sans"/>
              </a:rPr>
              <a:t>period of time </a:t>
            </a:r>
            <a:r>
              <a:rPr lang="en-US" sz="2000" dirty="0">
                <a:solidFill>
                  <a:srgbClr val="000000"/>
                </a:solidFill>
                <a:latin typeface="Merriweather Sans"/>
              </a:rPr>
              <a:t>in an </a:t>
            </a:r>
            <a:r>
              <a:rPr lang="en-US" sz="2000" b="1" dirty="0">
                <a:solidFill>
                  <a:srgbClr val="000000"/>
                </a:solidFill>
                <a:latin typeface="Merriweather Sans"/>
              </a:rPr>
              <a:t>exchange or </a:t>
            </a:r>
            <a:r>
              <a:rPr lang="en-US" sz="2000" b="1" dirty="0">
                <a:latin typeface="Merriweather Sans"/>
              </a:rPr>
              <a:t>exchange-like transaction</a:t>
            </a:r>
            <a:r>
              <a:rPr lang="en-US" sz="2000" dirty="0">
                <a:latin typeface="Merriweather Sans"/>
              </a:rPr>
              <a:t>.” </a:t>
            </a:r>
          </a:p>
          <a:p>
            <a:pPr marL="342900" indent="-342900" algn="l">
              <a:buFont typeface="Arial" panose="020B0604020202020204" pitchFamily="34" charset="0"/>
              <a:buChar char="•"/>
            </a:pPr>
            <a:r>
              <a:rPr lang="en-US" sz="2000" u="sng" dirty="0">
                <a:latin typeface="Merriweather Sans"/>
              </a:rPr>
              <a:t>Terminology in </a:t>
            </a:r>
            <a:r>
              <a:rPr lang="en-US" sz="2000" b="1" u="sng" dirty="0">
                <a:latin typeface="Merriweather Sans"/>
              </a:rPr>
              <a:t>bold</a:t>
            </a:r>
            <a:r>
              <a:rPr lang="en-US" sz="2000" u="sng" dirty="0">
                <a:latin typeface="Merriweather Sans"/>
              </a:rPr>
              <a:t> is broken down as follows:</a:t>
            </a:r>
          </a:p>
          <a:p>
            <a:pPr marL="800100" lvl="1" indent="-342900" algn="l">
              <a:buFont typeface="Arial" panose="020B0604020202020204" pitchFamily="34" charset="0"/>
              <a:buChar char="•"/>
            </a:pPr>
            <a:r>
              <a:rPr lang="en-US" b="1" i="1" dirty="0">
                <a:latin typeface="Merriweather Sans"/>
              </a:rPr>
              <a:t>“Control of the right to use" – </a:t>
            </a:r>
            <a:r>
              <a:rPr lang="en-US" sz="1900" dirty="0">
                <a:latin typeface="Merriweather Sans"/>
              </a:rPr>
              <a:t>requires both a right to obtain present service capacity from the use of the underlying IT assets and the right to determine the nature and manner of use of the underlying IT assets.</a:t>
            </a:r>
          </a:p>
          <a:p>
            <a:pPr marL="800100" lvl="1" indent="-342900" algn="l">
              <a:buFont typeface="Arial" panose="020B0604020202020204" pitchFamily="34" charset="0"/>
              <a:buChar char="•"/>
            </a:pPr>
            <a:r>
              <a:rPr lang="en-US" b="1" i="1" dirty="0">
                <a:latin typeface="Merriweather Sans"/>
              </a:rPr>
              <a:t>"IT software" – </a:t>
            </a:r>
            <a:r>
              <a:rPr lang="en-US" sz="1900" dirty="0">
                <a:latin typeface="Merriweather Sans"/>
              </a:rPr>
              <a:t>subscription-based information technology arrangements (SBITA) commonly include provisions such as remote access to software applications or cloud data storage and allows for temporary use that ends when the subscription expires.</a:t>
            </a:r>
          </a:p>
          <a:p>
            <a:pPr marL="800100" lvl="1" indent="-342900" algn="l">
              <a:buFont typeface="Arial" panose="020B0604020202020204" pitchFamily="34" charset="0"/>
              <a:buChar char="•"/>
            </a:pPr>
            <a:r>
              <a:rPr lang="en-US" b="1" i="1" dirty="0">
                <a:latin typeface="Merriweather Sans"/>
              </a:rPr>
              <a:t>“Period of time" – </a:t>
            </a:r>
            <a:r>
              <a:rPr lang="en-US" sz="1900" dirty="0">
                <a:latin typeface="Merriweather Sans"/>
              </a:rPr>
              <a:t>the subscription term is the period of time that the government has a </a:t>
            </a:r>
            <a:r>
              <a:rPr lang="en-US" sz="1900" dirty="0" err="1">
                <a:latin typeface="Merriweather Sans"/>
              </a:rPr>
              <a:t>noncancellable</a:t>
            </a:r>
            <a:r>
              <a:rPr lang="en-US" sz="1900" dirty="0">
                <a:latin typeface="Merriweather Sans"/>
              </a:rPr>
              <a:t> right to use the underlying IT assets plus any periods that the government or vendor have the option to extend the contract and it is reasonably certain that the option will be exercised.  UGA generally enters into subscription-based contracts for multiple year terms with an initial year and additional renewal options of 1-5 years.</a:t>
            </a:r>
          </a:p>
          <a:p>
            <a:pPr marL="342900" indent="-342900" algn="l">
              <a:buFont typeface="Arial" panose="020B0604020202020204" pitchFamily="34" charset="0"/>
              <a:buChar char="•"/>
            </a:pPr>
            <a:endParaRPr lang="en-US" sz="2000" dirty="0">
              <a:solidFill>
                <a:srgbClr val="000000"/>
              </a:solidFill>
              <a:latin typeface="Merriweather Sans"/>
            </a:endParaRPr>
          </a:p>
        </p:txBody>
      </p:sp>
      <p:sp>
        <p:nvSpPr>
          <p:cNvPr id="28" name="Rectangle 27">
            <a:extLst>
              <a:ext uri="{FF2B5EF4-FFF2-40B4-BE49-F238E27FC236}">
                <a16:creationId xmlns:a16="http://schemas.microsoft.com/office/drawing/2014/main" id="{0EA41CAE-691F-2340-FFDB-DCD4F30867DE}"/>
              </a:ext>
            </a:extLst>
          </p:cNvPr>
          <p:cNvSpPr/>
          <p:nvPr/>
        </p:nvSpPr>
        <p:spPr>
          <a:xfrm>
            <a:off x="296917" y="239110"/>
            <a:ext cx="11598165" cy="63797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280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05E7F32-1501-A0A7-F096-62E5012CAA7C}"/>
              </a:ext>
            </a:extLst>
          </p:cNvPr>
          <p:cNvSpPr>
            <a:spLocks noGrp="1"/>
          </p:cNvSpPr>
          <p:nvPr>
            <p:ph type="ctrTitle"/>
          </p:nvPr>
        </p:nvSpPr>
        <p:spPr>
          <a:xfrm>
            <a:off x="651643" y="851333"/>
            <a:ext cx="9942786" cy="582508"/>
          </a:xfrm>
        </p:spPr>
        <p:txBody>
          <a:bodyPr>
            <a:noAutofit/>
          </a:bodyPr>
          <a:lstStyle/>
          <a:p>
            <a:pPr algn="l"/>
            <a:r>
              <a:rPr lang="en-US" sz="4000" b="1" dirty="0">
                <a:solidFill>
                  <a:schemeClr val="tx1">
                    <a:lumMod val="65000"/>
                    <a:lumOff val="35000"/>
                  </a:schemeClr>
                </a:solidFill>
                <a:effectLst/>
                <a:latin typeface="Trade Gothic LT Std Cn" panose="020B0606020502020204" pitchFamily="34" charset="77"/>
              </a:rPr>
              <a:t>Ask yourself…</a:t>
            </a:r>
            <a:endParaRPr lang="en-US" sz="4000" b="1" dirty="0">
              <a:solidFill>
                <a:srgbClr val="CD304A"/>
              </a:solidFill>
              <a:latin typeface="Trade Gothic LT Std Cn" panose="020B0606020502020204" pitchFamily="34" charset="77"/>
            </a:endParaRPr>
          </a:p>
        </p:txBody>
      </p:sp>
      <p:sp>
        <p:nvSpPr>
          <p:cNvPr id="13" name="Subtitle 2">
            <a:extLst>
              <a:ext uri="{FF2B5EF4-FFF2-40B4-BE49-F238E27FC236}">
                <a16:creationId xmlns:a16="http://schemas.microsoft.com/office/drawing/2014/main" id="{D04736BD-42C3-7342-30F2-7A71153B2351}"/>
              </a:ext>
            </a:extLst>
          </p:cNvPr>
          <p:cNvSpPr>
            <a:spLocks noGrp="1"/>
          </p:cNvSpPr>
          <p:nvPr>
            <p:ph type="subTitle" idx="1"/>
          </p:nvPr>
        </p:nvSpPr>
        <p:spPr>
          <a:xfrm>
            <a:off x="751645" y="1579909"/>
            <a:ext cx="10802180" cy="4779389"/>
          </a:xfrm>
        </p:spPr>
        <p:txBody>
          <a:bodyPr>
            <a:noAutofit/>
          </a:bodyPr>
          <a:lstStyle/>
          <a:p>
            <a:pPr algn="l"/>
            <a:endParaRPr lang="en-US" sz="3000" dirty="0">
              <a:solidFill>
                <a:srgbClr val="000000"/>
              </a:solidFill>
              <a:latin typeface="Merriweather Sans"/>
            </a:endParaRPr>
          </a:p>
          <a:p>
            <a:r>
              <a:rPr lang="en-US" sz="3500" i="1" dirty="0">
                <a:solidFill>
                  <a:srgbClr val="BA0C2F"/>
                </a:solidFill>
                <a:latin typeface="Merriweather Sans"/>
              </a:rPr>
              <a:t>Will this software still work or will I be able to log in </a:t>
            </a:r>
          </a:p>
          <a:p>
            <a:r>
              <a:rPr lang="en-US" sz="3500" i="1" dirty="0">
                <a:solidFill>
                  <a:srgbClr val="BA0C2F"/>
                </a:solidFill>
                <a:latin typeface="Merriweather Sans"/>
              </a:rPr>
              <a:t>once the contract term ends? </a:t>
            </a:r>
          </a:p>
          <a:p>
            <a:pPr algn="l"/>
            <a:endParaRPr lang="en-US" sz="2000" dirty="0">
              <a:solidFill>
                <a:srgbClr val="000000"/>
              </a:solidFill>
              <a:latin typeface="Merriweather Sans"/>
            </a:endParaRPr>
          </a:p>
          <a:p>
            <a:r>
              <a:rPr lang="en-US" sz="2500" dirty="0">
                <a:solidFill>
                  <a:schemeClr val="tx1">
                    <a:lumMod val="75000"/>
                    <a:lumOff val="25000"/>
                  </a:schemeClr>
                </a:solidFill>
                <a:latin typeface="Merriweather Sans"/>
              </a:rPr>
              <a:t>If your answer is “</a:t>
            </a:r>
            <a:r>
              <a:rPr lang="en-US" sz="2500" u="sng" dirty="0">
                <a:solidFill>
                  <a:schemeClr val="tx1">
                    <a:lumMod val="75000"/>
                    <a:lumOff val="25000"/>
                  </a:schemeClr>
                </a:solidFill>
                <a:latin typeface="Merriweather Sans"/>
              </a:rPr>
              <a:t>no</a:t>
            </a:r>
            <a:r>
              <a:rPr lang="en-US" sz="2500" dirty="0">
                <a:solidFill>
                  <a:schemeClr val="tx1">
                    <a:lumMod val="75000"/>
                    <a:lumOff val="25000"/>
                  </a:schemeClr>
                </a:solidFill>
                <a:latin typeface="Merriweather Sans"/>
              </a:rPr>
              <a:t>”, it is likely that a SBITA exists. </a:t>
            </a:r>
          </a:p>
        </p:txBody>
      </p:sp>
      <p:sp>
        <p:nvSpPr>
          <p:cNvPr id="28" name="Rectangle 27">
            <a:extLst>
              <a:ext uri="{FF2B5EF4-FFF2-40B4-BE49-F238E27FC236}">
                <a16:creationId xmlns:a16="http://schemas.microsoft.com/office/drawing/2014/main" id="{0EA41CAE-691F-2340-FFDB-DCD4F30867DE}"/>
              </a:ext>
            </a:extLst>
          </p:cNvPr>
          <p:cNvSpPr/>
          <p:nvPr/>
        </p:nvSpPr>
        <p:spPr>
          <a:xfrm>
            <a:off x="296917" y="239110"/>
            <a:ext cx="11598165" cy="63797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26860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05E7F32-1501-A0A7-F096-62E5012CAA7C}"/>
              </a:ext>
            </a:extLst>
          </p:cNvPr>
          <p:cNvSpPr>
            <a:spLocks noGrp="1"/>
          </p:cNvSpPr>
          <p:nvPr>
            <p:ph type="ctrTitle"/>
          </p:nvPr>
        </p:nvSpPr>
        <p:spPr>
          <a:xfrm>
            <a:off x="472349" y="651499"/>
            <a:ext cx="9942786" cy="582508"/>
          </a:xfrm>
        </p:spPr>
        <p:txBody>
          <a:bodyPr>
            <a:noAutofit/>
          </a:bodyPr>
          <a:lstStyle/>
          <a:p>
            <a:pPr algn="l"/>
            <a:r>
              <a:rPr lang="en-US" sz="4000" b="1" dirty="0">
                <a:solidFill>
                  <a:schemeClr val="tx1">
                    <a:lumMod val="65000"/>
                    <a:lumOff val="35000"/>
                  </a:schemeClr>
                </a:solidFill>
                <a:effectLst/>
                <a:latin typeface="Trade Gothic LT Std Cn" panose="020B0606020502020204" pitchFamily="34" charset="77"/>
              </a:rPr>
              <a:t>GASB 96 </a:t>
            </a:r>
            <a:r>
              <a:rPr lang="en-US" sz="4000" b="1" dirty="0">
                <a:solidFill>
                  <a:schemeClr val="tx1">
                    <a:lumMod val="65000"/>
                    <a:lumOff val="35000"/>
                  </a:schemeClr>
                </a:solidFill>
                <a:latin typeface="Trade Gothic LT Std Cn" panose="020B0606020502020204" pitchFamily="34" charset="77"/>
              </a:rPr>
              <a:t>Cost Stages</a:t>
            </a:r>
            <a:endParaRPr lang="en-US" sz="4000" b="1" dirty="0">
              <a:solidFill>
                <a:srgbClr val="CD304A"/>
              </a:solidFill>
              <a:latin typeface="Trade Gothic LT Std Cn" panose="020B0606020502020204" pitchFamily="34" charset="77"/>
            </a:endParaRPr>
          </a:p>
        </p:txBody>
      </p:sp>
      <p:sp>
        <p:nvSpPr>
          <p:cNvPr id="28" name="Rectangle 27">
            <a:extLst>
              <a:ext uri="{FF2B5EF4-FFF2-40B4-BE49-F238E27FC236}">
                <a16:creationId xmlns:a16="http://schemas.microsoft.com/office/drawing/2014/main" id="{0EA41CAE-691F-2340-FFDB-DCD4F30867DE}"/>
              </a:ext>
            </a:extLst>
          </p:cNvPr>
          <p:cNvSpPr/>
          <p:nvPr/>
        </p:nvSpPr>
        <p:spPr>
          <a:xfrm>
            <a:off x="296917" y="239110"/>
            <a:ext cx="11598165" cy="63797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a:extLst>
              <a:ext uri="{FF2B5EF4-FFF2-40B4-BE49-F238E27FC236}">
                <a16:creationId xmlns:a16="http://schemas.microsoft.com/office/drawing/2014/main" id="{C0E577E1-7D06-4E33-93F0-6BA7CCDCD776}"/>
              </a:ext>
            </a:extLst>
          </p:cNvPr>
          <p:cNvGraphicFramePr>
            <a:graphicFrameLocks noGrp="1"/>
          </p:cNvGraphicFramePr>
          <p:nvPr>
            <p:extLst>
              <p:ext uri="{D42A27DB-BD31-4B8C-83A1-F6EECF244321}">
                <p14:modId xmlns:p14="http://schemas.microsoft.com/office/powerpoint/2010/main" val="2527722408"/>
              </p:ext>
            </p:extLst>
          </p:nvPr>
        </p:nvGraphicFramePr>
        <p:xfrm>
          <a:off x="1308847" y="1404316"/>
          <a:ext cx="9393158" cy="4802185"/>
        </p:xfrm>
        <a:graphic>
          <a:graphicData uri="http://schemas.openxmlformats.org/drawingml/2006/table">
            <a:tbl>
              <a:tblPr/>
              <a:tblGrid>
                <a:gridCol w="1969533">
                  <a:extLst>
                    <a:ext uri="{9D8B030D-6E8A-4147-A177-3AD203B41FA5}">
                      <a16:colId xmlns:a16="http://schemas.microsoft.com/office/drawing/2014/main" val="1768109179"/>
                    </a:ext>
                  </a:extLst>
                </a:gridCol>
                <a:gridCol w="3677380">
                  <a:extLst>
                    <a:ext uri="{9D8B030D-6E8A-4147-A177-3AD203B41FA5}">
                      <a16:colId xmlns:a16="http://schemas.microsoft.com/office/drawing/2014/main" val="2352646405"/>
                    </a:ext>
                  </a:extLst>
                </a:gridCol>
                <a:gridCol w="3746245">
                  <a:extLst>
                    <a:ext uri="{9D8B030D-6E8A-4147-A177-3AD203B41FA5}">
                      <a16:colId xmlns:a16="http://schemas.microsoft.com/office/drawing/2014/main" val="559334851"/>
                    </a:ext>
                  </a:extLst>
                </a:gridCol>
              </a:tblGrid>
              <a:tr h="473383">
                <a:tc gridSpan="3">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0587570"/>
                  </a:ext>
                </a:extLst>
              </a:tr>
              <a:tr h="215174">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276554180"/>
                  </a:ext>
                </a:extLst>
              </a:tr>
              <a:tr h="215174">
                <a:tc gridSpan="3">
                  <a:txBody>
                    <a:bodyPr/>
                    <a:lstStyle/>
                    <a:p>
                      <a:pPr algn="ctr" fontAlgn="b"/>
                      <a:r>
                        <a:rPr lang="en-US" sz="1100" b="0" i="0" u="none" strike="noStrike">
                          <a:solidFill>
                            <a:srgbClr val="000000"/>
                          </a:solidFill>
                          <a:effectLst/>
                          <a:latin typeface="Calibri" panose="020F0502020204030204" pitchFamily="34" charset="0"/>
                        </a:rPr>
                        <a:t>ACCOUNTING OVERVIEW</a:t>
                      </a:r>
                    </a:p>
                  </a:txBody>
                  <a:tcPr marL="0" marR="0" marT="0" marB="0" anchor="b">
                    <a:lnL>
                      <a:noFill/>
                    </a:lnL>
                    <a:lnR>
                      <a:noFill/>
                    </a:lnR>
                    <a:lnT>
                      <a:noFill/>
                    </a:lnT>
                    <a:lnB>
                      <a:noFill/>
                    </a:lnB>
                    <a:solidFill>
                      <a:srgbClr val="D9E1F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16549100"/>
                  </a:ext>
                </a:extLst>
              </a:tr>
              <a:tr h="215174">
                <a:tc gridSpan="3">
                  <a:txBody>
                    <a:bodyPr/>
                    <a:lstStyle/>
                    <a:p>
                      <a:pPr algn="l" fontAlgn="b"/>
                      <a:r>
                        <a:rPr lang="en-US" sz="1100" b="1" i="0" u="none" strike="noStrike">
                          <a:solidFill>
                            <a:srgbClr val="FF0000"/>
                          </a:solidFill>
                          <a:effectLst/>
                          <a:latin typeface="Calibri" panose="020F0502020204030204" pitchFamily="34" charset="0"/>
                        </a:rPr>
                        <a:t>As of 01/20/23: $100,000 threshold is pending approval. </a:t>
                      </a:r>
                    </a:p>
                  </a:txBody>
                  <a:tcPr marL="0" marR="0" marT="0" marB="0" anchor="b">
                    <a:lnL>
                      <a:noFill/>
                    </a:lnL>
                    <a:lnR>
                      <a:noFill/>
                    </a:lnR>
                    <a:lnT>
                      <a:noFill/>
                    </a:lnT>
                    <a:lnB>
                      <a:noFill/>
                    </a:lnB>
                    <a:solidFill>
                      <a:srgbClr val="FFFF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04837759"/>
                  </a:ext>
                </a:extLst>
              </a:tr>
              <a:tr h="462624">
                <a:tc gridSpan="3">
                  <a:txBody>
                    <a:bodyPr/>
                    <a:lstStyle/>
                    <a:p>
                      <a:pPr algn="l" fontAlgn="b"/>
                      <a:r>
                        <a:rPr lang="en-US" sz="1100" b="0" i="0" u="none" strike="noStrike">
                          <a:solidFill>
                            <a:srgbClr val="000000"/>
                          </a:solidFill>
                          <a:effectLst/>
                          <a:latin typeface="Calibri" panose="020F0502020204030204" pitchFamily="34" charset="0"/>
                        </a:rPr>
                        <a:t>For SBITA contracts with a term greater than 12 months and that exceed a capitalization threshold of $100,000 in payments over the subscription term, the following will be recorded:</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71058017"/>
                  </a:ext>
                </a:extLst>
              </a:tr>
              <a:tr h="215174">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Liability</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dirty="0">
                          <a:solidFill>
                            <a:srgbClr val="000000"/>
                          </a:solidFill>
                          <a:effectLst/>
                          <a:latin typeface="Calibri" panose="020F0502020204030204" pitchFamily="34" charset="0"/>
                        </a:rPr>
                        <a:t>Asset</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32081333"/>
                  </a:ext>
                </a:extLst>
              </a:tr>
              <a:tr h="1291044">
                <a:tc>
                  <a:txBody>
                    <a:bodyPr/>
                    <a:lstStyle/>
                    <a:p>
                      <a:pPr algn="l" fontAlgn="ctr"/>
                      <a:r>
                        <a:rPr lang="en-US" sz="1100" b="1" i="0" u="none" strike="noStrike">
                          <a:solidFill>
                            <a:srgbClr val="000000"/>
                          </a:solidFill>
                          <a:effectLst/>
                          <a:latin typeface="Calibri" panose="020F0502020204030204" pitchFamily="34" charset="0"/>
                        </a:rPr>
                        <a:t>Commencement of Subscription Term*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dirty="0">
                          <a:solidFill>
                            <a:srgbClr val="000000"/>
                          </a:solidFill>
                          <a:effectLst/>
                          <a:latin typeface="Calibri" panose="020F0502020204030204" pitchFamily="34" charset="0"/>
                        </a:rPr>
                        <a:t>Record subscription liability equal to present value of subscription payments (fixed payments, variable payments, that depend on rate, variable payments that are fixed in substance, payments for penalties, subscription incentives, and any other payments reasonably certain of being required)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dirty="0">
                          <a:solidFill>
                            <a:srgbClr val="000000"/>
                          </a:solidFill>
                          <a:effectLst/>
                          <a:latin typeface="Calibri" panose="020F0502020204030204" pitchFamily="34" charset="0"/>
                        </a:rPr>
                        <a:t>Record subscription asset equal to subscription liability + capitalizable initial implementation costs payments made to SBITA at contract commencement + payments made to SBITA vendor at contract commencement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10512836"/>
                  </a:ext>
                </a:extLst>
              </a:tr>
              <a:tr h="918916">
                <a:tc>
                  <a:txBody>
                    <a:bodyPr/>
                    <a:lstStyle/>
                    <a:p>
                      <a:pPr algn="l" fontAlgn="ctr"/>
                      <a:r>
                        <a:rPr lang="en-US" sz="1100" b="1" i="0" u="none" strike="noStrike">
                          <a:solidFill>
                            <a:srgbClr val="000000"/>
                          </a:solidFill>
                          <a:effectLst/>
                          <a:latin typeface="Calibri" panose="020F0502020204030204" pitchFamily="34" charset="0"/>
                        </a:rPr>
                        <a:t>Subsequent Periods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rgbClr val="000000"/>
                          </a:solidFill>
                          <a:effectLst/>
                          <a:latin typeface="Calibri" panose="020F0502020204030204" pitchFamily="34" charset="0"/>
                        </a:rPr>
                        <a:t>Reduce subscription liability as payments are made for portion related to principal</a:t>
                      </a:r>
                      <a:br>
                        <a:rPr lang="en-US" sz="1100" b="0" i="0" u="none" strike="noStrike">
                          <a:solidFill>
                            <a:srgbClr val="000000"/>
                          </a:solidFill>
                          <a:effectLst/>
                          <a:latin typeface="Calibri" panose="020F0502020204030204" pitchFamily="34" charset="0"/>
                        </a:rPr>
                      </a:b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Record interest expense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rgbClr val="000000"/>
                          </a:solidFill>
                          <a:effectLst/>
                          <a:latin typeface="Calibri" panose="020F0502020204030204" pitchFamily="34" charset="0"/>
                        </a:rPr>
                        <a:t>Record amortization expense and allowance for amortization on subscripting asset over the subscription term using straight-line method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29446246"/>
                  </a:ext>
                </a:extLst>
              </a:tr>
              <a:tr h="795522">
                <a:tc gridSpan="3">
                  <a:txBody>
                    <a:bodyPr/>
                    <a:lstStyle/>
                    <a:p>
                      <a:pPr algn="l" fontAlgn="ctr"/>
                      <a:r>
                        <a:rPr lang="en-US" sz="1100" b="0" i="1" u="none" strike="noStrike" dirty="0">
                          <a:solidFill>
                            <a:srgbClr val="000000"/>
                          </a:solidFill>
                          <a:effectLst/>
                          <a:latin typeface="Calibri" panose="020F0502020204030204" pitchFamily="34" charset="0"/>
                        </a:rPr>
                        <a:t>*The subscription term begins when the subscription asset is placed into service.  This occurs when (1) the initial implementation stage is complete and (2) the institution has obtained the control of the right to use the underlying IT assets. For FY23 (implementation year), the total of the SBITA contract starts from July 1, 2022 (or the date the SBITA begins if after July 1, 2022) through the end of the subscription term.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11084614"/>
                  </a:ext>
                </a:extLst>
              </a:tr>
            </a:tbl>
          </a:graphicData>
        </a:graphic>
      </p:graphicFrame>
      <p:sp>
        <p:nvSpPr>
          <p:cNvPr id="4" name="TextBox 3">
            <a:extLst>
              <a:ext uri="{FF2B5EF4-FFF2-40B4-BE49-F238E27FC236}">
                <a16:creationId xmlns:a16="http://schemas.microsoft.com/office/drawing/2014/main" id="{533FDE2F-283B-4460-8441-A2BBDA12E48F}"/>
              </a:ext>
            </a:extLst>
          </p:cNvPr>
          <p:cNvSpPr txBox="1"/>
          <p:nvPr/>
        </p:nvSpPr>
        <p:spPr>
          <a:xfrm>
            <a:off x="821973" y="1375768"/>
            <a:ext cx="9942786" cy="646331"/>
          </a:xfrm>
          <a:prstGeom prst="rect">
            <a:avLst/>
          </a:prstGeom>
          <a:noFill/>
        </p:spPr>
        <p:txBody>
          <a:bodyPr wrap="square" rtlCol="0">
            <a:spAutoFit/>
          </a:bodyPr>
          <a:lstStyle/>
          <a:p>
            <a:r>
              <a:rPr lang="en-US" i="1" dirty="0"/>
              <a:t>At the commencement of the subscription term, a government should recognize a subscription liability and an intangible right-to-use asset (the subscription asset).</a:t>
            </a:r>
          </a:p>
        </p:txBody>
      </p:sp>
      <p:sp>
        <p:nvSpPr>
          <p:cNvPr id="3" name="Rectangle 2">
            <a:extLst>
              <a:ext uri="{FF2B5EF4-FFF2-40B4-BE49-F238E27FC236}">
                <a16:creationId xmlns:a16="http://schemas.microsoft.com/office/drawing/2014/main" id="{9FA90618-6CDC-44CE-876B-FD0B792E0AB6}"/>
              </a:ext>
            </a:extLst>
          </p:cNvPr>
          <p:cNvSpPr/>
          <p:nvPr/>
        </p:nvSpPr>
        <p:spPr>
          <a:xfrm>
            <a:off x="6939815" y="3429000"/>
            <a:ext cx="3686476" cy="883118"/>
          </a:xfrm>
          <a:prstGeom prst="rect">
            <a:avLst/>
          </a:prstGeom>
          <a:solidFill>
            <a:srgbClr val="00B05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5703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05E7F32-1501-A0A7-F096-62E5012CAA7C}"/>
              </a:ext>
            </a:extLst>
          </p:cNvPr>
          <p:cNvSpPr>
            <a:spLocks noGrp="1"/>
          </p:cNvSpPr>
          <p:nvPr>
            <p:ph type="ctrTitle"/>
          </p:nvPr>
        </p:nvSpPr>
        <p:spPr>
          <a:xfrm>
            <a:off x="472349" y="385926"/>
            <a:ext cx="9942786" cy="582508"/>
          </a:xfrm>
        </p:spPr>
        <p:txBody>
          <a:bodyPr>
            <a:noAutofit/>
          </a:bodyPr>
          <a:lstStyle/>
          <a:p>
            <a:pPr algn="l"/>
            <a:r>
              <a:rPr lang="en-US" sz="4000" b="1" dirty="0">
                <a:solidFill>
                  <a:schemeClr val="tx1">
                    <a:lumMod val="65000"/>
                    <a:lumOff val="35000"/>
                  </a:schemeClr>
                </a:solidFill>
                <a:effectLst/>
                <a:latin typeface="Trade Gothic LT Std Cn" panose="020B0606020502020204" pitchFamily="34" charset="77"/>
              </a:rPr>
              <a:t>GASB 96 </a:t>
            </a:r>
            <a:r>
              <a:rPr lang="en-US" sz="4000" b="1" dirty="0">
                <a:solidFill>
                  <a:schemeClr val="tx1">
                    <a:lumMod val="65000"/>
                    <a:lumOff val="35000"/>
                  </a:schemeClr>
                </a:solidFill>
                <a:latin typeface="Trade Gothic LT Std Cn" panose="020B0606020502020204" pitchFamily="34" charset="77"/>
              </a:rPr>
              <a:t>Cost Stages</a:t>
            </a:r>
            <a:endParaRPr lang="en-US" sz="4000" b="1" dirty="0">
              <a:solidFill>
                <a:srgbClr val="CD304A"/>
              </a:solidFill>
              <a:latin typeface="Trade Gothic LT Std Cn" panose="020B0606020502020204" pitchFamily="34" charset="77"/>
            </a:endParaRPr>
          </a:p>
        </p:txBody>
      </p:sp>
      <p:sp>
        <p:nvSpPr>
          <p:cNvPr id="28" name="Rectangle 27">
            <a:extLst>
              <a:ext uri="{FF2B5EF4-FFF2-40B4-BE49-F238E27FC236}">
                <a16:creationId xmlns:a16="http://schemas.microsoft.com/office/drawing/2014/main" id="{0EA41CAE-691F-2340-FFDB-DCD4F30867DE}"/>
              </a:ext>
            </a:extLst>
          </p:cNvPr>
          <p:cNvSpPr/>
          <p:nvPr/>
        </p:nvSpPr>
        <p:spPr>
          <a:xfrm>
            <a:off x="296917" y="239110"/>
            <a:ext cx="11598165" cy="63797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39EE3D3D-3952-4F2B-BEC3-390D3932584D}"/>
              </a:ext>
            </a:extLst>
          </p:cNvPr>
          <p:cNvPicPr/>
          <p:nvPr/>
        </p:nvPicPr>
        <p:blipFill>
          <a:blip r:embed="rId3"/>
          <a:stretch>
            <a:fillRect/>
          </a:stretch>
        </p:blipFill>
        <p:spPr>
          <a:xfrm>
            <a:off x="1192455" y="893781"/>
            <a:ext cx="9618980" cy="5623560"/>
          </a:xfrm>
          <a:prstGeom prst="rect">
            <a:avLst/>
          </a:prstGeom>
        </p:spPr>
      </p:pic>
      <p:cxnSp>
        <p:nvCxnSpPr>
          <p:cNvPr id="5" name="Straight Connector 4">
            <a:extLst>
              <a:ext uri="{FF2B5EF4-FFF2-40B4-BE49-F238E27FC236}">
                <a16:creationId xmlns:a16="http://schemas.microsoft.com/office/drawing/2014/main" id="{7FD05EC2-C10E-4207-86C3-14A8CD901718}"/>
              </a:ext>
            </a:extLst>
          </p:cNvPr>
          <p:cNvCxnSpPr/>
          <p:nvPr/>
        </p:nvCxnSpPr>
        <p:spPr>
          <a:xfrm>
            <a:off x="9161929" y="1658470"/>
            <a:ext cx="699247" cy="0"/>
          </a:xfrm>
          <a:prstGeom prst="line">
            <a:avLst/>
          </a:prstGeom>
          <a:ln w="28575">
            <a:solidFill>
              <a:srgbClr val="BA0C2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7E5CD17-8028-4827-BEF3-A13A222F5E89}"/>
              </a:ext>
            </a:extLst>
          </p:cNvPr>
          <p:cNvCxnSpPr/>
          <p:nvPr/>
        </p:nvCxnSpPr>
        <p:spPr>
          <a:xfrm>
            <a:off x="9789458" y="3334871"/>
            <a:ext cx="699247" cy="0"/>
          </a:xfrm>
          <a:prstGeom prst="line">
            <a:avLst/>
          </a:prstGeom>
          <a:ln w="28575">
            <a:solidFill>
              <a:srgbClr val="BA0C2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942B7B-E737-4FDF-9511-652662774812}"/>
              </a:ext>
            </a:extLst>
          </p:cNvPr>
          <p:cNvCxnSpPr/>
          <p:nvPr/>
        </p:nvCxnSpPr>
        <p:spPr>
          <a:xfrm>
            <a:off x="9161929" y="4921624"/>
            <a:ext cx="699247" cy="0"/>
          </a:xfrm>
          <a:prstGeom prst="line">
            <a:avLst/>
          </a:prstGeom>
          <a:ln w="28575">
            <a:solidFill>
              <a:srgbClr val="BA0C2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2DF1E84-734F-4415-B081-48EAAAD8329A}"/>
              </a:ext>
            </a:extLst>
          </p:cNvPr>
          <p:cNvCxnSpPr/>
          <p:nvPr/>
        </p:nvCxnSpPr>
        <p:spPr>
          <a:xfrm>
            <a:off x="8794375" y="5531224"/>
            <a:ext cx="699247" cy="0"/>
          </a:xfrm>
          <a:prstGeom prst="line">
            <a:avLst/>
          </a:prstGeom>
          <a:ln w="28575">
            <a:solidFill>
              <a:srgbClr val="BA0C2F"/>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85C4D8A-1F77-4A25-8C1C-771B4F4CC953}"/>
              </a:ext>
            </a:extLst>
          </p:cNvPr>
          <p:cNvSpPr/>
          <p:nvPr/>
        </p:nvSpPr>
        <p:spPr>
          <a:xfrm>
            <a:off x="1192455" y="2415941"/>
            <a:ext cx="9520463" cy="1815637"/>
          </a:xfrm>
          <a:prstGeom prst="rect">
            <a:avLst/>
          </a:prstGeom>
          <a:solidFill>
            <a:srgbClr val="00B05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3912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05E7F32-1501-A0A7-F096-62E5012CAA7C}"/>
              </a:ext>
            </a:extLst>
          </p:cNvPr>
          <p:cNvSpPr>
            <a:spLocks noGrp="1"/>
          </p:cNvSpPr>
          <p:nvPr>
            <p:ph type="ctrTitle"/>
          </p:nvPr>
        </p:nvSpPr>
        <p:spPr>
          <a:xfrm>
            <a:off x="651643" y="851333"/>
            <a:ext cx="9942786" cy="582508"/>
          </a:xfrm>
        </p:spPr>
        <p:txBody>
          <a:bodyPr>
            <a:noAutofit/>
          </a:bodyPr>
          <a:lstStyle/>
          <a:p>
            <a:pPr algn="l"/>
            <a:r>
              <a:rPr lang="en-US" sz="4000" b="1" dirty="0">
                <a:solidFill>
                  <a:schemeClr val="tx1">
                    <a:lumMod val="65000"/>
                    <a:lumOff val="35000"/>
                  </a:schemeClr>
                </a:solidFill>
                <a:latin typeface="Trade Gothic LT Std Cn" panose="020B0606020502020204" pitchFamily="34" charset="77"/>
              </a:rPr>
              <a:t>Exclusions from GASB 96</a:t>
            </a:r>
            <a:endParaRPr lang="en-US" sz="4000" b="1" dirty="0">
              <a:solidFill>
                <a:srgbClr val="CD304A"/>
              </a:solidFill>
              <a:latin typeface="Trade Gothic LT Std Cn" panose="020B0606020502020204" pitchFamily="34" charset="77"/>
            </a:endParaRPr>
          </a:p>
        </p:txBody>
      </p:sp>
      <p:sp>
        <p:nvSpPr>
          <p:cNvPr id="13" name="Subtitle 2">
            <a:extLst>
              <a:ext uri="{FF2B5EF4-FFF2-40B4-BE49-F238E27FC236}">
                <a16:creationId xmlns:a16="http://schemas.microsoft.com/office/drawing/2014/main" id="{D04736BD-42C3-7342-30F2-7A71153B2351}"/>
              </a:ext>
            </a:extLst>
          </p:cNvPr>
          <p:cNvSpPr>
            <a:spLocks noGrp="1"/>
          </p:cNvSpPr>
          <p:nvPr>
            <p:ph type="subTitle" idx="1"/>
          </p:nvPr>
        </p:nvSpPr>
        <p:spPr>
          <a:xfrm>
            <a:off x="751645" y="1579909"/>
            <a:ext cx="10802180" cy="4779389"/>
          </a:xfrm>
        </p:spPr>
        <p:txBody>
          <a:bodyPr>
            <a:noAutofit/>
          </a:bodyPr>
          <a:lstStyle/>
          <a:p>
            <a:pPr marL="342900" indent="-342900" algn="l">
              <a:buFont typeface="Arial" panose="020B0604020202020204" pitchFamily="34" charset="0"/>
              <a:buChar char="•"/>
            </a:pPr>
            <a:r>
              <a:rPr lang="en-US" sz="2000" dirty="0">
                <a:solidFill>
                  <a:srgbClr val="000000"/>
                </a:solidFill>
                <a:latin typeface="Merriweather Sans"/>
              </a:rPr>
              <a:t>Standalone </a:t>
            </a:r>
            <a:r>
              <a:rPr lang="en-US" sz="2000" b="1" dirty="0">
                <a:solidFill>
                  <a:srgbClr val="000000"/>
                </a:solidFill>
                <a:latin typeface="Merriweather Sans"/>
              </a:rPr>
              <a:t>IT Support/Maintenance service contracts </a:t>
            </a:r>
            <a:r>
              <a:rPr lang="en-US" sz="2000" dirty="0">
                <a:solidFill>
                  <a:srgbClr val="000000"/>
                </a:solidFill>
                <a:latin typeface="Merriweather Sans"/>
              </a:rPr>
              <a:t>that do not include the right to use an underlying IT asset </a:t>
            </a:r>
          </a:p>
          <a:p>
            <a:pPr marL="342900" indent="-342900" algn="l">
              <a:buFont typeface="Arial" panose="020B0604020202020204" pitchFamily="34" charset="0"/>
              <a:buChar char="•"/>
            </a:pPr>
            <a:r>
              <a:rPr lang="en-US" sz="2000" dirty="0">
                <a:solidFill>
                  <a:srgbClr val="000000"/>
                </a:solidFill>
                <a:latin typeface="Merriweather Sans"/>
              </a:rPr>
              <a:t>Contracts that convey control of right to use IT software and tangible assets that meet the definition of a </a:t>
            </a:r>
            <a:r>
              <a:rPr lang="en-US" sz="2000" b="1" dirty="0">
                <a:solidFill>
                  <a:srgbClr val="000000"/>
                </a:solidFill>
                <a:latin typeface="Merriweather Sans"/>
              </a:rPr>
              <a:t>lease</a:t>
            </a:r>
            <a:r>
              <a:rPr lang="en-US" sz="2000" dirty="0">
                <a:solidFill>
                  <a:srgbClr val="000000"/>
                </a:solidFill>
                <a:latin typeface="Merriweather Sans"/>
              </a:rPr>
              <a:t> in</a:t>
            </a:r>
            <a:r>
              <a:rPr lang="en-US" sz="2000" i="1" dirty="0">
                <a:solidFill>
                  <a:srgbClr val="000000"/>
                </a:solidFill>
                <a:latin typeface="Merriweather Sans"/>
              </a:rPr>
              <a:t> GASB Statement 87</a:t>
            </a:r>
            <a:r>
              <a:rPr lang="en-US" sz="2000" dirty="0">
                <a:solidFill>
                  <a:srgbClr val="000000"/>
                </a:solidFill>
                <a:latin typeface="Merriweather Sans"/>
              </a:rPr>
              <a:t>, where the software component is insignificant compared to the cost of the underlying tangible capital asset  (for example, a computer with operating software or a smart copier that is connected to an IT system).</a:t>
            </a:r>
          </a:p>
          <a:p>
            <a:pPr marL="342900" indent="-342900" algn="l">
              <a:buFont typeface="Arial" panose="020B0604020202020204" pitchFamily="34" charset="0"/>
              <a:buChar char="•"/>
            </a:pPr>
            <a:r>
              <a:rPr lang="en-US" sz="2000" dirty="0">
                <a:solidFill>
                  <a:srgbClr val="000000"/>
                </a:solidFill>
                <a:latin typeface="Merriweather Sans"/>
              </a:rPr>
              <a:t>Contracts that meet the definition of </a:t>
            </a:r>
            <a:r>
              <a:rPr lang="en-US" sz="2000" b="1" dirty="0">
                <a:solidFill>
                  <a:srgbClr val="000000"/>
                </a:solidFill>
                <a:latin typeface="Merriweather Sans"/>
              </a:rPr>
              <a:t>a public-private and public-public partnership and availability payment arrangements </a:t>
            </a:r>
            <a:r>
              <a:rPr lang="en-US" sz="2000" dirty="0">
                <a:solidFill>
                  <a:srgbClr val="000000"/>
                </a:solidFill>
                <a:latin typeface="Merriweather Sans"/>
              </a:rPr>
              <a:t>in </a:t>
            </a:r>
            <a:r>
              <a:rPr lang="en-US" sz="2000" i="1" dirty="0">
                <a:solidFill>
                  <a:srgbClr val="000000"/>
                </a:solidFill>
                <a:latin typeface="Merriweather Sans"/>
              </a:rPr>
              <a:t>GASB Statement 94</a:t>
            </a:r>
            <a:r>
              <a:rPr lang="en-US" sz="2000" dirty="0">
                <a:solidFill>
                  <a:srgbClr val="000000"/>
                </a:solidFill>
                <a:latin typeface="Merriweather Sans"/>
              </a:rPr>
              <a:t>. </a:t>
            </a:r>
          </a:p>
          <a:p>
            <a:pPr marL="342900" indent="-342900" algn="l">
              <a:buFont typeface="Arial" panose="020B0604020202020204" pitchFamily="34" charset="0"/>
              <a:buChar char="•"/>
            </a:pPr>
            <a:r>
              <a:rPr lang="en-US" sz="2000" dirty="0">
                <a:solidFill>
                  <a:srgbClr val="000000"/>
                </a:solidFill>
                <a:latin typeface="Merriweather Sans"/>
              </a:rPr>
              <a:t>Licensing arrangements that provide a </a:t>
            </a:r>
            <a:r>
              <a:rPr lang="en-US" sz="2000" b="1" dirty="0">
                <a:solidFill>
                  <a:srgbClr val="000000"/>
                </a:solidFill>
                <a:latin typeface="Merriweather Sans"/>
              </a:rPr>
              <a:t>perpetual license </a:t>
            </a:r>
            <a:r>
              <a:rPr lang="en-US" sz="2000" dirty="0">
                <a:solidFill>
                  <a:srgbClr val="000000"/>
                </a:solidFill>
                <a:latin typeface="Merriweather Sans"/>
              </a:rPr>
              <a:t>to governments to use a vendor's computer software, which are subject to </a:t>
            </a:r>
            <a:r>
              <a:rPr lang="en-US" sz="2000" i="1" dirty="0">
                <a:solidFill>
                  <a:srgbClr val="000000"/>
                </a:solidFill>
                <a:latin typeface="Merriweather Sans"/>
              </a:rPr>
              <a:t>GASB Statement 51</a:t>
            </a:r>
            <a:r>
              <a:rPr lang="en-US" sz="2000" dirty="0">
                <a:solidFill>
                  <a:srgbClr val="000000"/>
                </a:solidFill>
                <a:latin typeface="Merriweather Sans"/>
              </a:rPr>
              <a:t>. A perpetual agreement gives the buyer the right to use the software for an indefinite amount of time (in perpetuity). </a:t>
            </a:r>
          </a:p>
          <a:p>
            <a:pPr marL="342900" indent="-342900" algn="l">
              <a:buFont typeface="Arial" panose="020B0604020202020204" pitchFamily="34" charset="0"/>
              <a:buChar char="•"/>
            </a:pPr>
            <a:r>
              <a:rPr lang="en-US" sz="2000" dirty="0">
                <a:solidFill>
                  <a:srgbClr val="000000"/>
                </a:solidFill>
                <a:latin typeface="Merriweather Sans"/>
              </a:rPr>
              <a:t>Short-term SBITA contracts, </a:t>
            </a:r>
            <a:r>
              <a:rPr lang="en-US" sz="2000" b="1" dirty="0">
                <a:solidFill>
                  <a:srgbClr val="000000"/>
                </a:solidFill>
                <a:latin typeface="Merriweather Sans"/>
              </a:rPr>
              <a:t>under 12 months </a:t>
            </a:r>
            <a:r>
              <a:rPr lang="en-US" sz="2000" dirty="0">
                <a:solidFill>
                  <a:srgbClr val="000000"/>
                </a:solidFill>
                <a:latin typeface="Merriweather Sans"/>
              </a:rPr>
              <a:t>including exercised renewal periods.</a:t>
            </a:r>
          </a:p>
          <a:p>
            <a:pPr marL="342900" indent="-342900" algn="l">
              <a:buFont typeface="Arial" panose="020B0604020202020204" pitchFamily="34" charset="0"/>
              <a:buChar char="•"/>
            </a:pPr>
            <a:r>
              <a:rPr lang="en-US" sz="2000" b="1" dirty="0">
                <a:solidFill>
                  <a:srgbClr val="000000"/>
                </a:solidFill>
                <a:latin typeface="Merriweather Sans"/>
              </a:rPr>
              <a:t>Governments</a:t>
            </a:r>
            <a:r>
              <a:rPr lang="en-US" sz="2000" dirty="0">
                <a:solidFill>
                  <a:srgbClr val="000000"/>
                </a:solidFill>
                <a:latin typeface="Merriweather Sans"/>
              </a:rPr>
              <a:t> that </a:t>
            </a:r>
            <a:r>
              <a:rPr lang="en-US" sz="2000" b="1" dirty="0">
                <a:solidFill>
                  <a:srgbClr val="000000"/>
                </a:solidFill>
                <a:latin typeface="Merriweather Sans"/>
              </a:rPr>
              <a:t>provide the right to use their IT software </a:t>
            </a:r>
            <a:r>
              <a:rPr lang="en-US" sz="2000" dirty="0">
                <a:solidFill>
                  <a:srgbClr val="000000"/>
                </a:solidFill>
                <a:latin typeface="Merriweather Sans"/>
              </a:rPr>
              <a:t>and associated tangible capital assets </a:t>
            </a:r>
            <a:r>
              <a:rPr lang="en-US" sz="2000" b="1" dirty="0">
                <a:solidFill>
                  <a:srgbClr val="000000"/>
                </a:solidFill>
                <a:latin typeface="Merriweather Sans"/>
              </a:rPr>
              <a:t>to other entities </a:t>
            </a:r>
            <a:r>
              <a:rPr lang="en-US" sz="2000" dirty="0">
                <a:solidFill>
                  <a:srgbClr val="000000"/>
                </a:solidFill>
                <a:latin typeface="Merriweather Sans"/>
              </a:rPr>
              <a:t>through SBITAs </a:t>
            </a:r>
          </a:p>
          <a:p>
            <a:pPr marL="342900" indent="-342900" algn="l">
              <a:buFont typeface="Arial" panose="020B0604020202020204" pitchFamily="34" charset="0"/>
              <a:buChar char="•"/>
            </a:pPr>
            <a:endParaRPr lang="en-US" sz="2000" dirty="0">
              <a:solidFill>
                <a:srgbClr val="000000"/>
              </a:solidFill>
              <a:latin typeface="Merriweather Sans"/>
            </a:endParaRPr>
          </a:p>
        </p:txBody>
      </p:sp>
      <p:sp>
        <p:nvSpPr>
          <p:cNvPr id="28" name="Rectangle 27">
            <a:extLst>
              <a:ext uri="{FF2B5EF4-FFF2-40B4-BE49-F238E27FC236}">
                <a16:creationId xmlns:a16="http://schemas.microsoft.com/office/drawing/2014/main" id="{0EA41CAE-691F-2340-FFDB-DCD4F30867DE}"/>
              </a:ext>
            </a:extLst>
          </p:cNvPr>
          <p:cNvSpPr/>
          <p:nvPr/>
        </p:nvSpPr>
        <p:spPr>
          <a:xfrm>
            <a:off x="296917" y="239110"/>
            <a:ext cx="11598165" cy="63797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17057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CECE3FE6DF9904C8055E6E3C1001556" ma:contentTypeVersion="12" ma:contentTypeDescription="Create a new document." ma:contentTypeScope="" ma:versionID="39d8634f7acf1847efcf50b85575808b">
  <xsd:schema xmlns:xsd="http://www.w3.org/2001/XMLSchema" xmlns:xs="http://www.w3.org/2001/XMLSchema" xmlns:p="http://schemas.microsoft.com/office/2006/metadata/properties" xmlns:ns1="http://schemas.microsoft.com/sharepoint/v3" xmlns:ns2="5987491f-39d5-40dc-9199-132d7d9f9ac5" xmlns:ns3="6bed93b7-3959-4b6d-9d85-609338089be7" targetNamespace="http://schemas.microsoft.com/office/2006/metadata/properties" ma:root="true" ma:fieldsID="eb880c2568e09e18a8cb7fa2f98bb767" ns1:_="" ns2:_="" ns3:_="">
    <xsd:import namespace="http://schemas.microsoft.com/sharepoint/v3"/>
    <xsd:import namespace="5987491f-39d5-40dc-9199-132d7d9f9ac5"/>
    <xsd:import namespace="6bed93b7-3959-4b6d-9d85-609338089be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87491f-39d5-40dc-9199-132d7d9f9a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ed93b7-3959-4b6d-9d85-609338089be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97E96E-6106-4A24-90E5-5FB0DCA7823D}">
  <ds:schemaRefs>
    <ds:schemaRef ds:uri="http://purl.org/dc/dcmitype/"/>
    <ds:schemaRef ds:uri="http://schemas.openxmlformats.org/package/2006/metadata/core-properties"/>
    <ds:schemaRef ds:uri="http://purl.org/dc/elements/1.1/"/>
    <ds:schemaRef ds:uri="5987491f-39d5-40dc-9199-132d7d9f9ac5"/>
    <ds:schemaRef ds:uri="http://schemas.microsoft.com/office/2006/documentManagement/types"/>
    <ds:schemaRef ds:uri="http://purl.org/dc/terms/"/>
    <ds:schemaRef ds:uri="http://www.w3.org/XML/1998/namespace"/>
    <ds:schemaRef ds:uri="6bed93b7-3959-4b6d-9d85-609338089be7"/>
    <ds:schemaRef ds:uri="http://schemas.microsoft.com/office/infopath/2007/PartnerControls"/>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2AB2A8F3-784F-4356-A430-B5BDC5019E64}">
  <ds:schemaRefs>
    <ds:schemaRef ds:uri="http://schemas.microsoft.com/sharepoint/v3/contenttype/forms"/>
  </ds:schemaRefs>
</ds:datastoreItem>
</file>

<file path=customXml/itemProps3.xml><?xml version="1.0" encoding="utf-8"?>
<ds:datastoreItem xmlns:ds="http://schemas.openxmlformats.org/officeDocument/2006/customXml" ds:itemID="{CE59F7F8-E6E9-4DCB-B64B-BD82551C26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987491f-39d5-40dc-9199-132d7d9f9ac5"/>
    <ds:schemaRef ds:uri="6bed93b7-3959-4b6d-9d85-609338089b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2250</TotalTime>
  <Words>3337</Words>
  <Application>Microsoft Office PowerPoint</Application>
  <PresentationFormat>Widescreen</PresentationFormat>
  <Paragraphs>385</Paragraphs>
  <Slides>45</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Calibri Light</vt:lpstr>
      <vt:lpstr>Merriweather</vt:lpstr>
      <vt:lpstr>Merriweather Sans</vt:lpstr>
      <vt:lpstr>Trade Gothic LT Std Cn</vt:lpstr>
      <vt:lpstr>Office Theme</vt:lpstr>
      <vt:lpstr>GASB 96: Understanding and Implementing  the New SBITA Accounting Standard</vt:lpstr>
      <vt:lpstr>Discussion Points</vt:lpstr>
      <vt:lpstr>GASB 96 Defined</vt:lpstr>
      <vt:lpstr>Why is the reporting for SBITAs Changing?</vt:lpstr>
      <vt:lpstr>GASB 96 Standard</vt:lpstr>
      <vt:lpstr>Ask yourself…</vt:lpstr>
      <vt:lpstr>GASB 96 Cost Stages</vt:lpstr>
      <vt:lpstr>GASB 96 Cost Stages</vt:lpstr>
      <vt:lpstr>Exclusions from GASB 96</vt:lpstr>
      <vt:lpstr>Exclusions from GASB 96</vt:lpstr>
      <vt:lpstr>Exclusions from GASB 96</vt:lpstr>
      <vt:lpstr>Exclusions from GASB 96</vt:lpstr>
      <vt:lpstr>New SBITA Contracts</vt:lpstr>
      <vt:lpstr>GASB 96 Examples</vt:lpstr>
      <vt:lpstr>GASB 96 Questionnaire</vt:lpstr>
      <vt:lpstr>Example 1: Excluded from GASB 96  Equipment purchase with perpetual software license (PO Number: E1308837) </vt:lpstr>
      <vt:lpstr>GASB 96 Questionnaire</vt:lpstr>
      <vt:lpstr>Example 2: INSIGNIFICANT GASB 96  Cappex (software) membership (PO Number: E1268869) </vt:lpstr>
      <vt:lpstr>PowerPoint Presentation</vt:lpstr>
      <vt:lpstr>PowerPoint Presentation</vt:lpstr>
      <vt:lpstr>PowerPoint Presentation</vt:lpstr>
      <vt:lpstr>GASB 96 Questionnaire</vt:lpstr>
      <vt:lpstr>Example 3:  GASB 96 SBITA Cloud-based assessment management system (PO Number: E1262565) </vt:lpstr>
      <vt:lpstr>Example 3:  GASB 96 SBITA Cloud-based assessment management system (PO Number: E1262565) </vt:lpstr>
      <vt:lpstr>Example 3:  GASB 96 SBITA Cloud-based assessment management system (PO Number: E1262565) </vt:lpstr>
      <vt:lpstr>Example 3:  GASB 96 SBITA Cloud-based assessment management system (PO Number: E1262565) </vt:lpstr>
      <vt:lpstr>Example 3:  GASB 96 SBITA Cloud-based assessment management system (PO Number: E1262565) </vt:lpstr>
      <vt:lpstr>Live Example</vt:lpstr>
      <vt:lpstr>Renewals versus Amendments</vt:lpstr>
      <vt:lpstr>How to Locate SBITA ID Number:</vt:lpstr>
      <vt:lpstr>GASB 96 Process</vt:lpstr>
      <vt:lpstr>GASB 96 Process</vt:lpstr>
      <vt:lpstr>GASB 96 Approval Workflow</vt:lpstr>
      <vt:lpstr>GASB 96 Approval Workflow</vt:lpstr>
      <vt:lpstr>GASB 96 Approval Workflow</vt:lpstr>
      <vt:lpstr>GASB 96 Approval Workflow</vt:lpstr>
      <vt:lpstr>GASB 96 Approval Workflow</vt:lpstr>
      <vt:lpstr>GASB 96 Approval Workflow</vt:lpstr>
      <vt:lpstr>GASB 96 – Other Items</vt:lpstr>
      <vt:lpstr>Implementation Schedule</vt:lpstr>
      <vt:lpstr>SBITA ID Naming Convention</vt:lpstr>
      <vt:lpstr>New SBITA Account Codes</vt:lpstr>
      <vt:lpstr>Accounting GASB Pronouncements Webpage</vt:lpstr>
      <vt:lpstr>Thank you to the GASB 96 Implementation Team:</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Payton</dc:creator>
  <cp:lastModifiedBy>Tori Reppert</cp:lastModifiedBy>
  <cp:revision>154</cp:revision>
  <cp:lastPrinted>2023-02-09T14:34:16Z</cp:lastPrinted>
  <dcterms:created xsi:type="dcterms:W3CDTF">2022-11-15T19:35:48Z</dcterms:created>
  <dcterms:modified xsi:type="dcterms:W3CDTF">2023-02-20T20:24:09Z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0x010100BCECE3FE6DF9904C8055E6E3C1001556</vt:lpwstr>
  </property>
</Properties>
</file>