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BA0C2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BA0C2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BA0C2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116" y="1061784"/>
            <a:ext cx="615413" cy="5739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1920" y="1204722"/>
            <a:ext cx="9815830" cy="5385435"/>
          </a:xfrm>
          <a:custGeom>
            <a:avLst/>
            <a:gdLst/>
            <a:ahLst/>
            <a:cxnLst/>
            <a:rect l="l" t="t" r="r" b="b"/>
            <a:pathLst>
              <a:path w="9815830" h="5385434">
                <a:moveTo>
                  <a:pt x="9815322" y="5385054"/>
                </a:moveTo>
                <a:lnTo>
                  <a:pt x="9815322" y="0"/>
                </a:lnTo>
                <a:lnTo>
                  <a:pt x="0" y="0"/>
                </a:lnTo>
                <a:lnTo>
                  <a:pt x="0" y="5385054"/>
                </a:lnTo>
                <a:lnTo>
                  <a:pt x="10668" y="5385054"/>
                </a:lnTo>
                <a:lnTo>
                  <a:pt x="10667" y="20573"/>
                </a:lnTo>
                <a:lnTo>
                  <a:pt x="21335" y="10668"/>
                </a:lnTo>
                <a:lnTo>
                  <a:pt x="21335" y="20573"/>
                </a:lnTo>
                <a:lnTo>
                  <a:pt x="9793985" y="20573"/>
                </a:lnTo>
                <a:lnTo>
                  <a:pt x="9793985" y="10667"/>
                </a:lnTo>
                <a:lnTo>
                  <a:pt x="9804654" y="20573"/>
                </a:lnTo>
                <a:lnTo>
                  <a:pt x="9804654" y="5385054"/>
                </a:lnTo>
                <a:lnTo>
                  <a:pt x="9815322" y="5385054"/>
                </a:lnTo>
                <a:close/>
              </a:path>
              <a:path w="9815830" h="5385434">
                <a:moveTo>
                  <a:pt x="21335" y="20573"/>
                </a:moveTo>
                <a:lnTo>
                  <a:pt x="21335" y="10668"/>
                </a:lnTo>
                <a:lnTo>
                  <a:pt x="10667" y="20573"/>
                </a:lnTo>
                <a:lnTo>
                  <a:pt x="21335" y="20573"/>
                </a:lnTo>
                <a:close/>
              </a:path>
              <a:path w="9815830" h="5385434">
                <a:moveTo>
                  <a:pt x="21335" y="5364480"/>
                </a:moveTo>
                <a:lnTo>
                  <a:pt x="21335" y="20573"/>
                </a:lnTo>
                <a:lnTo>
                  <a:pt x="10667" y="20573"/>
                </a:lnTo>
                <a:lnTo>
                  <a:pt x="10668" y="5364480"/>
                </a:lnTo>
                <a:lnTo>
                  <a:pt x="21335" y="5364480"/>
                </a:lnTo>
                <a:close/>
              </a:path>
              <a:path w="9815830" h="5385434">
                <a:moveTo>
                  <a:pt x="9804654" y="5364480"/>
                </a:moveTo>
                <a:lnTo>
                  <a:pt x="10668" y="5364480"/>
                </a:lnTo>
                <a:lnTo>
                  <a:pt x="21335" y="5375148"/>
                </a:lnTo>
                <a:lnTo>
                  <a:pt x="21335" y="5385054"/>
                </a:lnTo>
                <a:lnTo>
                  <a:pt x="9793985" y="5385054"/>
                </a:lnTo>
                <a:lnTo>
                  <a:pt x="9793985" y="5375148"/>
                </a:lnTo>
                <a:lnTo>
                  <a:pt x="9804654" y="5364480"/>
                </a:lnTo>
                <a:close/>
              </a:path>
              <a:path w="9815830" h="5385434">
                <a:moveTo>
                  <a:pt x="21335" y="5385054"/>
                </a:moveTo>
                <a:lnTo>
                  <a:pt x="21335" y="5375148"/>
                </a:lnTo>
                <a:lnTo>
                  <a:pt x="10668" y="5364480"/>
                </a:lnTo>
                <a:lnTo>
                  <a:pt x="10668" y="5385054"/>
                </a:lnTo>
                <a:lnTo>
                  <a:pt x="21335" y="5385054"/>
                </a:lnTo>
                <a:close/>
              </a:path>
              <a:path w="9815830" h="5385434">
                <a:moveTo>
                  <a:pt x="9804654" y="20573"/>
                </a:moveTo>
                <a:lnTo>
                  <a:pt x="9793985" y="10667"/>
                </a:lnTo>
                <a:lnTo>
                  <a:pt x="9793985" y="20573"/>
                </a:lnTo>
                <a:lnTo>
                  <a:pt x="9804654" y="20573"/>
                </a:lnTo>
                <a:close/>
              </a:path>
              <a:path w="9815830" h="5385434">
                <a:moveTo>
                  <a:pt x="9804654" y="5364480"/>
                </a:moveTo>
                <a:lnTo>
                  <a:pt x="9804654" y="20573"/>
                </a:lnTo>
                <a:lnTo>
                  <a:pt x="9793985" y="20573"/>
                </a:lnTo>
                <a:lnTo>
                  <a:pt x="9793985" y="5364480"/>
                </a:lnTo>
                <a:lnTo>
                  <a:pt x="9804654" y="5364480"/>
                </a:lnTo>
                <a:close/>
              </a:path>
              <a:path w="9815830" h="5385434">
                <a:moveTo>
                  <a:pt x="9804654" y="5385054"/>
                </a:moveTo>
                <a:lnTo>
                  <a:pt x="9804654" y="5364480"/>
                </a:lnTo>
                <a:lnTo>
                  <a:pt x="9793985" y="5375148"/>
                </a:lnTo>
                <a:lnTo>
                  <a:pt x="9793985" y="5385054"/>
                </a:lnTo>
                <a:lnTo>
                  <a:pt x="9804654" y="5385054"/>
                </a:lnTo>
                <a:close/>
              </a:path>
            </a:pathLst>
          </a:custGeom>
          <a:solidFill>
            <a:srgbClr val="BC1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3377" y="1274318"/>
            <a:ext cx="3990340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BA0C2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462" y="1731212"/>
            <a:ext cx="8975090" cy="457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onesource@uga.edu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hyperlink" Target="mailto:budgets@uga.edu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4722"/>
            <a:ext cx="10058400" cy="5511165"/>
            <a:chOff x="0" y="1204722"/>
            <a:chExt cx="10058400" cy="5511165"/>
          </a:xfrm>
        </p:grpSpPr>
        <p:sp>
          <p:nvSpPr>
            <p:cNvPr id="3" name="object 3"/>
            <p:cNvSpPr/>
            <p:nvPr/>
          </p:nvSpPr>
          <p:spPr>
            <a:xfrm>
              <a:off x="121920" y="1204722"/>
              <a:ext cx="9815830" cy="5385435"/>
            </a:xfrm>
            <a:custGeom>
              <a:avLst/>
              <a:gdLst/>
              <a:ahLst/>
              <a:cxnLst/>
              <a:rect l="l" t="t" r="r" b="b"/>
              <a:pathLst>
                <a:path w="9815830" h="5385434">
                  <a:moveTo>
                    <a:pt x="9815322" y="5385054"/>
                  </a:moveTo>
                  <a:lnTo>
                    <a:pt x="9815322" y="0"/>
                  </a:lnTo>
                  <a:lnTo>
                    <a:pt x="0" y="0"/>
                  </a:lnTo>
                  <a:lnTo>
                    <a:pt x="0" y="5385054"/>
                  </a:lnTo>
                  <a:lnTo>
                    <a:pt x="10668" y="5385054"/>
                  </a:lnTo>
                  <a:lnTo>
                    <a:pt x="10667" y="20573"/>
                  </a:lnTo>
                  <a:lnTo>
                    <a:pt x="21335" y="10668"/>
                  </a:lnTo>
                  <a:lnTo>
                    <a:pt x="21335" y="20573"/>
                  </a:lnTo>
                  <a:lnTo>
                    <a:pt x="9793985" y="20573"/>
                  </a:lnTo>
                  <a:lnTo>
                    <a:pt x="9793985" y="10667"/>
                  </a:lnTo>
                  <a:lnTo>
                    <a:pt x="9804654" y="20573"/>
                  </a:lnTo>
                  <a:lnTo>
                    <a:pt x="9804654" y="5385054"/>
                  </a:lnTo>
                  <a:lnTo>
                    <a:pt x="9815322" y="5385054"/>
                  </a:lnTo>
                  <a:close/>
                </a:path>
                <a:path w="9815830" h="5385434">
                  <a:moveTo>
                    <a:pt x="21335" y="20573"/>
                  </a:moveTo>
                  <a:lnTo>
                    <a:pt x="21335" y="10668"/>
                  </a:lnTo>
                  <a:lnTo>
                    <a:pt x="10667" y="20573"/>
                  </a:lnTo>
                  <a:lnTo>
                    <a:pt x="21335" y="20573"/>
                  </a:lnTo>
                  <a:close/>
                </a:path>
                <a:path w="9815830" h="5385434">
                  <a:moveTo>
                    <a:pt x="21335" y="5364480"/>
                  </a:moveTo>
                  <a:lnTo>
                    <a:pt x="21335" y="20573"/>
                  </a:lnTo>
                  <a:lnTo>
                    <a:pt x="10667" y="20573"/>
                  </a:lnTo>
                  <a:lnTo>
                    <a:pt x="10668" y="5364480"/>
                  </a:lnTo>
                  <a:lnTo>
                    <a:pt x="21335" y="5364480"/>
                  </a:lnTo>
                  <a:close/>
                </a:path>
                <a:path w="9815830" h="5385434">
                  <a:moveTo>
                    <a:pt x="9804654" y="5364480"/>
                  </a:moveTo>
                  <a:lnTo>
                    <a:pt x="10668" y="5364480"/>
                  </a:lnTo>
                  <a:lnTo>
                    <a:pt x="21335" y="5375148"/>
                  </a:lnTo>
                  <a:lnTo>
                    <a:pt x="21335" y="5385054"/>
                  </a:lnTo>
                  <a:lnTo>
                    <a:pt x="9793985" y="5385054"/>
                  </a:lnTo>
                  <a:lnTo>
                    <a:pt x="9793985" y="5375148"/>
                  </a:lnTo>
                  <a:lnTo>
                    <a:pt x="9804654" y="5364480"/>
                  </a:lnTo>
                  <a:close/>
                </a:path>
                <a:path w="9815830" h="5385434">
                  <a:moveTo>
                    <a:pt x="21335" y="5385054"/>
                  </a:moveTo>
                  <a:lnTo>
                    <a:pt x="21335" y="5375148"/>
                  </a:lnTo>
                  <a:lnTo>
                    <a:pt x="10668" y="5364480"/>
                  </a:lnTo>
                  <a:lnTo>
                    <a:pt x="10668" y="5385054"/>
                  </a:lnTo>
                  <a:lnTo>
                    <a:pt x="21335" y="5385054"/>
                  </a:lnTo>
                  <a:close/>
                </a:path>
                <a:path w="9815830" h="5385434">
                  <a:moveTo>
                    <a:pt x="9804654" y="20573"/>
                  </a:moveTo>
                  <a:lnTo>
                    <a:pt x="9793985" y="10667"/>
                  </a:lnTo>
                  <a:lnTo>
                    <a:pt x="9793985" y="20573"/>
                  </a:lnTo>
                  <a:lnTo>
                    <a:pt x="9804654" y="20573"/>
                  </a:lnTo>
                  <a:close/>
                </a:path>
                <a:path w="9815830" h="5385434">
                  <a:moveTo>
                    <a:pt x="9804654" y="5364480"/>
                  </a:moveTo>
                  <a:lnTo>
                    <a:pt x="9804654" y="20573"/>
                  </a:lnTo>
                  <a:lnTo>
                    <a:pt x="9793985" y="20573"/>
                  </a:lnTo>
                  <a:lnTo>
                    <a:pt x="9793985" y="5364480"/>
                  </a:lnTo>
                  <a:lnTo>
                    <a:pt x="9804654" y="5364480"/>
                  </a:lnTo>
                  <a:close/>
                </a:path>
                <a:path w="9815830" h="5385434">
                  <a:moveTo>
                    <a:pt x="9804654" y="5385054"/>
                  </a:moveTo>
                  <a:lnTo>
                    <a:pt x="9804654" y="5364480"/>
                  </a:lnTo>
                  <a:lnTo>
                    <a:pt x="9793985" y="5375148"/>
                  </a:lnTo>
                  <a:lnTo>
                    <a:pt x="9793985" y="5385054"/>
                  </a:lnTo>
                  <a:lnTo>
                    <a:pt x="9804654" y="5385054"/>
                  </a:lnTo>
                  <a:close/>
                </a:path>
              </a:pathLst>
            </a:custGeom>
            <a:solidFill>
              <a:srgbClr val="BC1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5726429"/>
              <a:ext cx="10058400" cy="989330"/>
            </a:xfrm>
            <a:custGeom>
              <a:avLst/>
              <a:gdLst/>
              <a:ahLst/>
              <a:cxnLst/>
              <a:rect l="l" t="t" r="r" b="b"/>
              <a:pathLst>
                <a:path w="10058400" h="989329">
                  <a:moveTo>
                    <a:pt x="10058400" y="0"/>
                  </a:moveTo>
                  <a:lnTo>
                    <a:pt x="10053320" y="0"/>
                  </a:lnTo>
                  <a:lnTo>
                    <a:pt x="5080" y="12"/>
                  </a:lnTo>
                  <a:lnTo>
                    <a:pt x="0" y="12"/>
                  </a:lnTo>
                  <a:lnTo>
                    <a:pt x="0" y="7734"/>
                  </a:lnTo>
                  <a:lnTo>
                    <a:pt x="368" y="7734"/>
                  </a:lnTo>
                  <a:lnTo>
                    <a:pt x="368" y="9588"/>
                  </a:lnTo>
                  <a:lnTo>
                    <a:pt x="368" y="9906"/>
                  </a:lnTo>
                  <a:lnTo>
                    <a:pt x="368" y="984504"/>
                  </a:lnTo>
                  <a:lnTo>
                    <a:pt x="0" y="984504"/>
                  </a:lnTo>
                  <a:lnTo>
                    <a:pt x="0" y="986688"/>
                  </a:lnTo>
                  <a:lnTo>
                    <a:pt x="368" y="986688"/>
                  </a:lnTo>
                  <a:lnTo>
                    <a:pt x="368" y="989076"/>
                  </a:lnTo>
                  <a:lnTo>
                    <a:pt x="10058400" y="989076"/>
                  </a:lnTo>
                  <a:lnTo>
                    <a:pt x="10058400" y="987044"/>
                  </a:lnTo>
                  <a:lnTo>
                    <a:pt x="10058400" y="984504"/>
                  </a:lnTo>
                  <a:lnTo>
                    <a:pt x="10058400" y="9906"/>
                  </a:lnTo>
                  <a:lnTo>
                    <a:pt x="10058387" y="7366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362432" y="5893754"/>
            <a:ext cx="231965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>
              <a:lnSpc>
                <a:spcPts val="1655"/>
              </a:lnSpc>
            </a:pP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website:</a:t>
            </a:r>
            <a:r>
              <a:rPr dirty="0" sz="1450" spc="-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onesource.uga.edu</a:t>
            </a:r>
            <a:endParaRPr sz="1450">
              <a:latin typeface="Georgia"/>
              <a:cs typeface="Georgia"/>
            </a:endParaRPr>
          </a:p>
          <a:p>
            <a:pPr indent="62865">
              <a:lnSpc>
                <a:spcPct val="102400"/>
              </a:lnSpc>
            </a:pP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email: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  <a:hlinkClick r:id="rId2"/>
              </a:rPr>
              <a:t>onesource@uga.edu </a:t>
            </a:r>
            <a:r>
              <a:rPr dirty="0" sz="1450" spc="-3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0">
                <a:solidFill>
                  <a:srgbClr val="FFFFFF"/>
                </a:solidFill>
                <a:latin typeface="Georgia"/>
                <a:cs typeface="Georgia"/>
              </a:rPr>
              <a:t>service</a:t>
            </a:r>
            <a:r>
              <a:rPr dirty="0" sz="1450" spc="-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0">
                <a:solidFill>
                  <a:srgbClr val="FFFFFF"/>
                </a:solidFill>
                <a:latin typeface="Georgia"/>
                <a:cs typeface="Georgia"/>
              </a:rPr>
              <a:t>desk:</a:t>
            </a:r>
            <a:r>
              <a:rPr dirty="0" sz="145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706-542-0202</a:t>
            </a:r>
            <a:endParaRPr sz="145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594" y="1057655"/>
            <a:ext cx="9698355" cy="5565775"/>
            <a:chOff x="180594" y="1057655"/>
            <a:chExt cx="9698355" cy="55657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5841491"/>
              <a:ext cx="2244851" cy="6195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9" y="1057655"/>
              <a:ext cx="627887" cy="6987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3733" y="1498091"/>
              <a:ext cx="4921758" cy="11932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0594" y="5789676"/>
              <a:ext cx="9698355" cy="833755"/>
            </a:xfrm>
            <a:custGeom>
              <a:avLst/>
              <a:gdLst/>
              <a:ahLst/>
              <a:cxnLst/>
              <a:rect l="l" t="t" r="r" b="b"/>
              <a:pathLst>
                <a:path w="9698355" h="833754">
                  <a:moveTo>
                    <a:pt x="252298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5334" y="765048"/>
                  </a:lnTo>
                  <a:lnTo>
                    <a:pt x="10668" y="765048"/>
                  </a:lnTo>
                  <a:lnTo>
                    <a:pt x="2512314" y="765048"/>
                  </a:lnTo>
                  <a:lnTo>
                    <a:pt x="2517648" y="765048"/>
                  </a:lnTo>
                  <a:lnTo>
                    <a:pt x="2522982" y="765048"/>
                  </a:lnTo>
                  <a:lnTo>
                    <a:pt x="2522982" y="0"/>
                  </a:lnTo>
                  <a:close/>
                </a:path>
                <a:path w="9698355" h="833754">
                  <a:moveTo>
                    <a:pt x="9697961" y="68580"/>
                  </a:moveTo>
                  <a:lnTo>
                    <a:pt x="7174992" y="68580"/>
                  </a:lnTo>
                  <a:lnTo>
                    <a:pt x="7174992" y="833628"/>
                  </a:lnTo>
                  <a:lnTo>
                    <a:pt x="7180326" y="833628"/>
                  </a:lnTo>
                  <a:lnTo>
                    <a:pt x="7185660" y="833628"/>
                  </a:lnTo>
                  <a:lnTo>
                    <a:pt x="9687306" y="833628"/>
                  </a:lnTo>
                  <a:lnTo>
                    <a:pt x="9692640" y="833628"/>
                  </a:lnTo>
                  <a:lnTo>
                    <a:pt x="9697961" y="833628"/>
                  </a:lnTo>
                  <a:lnTo>
                    <a:pt x="9697961" y="68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07083" y="3418586"/>
            <a:ext cx="7444740" cy="1132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9079" marR="5080" indent="-247015">
              <a:lnSpc>
                <a:spcPct val="100800"/>
              </a:lnSpc>
              <a:spcBef>
                <a:spcPts val="95"/>
              </a:spcBef>
            </a:pPr>
            <a:r>
              <a:rPr dirty="0" sz="3600" spc="10">
                <a:solidFill>
                  <a:srgbClr val="BA0C2F"/>
                </a:solidFill>
                <a:latin typeface="Georgia"/>
                <a:cs typeface="Georgia"/>
              </a:rPr>
              <a:t>QAR: </a:t>
            </a:r>
            <a:r>
              <a:rPr dirty="0" sz="3600" spc="5">
                <a:solidFill>
                  <a:srgbClr val="BA0C2F"/>
                </a:solidFill>
                <a:latin typeface="Georgia"/>
                <a:cs typeface="Georgia"/>
              </a:rPr>
              <a:t>Quarterly </a:t>
            </a:r>
            <a:r>
              <a:rPr dirty="0" sz="3600" spc="15">
                <a:solidFill>
                  <a:srgbClr val="BA0C2F"/>
                </a:solidFill>
                <a:latin typeface="Georgia"/>
                <a:cs typeface="Georgia"/>
              </a:rPr>
              <a:t>Amendment Review </a:t>
            </a:r>
            <a:r>
              <a:rPr dirty="0" sz="3600" spc="-855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15">
                <a:solidFill>
                  <a:srgbClr val="7E7E7E"/>
                </a:solidFill>
                <a:latin typeface="Georgia"/>
                <a:cs typeface="Georgia"/>
              </a:rPr>
              <a:t>UGA</a:t>
            </a:r>
            <a:r>
              <a:rPr dirty="0" sz="360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7E7E7E"/>
                </a:solidFill>
                <a:latin typeface="Georgia"/>
                <a:cs typeface="Georgia"/>
              </a:rPr>
              <a:t>Budget</a:t>
            </a:r>
            <a:r>
              <a:rPr dirty="0" sz="3600" spc="-5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7E7E7E"/>
                </a:solidFill>
                <a:latin typeface="Georgia"/>
                <a:cs typeface="Georgia"/>
              </a:rPr>
              <a:t>Management</a:t>
            </a:r>
            <a:r>
              <a:rPr dirty="0" sz="3600" spc="-1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7E7E7E"/>
                </a:solidFill>
                <a:latin typeface="Georgia"/>
                <a:cs typeface="Georgia"/>
              </a:rPr>
              <a:t>System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6903" y="5878322"/>
            <a:ext cx="2705735" cy="704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2400"/>
              </a:lnSpc>
              <a:spcBef>
                <a:spcPts val="95"/>
              </a:spcBef>
            </a:pP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Website:</a:t>
            </a:r>
            <a:r>
              <a:rPr dirty="0" sz="1450" spc="-2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busfin.uga.edu/budget </a:t>
            </a:r>
            <a:r>
              <a:rPr dirty="0" sz="1450" spc="-3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Email: 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  <a:hlinkClick r:id="rId6"/>
              </a:rPr>
              <a:t>budgets@uga.edu </a:t>
            </a:r>
            <a:r>
              <a:rPr dirty="0" sz="1450" spc="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Phone:</a:t>
            </a:r>
            <a:r>
              <a:rPr dirty="0" sz="145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Georgia"/>
                <a:cs typeface="Georgia"/>
              </a:rPr>
              <a:t>706-542-2802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" y="1062227"/>
            <a:ext cx="352425" cy="211454"/>
          </a:xfrm>
          <a:prstGeom prst="rect">
            <a:avLst/>
          </a:prstGeom>
          <a:solidFill>
            <a:srgbClr val="FFFFD7"/>
          </a:solidFill>
          <a:ln w="5334">
            <a:solidFill>
              <a:srgbClr val="A4A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155"/>
              </a:spcBef>
            </a:pPr>
            <a:r>
              <a:rPr dirty="0" sz="1150" spc="-5">
                <a:latin typeface="Segoe UI"/>
                <a:cs typeface="Segoe UI"/>
              </a:rPr>
              <a:t>DLB1</a:t>
            </a:r>
            <a:endParaRPr sz="11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16" y="2668031"/>
            <a:ext cx="5258435" cy="2141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1950" marR="5080" indent="-349885">
              <a:lnSpc>
                <a:spcPct val="105100"/>
              </a:lnSpc>
              <a:spcBef>
                <a:spcPts val="100"/>
              </a:spcBef>
            </a:pPr>
            <a:r>
              <a:rPr dirty="0" sz="6600" spc="-5"/>
              <a:t>Reviewing</a:t>
            </a:r>
            <a:r>
              <a:rPr dirty="0" sz="6600" spc="-50"/>
              <a:t> </a:t>
            </a:r>
            <a:r>
              <a:rPr dirty="0" sz="6600" spc="-5"/>
              <a:t>the </a:t>
            </a:r>
            <a:r>
              <a:rPr dirty="0" sz="6600" spc="-1575"/>
              <a:t> </a:t>
            </a:r>
            <a:r>
              <a:rPr dirty="0" sz="6600" spc="-5"/>
              <a:t>QAR</a:t>
            </a:r>
            <a:r>
              <a:rPr dirty="0" sz="6600" spc="-40"/>
              <a:t> </a:t>
            </a:r>
            <a:r>
              <a:rPr dirty="0" sz="6600" spc="-5"/>
              <a:t>Report</a:t>
            </a:r>
            <a:endParaRPr sz="6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05" y="1059561"/>
          <a:ext cx="360045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90"/>
              </a:tblGrid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ts val="730"/>
                        </a:lnSpc>
                        <a:spcBef>
                          <a:spcPts val="155"/>
                        </a:spcBef>
                      </a:pPr>
                      <a:r>
                        <a:rPr dirty="0" sz="1150" spc="-5">
                          <a:latin typeface="Segoe UI"/>
                          <a:cs typeface="Segoe UI"/>
                        </a:rPr>
                        <a:t>DLB3</a:t>
                      </a:r>
                      <a:endParaRPr sz="1150">
                        <a:latin typeface="Segoe UI"/>
                        <a:cs typeface="Segoe UI"/>
                      </a:endParaRPr>
                    </a:p>
                  </a:txBody>
                  <a:tcPr marL="0" marR="0" marB="0" marT="19685">
                    <a:lnL w="6350">
                      <a:solidFill>
                        <a:srgbClr val="A4A000"/>
                      </a:solidFill>
                      <a:prstDash val="solid"/>
                    </a:lnL>
                    <a:lnR w="6350">
                      <a:solidFill>
                        <a:srgbClr val="A4A000"/>
                      </a:solidFill>
                      <a:prstDash val="solid"/>
                    </a:lnR>
                    <a:lnT w="6350">
                      <a:solidFill>
                        <a:srgbClr val="A4A000"/>
                      </a:solidFill>
                      <a:prstDash val="solid"/>
                    </a:lnT>
                    <a:lnB w="6350">
                      <a:solidFill>
                        <a:srgbClr val="A4A000"/>
                      </a:solidFill>
                      <a:prstDash val="solid"/>
                    </a:lnB>
                    <a:solidFill>
                      <a:srgbClr val="FFFFD7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>
                        <a:lnSpc>
                          <a:spcPts val="730"/>
                        </a:lnSpc>
                        <a:spcBef>
                          <a:spcPts val="155"/>
                        </a:spcBef>
                      </a:pPr>
                      <a:r>
                        <a:rPr dirty="0" sz="1150" spc="-5">
                          <a:latin typeface="Segoe UI"/>
                          <a:cs typeface="Segoe UI"/>
                        </a:rPr>
                        <a:t>DLB4</a:t>
                      </a:r>
                      <a:endParaRPr sz="1150">
                        <a:latin typeface="Segoe UI"/>
                        <a:cs typeface="Segoe UI"/>
                      </a:endParaRPr>
                    </a:p>
                  </a:txBody>
                  <a:tcPr marL="0" marR="0" marB="0" marT="19685">
                    <a:lnL w="6350">
                      <a:solidFill>
                        <a:srgbClr val="A4A000"/>
                      </a:solidFill>
                      <a:prstDash val="solid"/>
                    </a:lnL>
                    <a:lnR w="6350">
                      <a:solidFill>
                        <a:srgbClr val="A4A000"/>
                      </a:solidFill>
                      <a:prstDash val="solid"/>
                    </a:lnR>
                    <a:lnT w="6350">
                      <a:solidFill>
                        <a:srgbClr val="A4A000"/>
                      </a:solidFill>
                      <a:prstDash val="solid"/>
                    </a:lnT>
                    <a:lnB w="6350">
                      <a:solidFill>
                        <a:srgbClr val="A4A000"/>
                      </a:solidFill>
                      <a:prstDash val="solid"/>
                    </a:lnB>
                    <a:solidFill>
                      <a:srgbClr val="FFFFD7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50" spc="-5">
                          <a:latin typeface="Segoe UI"/>
                          <a:cs typeface="Segoe UI"/>
                        </a:rPr>
                        <a:t>DLB5</a:t>
                      </a:r>
                      <a:endParaRPr sz="1150">
                        <a:latin typeface="Segoe UI"/>
                        <a:cs typeface="Segoe UI"/>
                      </a:endParaRPr>
                    </a:p>
                  </a:txBody>
                  <a:tcPr marL="0" marR="0" marB="0" marT="19685">
                    <a:lnL w="6350">
                      <a:solidFill>
                        <a:srgbClr val="A4A000"/>
                      </a:solidFill>
                      <a:prstDash val="solid"/>
                    </a:lnL>
                    <a:lnR w="6350">
                      <a:solidFill>
                        <a:srgbClr val="A4A000"/>
                      </a:solidFill>
                      <a:prstDash val="solid"/>
                    </a:lnR>
                    <a:lnT w="6350">
                      <a:solidFill>
                        <a:srgbClr val="A4A000"/>
                      </a:solidFill>
                      <a:prstDash val="solid"/>
                    </a:lnT>
                    <a:lnB w="6350">
                      <a:solidFill>
                        <a:srgbClr val="A4A000"/>
                      </a:solidFill>
                      <a:prstDash val="solid"/>
                    </a:lnB>
                    <a:solidFill>
                      <a:srgbClr val="FFFF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432181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20"/>
              <a:t>QAR</a:t>
            </a:r>
            <a:r>
              <a:rPr dirty="0" spc="-15"/>
              <a:t> </a:t>
            </a:r>
            <a:r>
              <a:rPr dirty="0" spc="10"/>
              <a:t>Report</a:t>
            </a:r>
            <a:r>
              <a:rPr dirty="0" spc="-10"/>
              <a:t> </a:t>
            </a:r>
            <a:r>
              <a:rPr dirty="0" spc="10"/>
              <a:t>Updates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0405" y="3301745"/>
            <a:ext cx="9657715" cy="2569845"/>
            <a:chOff x="200405" y="3301745"/>
            <a:chExt cx="9657715" cy="2569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05" y="3301745"/>
              <a:ext cx="9657588" cy="2569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081" y="4728209"/>
              <a:ext cx="1776730" cy="1091565"/>
            </a:xfrm>
            <a:custGeom>
              <a:avLst/>
              <a:gdLst/>
              <a:ahLst/>
              <a:cxnLst/>
              <a:rect l="l" t="t" r="r" b="b"/>
              <a:pathLst>
                <a:path w="1776730" h="1091564">
                  <a:moveTo>
                    <a:pt x="1776222" y="1091184"/>
                  </a:moveTo>
                  <a:lnTo>
                    <a:pt x="1776222" y="0"/>
                  </a:lnTo>
                  <a:lnTo>
                    <a:pt x="0" y="0"/>
                  </a:lnTo>
                  <a:lnTo>
                    <a:pt x="0" y="1091184"/>
                  </a:lnTo>
                  <a:lnTo>
                    <a:pt x="1776222" y="1091184"/>
                  </a:lnTo>
                  <a:close/>
                </a:path>
              </a:pathLst>
            </a:custGeom>
            <a:solidFill>
              <a:srgbClr val="9E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9747" y="4722875"/>
              <a:ext cx="1786255" cy="1102360"/>
            </a:xfrm>
            <a:custGeom>
              <a:avLst/>
              <a:gdLst/>
              <a:ahLst/>
              <a:cxnLst/>
              <a:rect l="l" t="t" r="r" b="b"/>
              <a:pathLst>
                <a:path w="1786255" h="1102360">
                  <a:moveTo>
                    <a:pt x="1786128" y="1101852"/>
                  </a:moveTo>
                  <a:lnTo>
                    <a:pt x="1786128" y="0"/>
                  </a:lnTo>
                  <a:lnTo>
                    <a:pt x="0" y="0"/>
                  </a:lnTo>
                  <a:lnTo>
                    <a:pt x="0" y="1101852"/>
                  </a:lnTo>
                  <a:lnTo>
                    <a:pt x="5334" y="1101852"/>
                  </a:lnTo>
                  <a:lnTo>
                    <a:pt x="5334" y="10668"/>
                  </a:lnTo>
                  <a:lnTo>
                    <a:pt x="10667" y="5334"/>
                  </a:lnTo>
                  <a:lnTo>
                    <a:pt x="10668" y="10668"/>
                  </a:lnTo>
                  <a:lnTo>
                    <a:pt x="1776222" y="10668"/>
                  </a:lnTo>
                  <a:lnTo>
                    <a:pt x="1776222" y="5334"/>
                  </a:lnTo>
                  <a:lnTo>
                    <a:pt x="1781556" y="10668"/>
                  </a:lnTo>
                  <a:lnTo>
                    <a:pt x="1781556" y="1101852"/>
                  </a:lnTo>
                  <a:lnTo>
                    <a:pt x="1786128" y="1101852"/>
                  </a:lnTo>
                  <a:close/>
                </a:path>
                <a:path w="1786255" h="1102360">
                  <a:moveTo>
                    <a:pt x="10667" y="10668"/>
                  </a:moveTo>
                  <a:lnTo>
                    <a:pt x="10667" y="5334"/>
                  </a:lnTo>
                  <a:lnTo>
                    <a:pt x="5334" y="10668"/>
                  </a:lnTo>
                  <a:lnTo>
                    <a:pt x="10667" y="10668"/>
                  </a:lnTo>
                  <a:close/>
                </a:path>
                <a:path w="1786255" h="1102360">
                  <a:moveTo>
                    <a:pt x="10668" y="1091184"/>
                  </a:moveTo>
                  <a:lnTo>
                    <a:pt x="10667" y="10668"/>
                  </a:lnTo>
                  <a:lnTo>
                    <a:pt x="5334" y="10668"/>
                  </a:lnTo>
                  <a:lnTo>
                    <a:pt x="5334" y="1091184"/>
                  </a:lnTo>
                  <a:lnTo>
                    <a:pt x="10668" y="1091184"/>
                  </a:lnTo>
                  <a:close/>
                </a:path>
                <a:path w="1786255" h="1102360">
                  <a:moveTo>
                    <a:pt x="1781556" y="1091184"/>
                  </a:moveTo>
                  <a:lnTo>
                    <a:pt x="5334" y="1091184"/>
                  </a:lnTo>
                  <a:lnTo>
                    <a:pt x="10668" y="1096518"/>
                  </a:lnTo>
                  <a:lnTo>
                    <a:pt x="10667" y="1101852"/>
                  </a:lnTo>
                  <a:lnTo>
                    <a:pt x="1776222" y="1101852"/>
                  </a:lnTo>
                  <a:lnTo>
                    <a:pt x="1776222" y="1096518"/>
                  </a:lnTo>
                  <a:lnTo>
                    <a:pt x="1781556" y="1091184"/>
                  </a:lnTo>
                  <a:close/>
                </a:path>
                <a:path w="1786255" h="1102360">
                  <a:moveTo>
                    <a:pt x="10667" y="1101852"/>
                  </a:moveTo>
                  <a:lnTo>
                    <a:pt x="10668" y="1096518"/>
                  </a:lnTo>
                  <a:lnTo>
                    <a:pt x="5334" y="1091184"/>
                  </a:lnTo>
                  <a:lnTo>
                    <a:pt x="5334" y="1101852"/>
                  </a:lnTo>
                  <a:lnTo>
                    <a:pt x="10667" y="1101852"/>
                  </a:lnTo>
                  <a:close/>
                </a:path>
                <a:path w="1786255" h="1102360">
                  <a:moveTo>
                    <a:pt x="1781556" y="10668"/>
                  </a:moveTo>
                  <a:lnTo>
                    <a:pt x="1776222" y="5334"/>
                  </a:lnTo>
                  <a:lnTo>
                    <a:pt x="1776222" y="10668"/>
                  </a:lnTo>
                  <a:lnTo>
                    <a:pt x="1781556" y="10668"/>
                  </a:lnTo>
                  <a:close/>
                </a:path>
                <a:path w="1786255" h="1102360">
                  <a:moveTo>
                    <a:pt x="1781556" y="1091184"/>
                  </a:moveTo>
                  <a:lnTo>
                    <a:pt x="1781556" y="10668"/>
                  </a:lnTo>
                  <a:lnTo>
                    <a:pt x="1776222" y="10668"/>
                  </a:lnTo>
                  <a:lnTo>
                    <a:pt x="1776222" y="1091184"/>
                  </a:lnTo>
                  <a:lnTo>
                    <a:pt x="1781556" y="1091184"/>
                  </a:lnTo>
                  <a:close/>
                </a:path>
                <a:path w="1786255" h="1102360">
                  <a:moveTo>
                    <a:pt x="1781556" y="1101852"/>
                  </a:moveTo>
                  <a:lnTo>
                    <a:pt x="1781556" y="1091184"/>
                  </a:lnTo>
                  <a:lnTo>
                    <a:pt x="1776222" y="1096518"/>
                  </a:lnTo>
                  <a:lnTo>
                    <a:pt x="1776222" y="1101852"/>
                  </a:lnTo>
                  <a:lnTo>
                    <a:pt x="1781556" y="1101852"/>
                  </a:lnTo>
                  <a:close/>
                </a:path>
              </a:pathLst>
            </a:custGeom>
            <a:solidFill>
              <a:srgbClr val="7376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75081" y="4728209"/>
            <a:ext cx="1776730" cy="10915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835"/>
              </a:spcBef>
            </a:pPr>
            <a:r>
              <a:rPr dirty="0" sz="1450" spc="10">
                <a:latin typeface="Calibri"/>
                <a:cs typeface="Calibri"/>
              </a:rPr>
              <a:t>School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Red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25">
                <a:latin typeface="Calibri"/>
                <a:cs typeface="Calibri"/>
              </a:rPr>
              <a:t>&amp;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Black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311" y="2173477"/>
            <a:ext cx="4824095" cy="7296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dirty="0" sz="2300" spc="-5">
                <a:latin typeface="Verdana"/>
                <a:cs typeface="Verdana"/>
              </a:rPr>
              <a:t>Reordered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Funds</a:t>
            </a:r>
            <a:endParaRPr sz="2300">
              <a:latin typeface="Verdana"/>
              <a:cs typeface="Verdana"/>
            </a:endParaRPr>
          </a:p>
          <a:p>
            <a:pPr marL="389890" indent="-37719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89255" algn="l"/>
                <a:tab pos="389890" algn="l"/>
              </a:tabLst>
            </a:pPr>
            <a:r>
              <a:rPr dirty="0" sz="2300" spc="-10">
                <a:latin typeface="Verdana"/>
                <a:cs typeface="Verdana"/>
              </a:rPr>
              <a:t>Removed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15000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IDC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Revenue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50336" y="4679441"/>
            <a:ext cx="4163060" cy="1122680"/>
          </a:xfrm>
          <a:custGeom>
            <a:avLst/>
            <a:gdLst/>
            <a:ahLst/>
            <a:cxnLst/>
            <a:rect l="l" t="t" r="r" b="b"/>
            <a:pathLst>
              <a:path w="4163059" h="1122679">
                <a:moveTo>
                  <a:pt x="2235200" y="177546"/>
                </a:moveTo>
                <a:lnTo>
                  <a:pt x="2222500" y="131152"/>
                </a:lnTo>
                <a:lnTo>
                  <a:pt x="2209800" y="110426"/>
                </a:lnTo>
                <a:lnTo>
                  <a:pt x="2209800" y="189738"/>
                </a:lnTo>
                <a:lnTo>
                  <a:pt x="2209800" y="932688"/>
                </a:lnTo>
                <a:lnTo>
                  <a:pt x="2197100" y="942594"/>
                </a:lnTo>
                <a:lnTo>
                  <a:pt x="2197100" y="981456"/>
                </a:lnTo>
                <a:lnTo>
                  <a:pt x="2184400" y="989838"/>
                </a:lnTo>
                <a:lnTo>
                  <a:pt x="2184400" y="1010412"/>
                </a:lnTo>
                <a:lnTo>
                  <a:pt x="2171700" y="1018032"/>
                </a:lnTo>
                <a:lnTo>
                  <a:pt x="2171700" y="1030224"/>
                </a:lnTo>
                <a:lnTo>
                  <a:pt x="2159000" y="1037082"/>
                </a:lnTo>
                <a:lnTo>
                  <a:pt x="2159000" y="1042416"/>
                </a:lnTo>
                <a:lnTo>
                  <a:pt x="2146300" y="1047750"/>
                </a:lnTo>
                <a:lnTo>
                  <a:pt x="2146300" y="1053084"/>
                </a:lnTo>
                <a:lnTo>
                  <a:pt x="2133600" y="1058418"/>
                </a:lnTo>
                <a:lnTo>
                  <a:pt x="2133600" y="1062228"/>
                </a:lnTo>
                <a:lnTo>
                  <a:pt x="2120900" y="1066800"/>
                </a:lnTo>
                <a:lnTo>
                  <a:pt x="2120900" y="1070610"/>
                </a:lnTo>
                <a:lnTo>
                  <a:pt x="2108200" y="1074420"/>
                </a:lnTo>
                <a:lnTo>
                  <a:pt x="2108200" y="1077468"/>
                </a:lnTo>
                <a:lnTo>
                  <a:pt x="2095500" y="1081278"/>
                </a:lnTo>
                <a:lnTo>
                  <a:pt x="2095500" y="1080516"/>
                </a:lnTo>
                <a:lnTo>
                  <a:pt x="2082800" y="1083564"/>
                </a:lnTo>
                <a:lnTo>
                  <a:pt x="2082800" y="1085850"/>
                </a:lnTo>
                <a:lnTo>
                  <a:pt x="2057400" y="1088898"/>
                </a:lnTo>
                <a:lnTo>
                  <a:pt x="2057400" y="1090422"/>
                </a:lnTo>
                <a:lnTo>
                  <a:pt x="2044700" y="1091184"/>
                </a:lnTo>
                <a:lnTo>
                  <a:pt x="2044700" y="1090422"/>
                </a:lnTo>
                <a:lnTo>
                  <a:pt x="2032000" y="1091184"/>
                </a:lnTo>
                <a:lnTo>
                  <a:pt x="190500" y="1091184"/>
                </a:lnTo>
                <a:lnTo>
                  <a:pt x="177800" y="1090422"/>
                </a:lnTo>
                <a:lnTo>
                  <a:pt x="152400" y="1087374"/>
                </a:lnTo>
                <a:lnTo>
                  <a:pt x="152400" y="1085850"/>
                </a:lnTo>
                <a:lnTo>
                  <a:pt x="139700" y="1083564"/>
                </a:lnTo>
                <a:lnTo>
                  <a:pt x="139700" y="1081278"/>
                </a:lnTo>
                <a:lnTo>
                  <a:pt x="127000" y="1077468"/>
                </a:lnTo>
                <a:lnTo>
                  <a:pt x="127000" y="1078230"/>
                </a:lnTo>
                <a:lnTo>
                  <a:pt x="114300" y="1074420"/>
                </a:lnTo>
                <a:lnTo>
                  <a:pt x="114300" y="1071372"/>
                </a:lnTo>
                <a:lnTo>
                  <a:pt x="101600" y="1066800"/>
                </a:lnTo>
                <a:lnTo>
                  <a:pt x="101600" y="1062990"/>
                </a:lnTo>
                <a:lnTo>
                  <a:pt x="88900" y="1057656"/>
                </a:lnTo>
                <a:lnTo>
                  <a:pt x="88900" y="1053084"/>
                </a:lnTo>
                <a:lnTo>
                  <a:pt x="76200" y="1047750"/>
                </a:lnTo>
                <a:lnTo>
                  <a:pt x="76200" y="1042416"/>
                </a:lnTo>
                <a:lnTo>
                  <a:pt x="63500" y="1036320"/>
                </a:lnTo>
                <a:lnTo>
                  <a:pt x="63500" y="1024890"/>
                </a:lnTo>
                <a:lnTo>
                  <a:pt x="50800" y="1017270"/>
                </a:lnTo>
                <a:lnTo>
                  <a:pt x="50800" y="1004316"/>
                </a:lnTo>
                <a:lnTo>
                  <a:pt x="38100" y="996696"/>
                </a:lnTo>
                <a:lnTo>
                  <a:pt x="38100" y="974598"/>
                </a:lnTo>
                <a:lnTo>
                  <a:pt x="25400" y="966216"/>
                </a:lnTo>
                <a:lnTo>
                  <a:pt x="25400" y="156210"/>
                </a:lnTo>
                <a:lnTo>
                  <a:pt x="38100" y="147828"/>
                </a:lnTo>
                <a:lnTo>
                  <a:pt x="38100" y="125730"/>
                </a:lnTo>
                <a:lnTo>
                  <a:pt x="50800" y="118110"/>
                </a:lnTo>
                <a:lnTo>
                  <a:pt x="50800" y="105156"/>
                </a:lnTo>
                <a:lnTo>
                  <a:pt x="63500" y="97536"/>
                </a:lnTo>
                <a:lnTo>
                  <a:pt x="63500" y="86106"/>
                </a:lnTo>
                <a:lnTo>
                  <a:pt x="76200" y="80010"/>
                </a:lnTo>
                <a:lnTo>
                  <a:pt x="76200" y="74676"/>
                </a:lnTo>
                <a:lnTo>
                  <a:pt x="88900" y="69342"/>
                </a:lnTo>
                <a:lnTo>
                  <a:pt x="88900" y="64770"/>
                </a:lnTo>
                <a:lnTo>
                  <a:pt x="101600" y="59436"/>
                </a:lnTo>
                <a:lnTo>
                  <a:pt x="101600" y="55626"/>
                </a:lnTo>
                <a:lnTo>
                  <a:pt x="114300" y="51054"/>
                </a:lnTo>
                <a:lnTo>
                  <a:pt x="114300" y="48006"/>
                </a:lnTo>
                <a:lnTo>
                  <a:pt x="127000" y="44196"/>
                </a:lnTo>
                <a:lnTo>
                  <a:pt x="139700" y="41148"/>
                </a:lnTo>
                <a:lnTo>
                  <a:pt x="139700" y="38862"/>
                </a:lnTo>
                <a:lnTo>
                  <a:pt x="152400" y="36576"/>
                </a:lnTo>
                <a:lnTo>
                  <a:pt x="152400" y="35052"/>
                </a:lnTo>
                <a:lnTo>
                  <a:pt x="177800" y="32004"/>
                </a:lnTo>
                <a:lnTo>
                  <a:pt x="177800" y="31242"/>
                </a:lnTo>
                <a:lnTo>
                  <a:pt x="2044700" y="31242"/>
                </a:lnTo>
                <a:lnTo>
                  <a:pt x="2057400" y="32004"/>
                </a:lnTo>
                <a:lnTo>
                  <a:pt x="2057400" y="33528"/>
                </a:lnTo>
                <a:lnTo>
                  <a:pt x="2082800" y="36576"/>
                </a:lnTo>
                <a:lnTo>
                  <a:pt x="2082800" y="38862"/>
                </a:lnTo>
                <a:lnTo>
                  <a:pt x="2095500" y="41910"/>
                </a:lnTo>
                <a:lnTo>
                  <a:pt x="2095500" y="41148"/>
                </a:lnTo>
                <a:lnTo>
                  <a:pt x="2108200" y="44196"/>
                </a:lnTo>
                <a:lnTo>
                  <a:pt x="2108200" y="47244"/>
                </a:lnTo>
                <a:lnTo>
                  <a:pt x="2120900" y="51816"/>
                </a:lnTo>
                <a:lnTo>
                  <a:pt x="2120900" y="54864"/>
                </a:lnTo>
                <a:lnTo>
                  <a:pt x="2133600" y="60198"/>
                </a:lnTo>
                <a:lnTo>
                  <a:pt x="2133600" y="64008"/>
                </a:lnTo>
                <a:lnTo>
                  <a:pt x="2146300" y="69342"/>
                </a:lnTo>
                <a:lnTo>
                  <a:pt x="2146300" y="73914"/>
                </a:lnTo>
                <a:lnTo>
                  <a:pt x="2159000" y="80010"/>
                </a:lnTo>
                <a:lnTo>
                  <a:pt x="2159000" y="85344"/>
                </a:lnTo>
                <a:lnTo>
                  <a:pt x="2171700" y="92202"/>
                </a:lnTo>
                <a:lnTo>
                  <a:pt x="2171700" y="104394"/>
                </a:lnTo>
                <a:lnTo>
                  <a:pt x="2184400" y="112014"/>
                </a:lnTo>
                <a:lnTo>
                  <a:pt x="2184400" y="132588"/>
                </a:lnTo>
                <a:lnTo>
                  <a:pt x="2197100" y="140970"/>
                </a:lnTo>
                <a:lnTo>
                  <a:pt x="2197100" y="179832"/>
                </a:lnTo>
                <a:lnTo>
                  <a:pt x="2209800" y="189738"/>
                </a:lnTo>
                <a:lnTo>
                  <a:pt x="2209800" y="110426"/>
                </a:lnTo>
                <a:lnTo>
                  <a:pt x="2171700" y="54508"/>
                </a:lnTo>
                <a:lnTo>
                  <a:pt x="2133600" y="26936"/>
                </a:lnTo>
                <a:lnTo>
                  <a:pt x="2095500" y="8318"/>
                </a:lnTo>
                <a:lnTo>
                  <a:pt x="2044700" y="0"/>
                </a:lnTo>
                <a:lnTo>
                  <a:pt x="190500" y="0"/>
                </a:lnTo>
                <a:lnTo>
                  <a:pt x="139700" y="5651"/>
                </a:lnTo>
                <a:lnTo>
                  <a:pt x="101600" y="22009"/>
                </a:lnTo>
                <a:lnTo>
                  <a:pt x="63500" y="47726"/>
                </a:lnTo>
                <a:lnTo>
                  <a:pt x="25400" y="81470"/>
                </a:lnTo>
                <a:lnTo>
                  <a:pt x="12700" y="121894"/>
                </a:lnTo>
                <a:lnTo>
                  <a:pt x="0" y="167640"/>
                </a:lnTo>
                <a:lnTo>
                  <a:pt x="0" y="964692"/>
                </a:lnTo>
                <a:lnTo>
                  <a:pt x="12700" y="995159"/>
                </a:lnTo>
                <a:lnTo>
                  <a:pt x="25400" y="1022781"/>
                </a:lnTo>
                <a:lnTo>
                  <a:pt x="38100" y="1048016"/>
                </a:lnTo>
                <a:lnTo>
                  <a:pt x="63500" y="1071372"/>
                </a:lnTo>
                <a:lnTo>
                  <a:pt x="63500" y="1077468"/>
                </a:lnTo>
                <a:lnTo>
                  <a:pt x="76200" y="1083564"/>
                </a:lnTo>
                <a:lnTo>
                  <a:pt x="101600" y="1099934"/>
                </a:lnTo>
                <a:lnTo>
                  <a:pt x="127000" y="1112316"/>
                </a:lnTo>
                <a:lnTo>
                  <a:pt x="165100" y="1120051"/>
                </a:lnTo>
                <a:lnTo>
                  <a:pt x="190500" y="1122426"/>
                </a:lnTo>
                <a:lnTo>
                  <a:pt x="2044700" y="1122426"/>
                </a:lnTo>
                <a:lnTo>
                  <a:pt x="2108200" y="1110894"/>
                </a:lnTo>
                <a:lnTo>
                  <a:pt x="2146300" y="1090180"/>
                </a:lnTo>
                <a:lnTo>
                  <a:pt x="2184400" y="1060881"/>
                </a:lnTo>
                <a:lnTo>
                  <a:pt x="2209800" y="1024343"/>
                </a:lnTo>
                <a:lnTo>
                  <a:pt x="2222500" y="981925"/>
                </a:lnTo>
                <a:lnTo>
                  <a:pt x="2235200" y="934974"/>
                </a:lnTo>
                <a:lnTo>
                  <a:pt x="2235200" y="177546"/>
                </a:lnTo>
                <a:close/>
              </a:path>
              <a:path w="4163059" h="1122679">
                <a:moveTo>
                  <a:pt x="4162806" y="736092"/>
                </a:moveTo>
                <a:lnTo>
                  <a:pt x="4162044" y="731520"/>
                </a:lnTo>
                <a:lnTo>
                  <a:pt x="4162044" y="726948"/>
                </a:lnTo>
                <a:lnTo>
                  <a:pt x="4156316" y="711974"/>
                </a:lnTo>
                <a:lnTo>
                  <a:pt x="4146664" y="700112"/>
                </a:lnTo>
                <a:lnTo>
                  <a:pt x="4133850" y="691769"/>
                </a:lnTo>
                <a:lnTo>
                  <a:pt x="4131564" y="691108"/>
                </a:lnTo>
                <a:lnTo>
                  <a:pt x="4131564" y="735330"/>
                </a:lnTo>
                <a:lnTo>
                  <a:pt x="4130802" y="733806"/>
                </a:lnTo>
                <a:lnTo>
                  <a:pt x="4131564" y="737616"/>
                </a:lnTo>
                <a:lnTo>
                  <a:pt x="4131564" y="870204"/>
                </a:lnTo>
                <a:lnTo>
                  <a:pt x="4130802" y="874014"/>
                </a:lnTo>
                <a:lnTo>
                  <a:pt x="4131564" y="872490"/>
                </a:lnTo>
                <a:lnTo>
                  <a:pt x="4130802" y="875538"/>
                </a:lnTo>
                <a:lnTo>
                  <a:pt x="4130802" y="874014"/>
                </a:lnTo>
                <a:lnTo>
                  <a:pt x="4130040" y="877062"/>
                </a:lnTo>
                <a:lnTo>
                  <a:pt x="4130802" y="876300"/>
                </a:lnTo>
                <a:lnTo>
                  <a:pt x="4129278" y="879348"/>
                </a:lnTo>
                <a:lnTo>
                  <a:pt x="4130802" y="877062"/>
                </a:lnTo>
                <a:lnTo>
                  <a:pt x="4128770" y="880618"/>
                </a:lnTo>
                <a:lnTo>
                  <a:pt x="4124706" y="884682"/>
                </a:lnTo>
                <a:lnTo>
                  <a:pt x="4126992" y="883158"/>
                </a:lnTo>
                <a:lnTo>
                  <a:pt x="4123563" y="886015"/>
                </a:lnTo>
                <a:lnTo>
                  <a:pt x="4119372" y="888111"/>
                </a:lnTo>
                <a:lnTo>
                  <a:pt x="4117848" y="888492"/>
                </a:lnTo>
                <a:lnTo>
                  <a:pt x="4118610" y="888492"/>
                </a:lnTo>
                <a:lnTo>
                  <a:pt x="4119372" y="888492"/>
                </a:lnTo>
                <a:lnTo>
                  <a:pt x="4116324" y="889254"/>
                </a:lnTo>
                <a:lnTo>
                  <a:pt x="4117848" y="888492"/>
                </a:lnTo>
                <a:lnTo>
                  <a:pt x="4114800" y="889254"/>
                </a:lnTo>
                <a:lnTo>
                  <a:pt x="3244596" y="889254"/>
                </a:lnTo>
                <a:lnTo>
                  <a:pt x="3240786" y="888492"/>
                </a:lnTo>
                <a:lnTo>
                  <a:pt x="3243072" y="889254"/>
                </a:lnTo>
                <a:lnTo>
                  <a:pt x="3239262" y="888492"/>
                </a:lnTo>
                <a:lnTo>
                  <a:pt x="3240024" y="888492"/>
                </a:lnTo>
                <a:lnTo>
                  <a:pt x="3240786" y="888492"/>
                </a:lnTo>
                <a:lnTo>
                  <a:pt x="3239427" y="888161"/>
                </a:lnTo>
                <a:lnTo>
                  <a:pt x="3235452" y="885888"/>
                </a:lnTo>
                <a:lnTo>
                  <a:pt x="3234690" y="885342"/>
                </a:lnTo>
                <a:lnTo>
                  <a:pt x="3231642" y="883158"/>
                </a:lnTo>
                <a:lnTo>
                  <a:pt x="3233928" y="884682"/>
                </a:lnTo>
                <a:lnTo>
                  <a:pt x="3230803" y="880948"/>
                </a:lnTo>
                <a:lnTo>
                  <a:pt x="3228594" y="877062"/>
                </a:lnTo>
                <a:lnTo>
                  <a:pt x="3227832" y="874014"/>
                </a:lnTo>
                <a:lnTo>
                  <a:pt x="3227832" y="733806"/>
                </a:lnTo>
                <a:lnTo>
                  <a:pt x="3228594" y="730758"/>
                </a:lnTo>
                <a:lnTo>
                  <a:pt x="3229356" y="729424"/>
                </a:lnTo>
                <a:lnTo>
                  <a:pt x="3230118" y="728091"/>
                </a:lnTo>
                <a:lnTo>
                  <a:pt x="3230803" y="726884"/>
                </a:lnTo>
                <a:lnTo>
                  <a:pt x="3233928" y="723138"/>
                </a:lnTo>
                <a:lnTo>
                  <a:pt x="3231642" y="724662"/>
                </a:lnTo>
                <a:lnTo>
                  <a:pt x="3233928" y="723036"/>
                </a:lnTo>
                <a:lnTo>
                  <a:pt x="3236976" y="720852"/>
                </a:lnTo>
                <a:lnTo>
                  <a:pt x="3237738" y="720471"/>
                </a:lnTo>
                <a:lnTo>
                  <a:pt x="3239262" y="719709"/>
                </a:lnTo>
                <a:lnTo>
                  <a:pt x="3240786" y="719328"/>
                </a:lnTo>
                <a:lnTo>
                  <a:pt x="3240024" y="719328"/>
                </a:lnTo>
                <a:lnTo>
                  <a:pt x="3239262" y="719328"/>
                </a:lnTo>
                <a:lnTo>
                  <a:pt x="3243072" y="718566"/>
                </a:lnTo>
                <a:lnTo>
                  <a:pt x="3240786" y="719328"/>
                </a:lnTo>
                <a:lnTo>
                  <a:pt x="3244596" y="718566"/>
                </a:lnTo>
                <a:lnTo>
                  <a:pt x="4114800" y="718566"/>
                </a:lnTo>
                <a:lnTo>
                  <a:pt x="4115562" y="718756"/>
                </a:lnTo>
                <a:lnTo>
                  <a:pt x="4116324" y="718947"/>
                </a:lnTo>
                <a:lnTo>
                  <a:pt x="4117848" y="719328"/>
                </a:lnTo>
                <a:lnTo>
                  <a:pt x="4116324" y="718566"/>
                </a:lnTo>
                <a:lnTo>
                  <a:pt x="4119372" y="719328"/>
                </a:lnTo>
                <a:lnTo>
                  <a:pt x="4118610" y="719328"/>
                </a:lnTo>
                <a:lnTo>
                  <a:pt x="4117848" y="719328"/>
                </a:lnTo>
                <a:lnTo>
                  <a:pt x="4119372" y="719709"/>
                </a:lnTo>
                <a:lnTo>
                  <a:pt x="4120896" y="720471"/>
                </a:lnTo>
                <a:lnTo>
                  <a:pt x="4122420" y="721233"/>
                </a:lnTo>
                <a:lnTo>
                  <a:pt x="4123563" y="721804"/>
                </a:lnTo>
                <a:lnTo>
                  <a:pt x="4124706" y="722757"/>
                </a:lnTo>
                <a:lnTo>
                  <a:pt x="4126992" y="724662"/>
                </a:lnTo>
                <a:lnTo>
                  <a:pt x="4124706" y="723138"/>
                </a:lnTo>
                <a:lnTo>
                  <a:pt x="4126992" y="725424"/>
                </a:lnTo>
                <a:lnTo>
                  <a:pt x="4127754" y="726186"/>
                </a:lnTo>
                <a:lnTo>
                  <a:pt x="4128770" y="727202"/>
                </a:lnTo>
                <a:lnTo>
                  <a:pt x="4129278" y="728091"/>
                </a:lnTo>
                <a:lnTo>
                  <a:pt x="4130802" y="730758"/>
                </a:lnTo>
                <a:lnTo>
                  <a:pt x="4129278" y="728472"/>
                </a:lnTo>
                <a:lnTo>
                  <a:pt x="4130802" y="731520"/>
                </a:lnTo>
                <a:lnTo>
                  <a:pt x="4130040" y="730758"/>
                </a:lnTo>
                <a:lnTo>
                  <a:pt x="4130802" y="733806"/>
                </a:lnTo>
                <a:lnTo>
                  <a:pt x="4130802" y="732282"/>
                </a:lnTo>
                <a:lnTo>
                  <a:pt x="4131564" y="735330"/>
                </a:lnTo>
                <a:lnTo>
                  <a:pt x="4131564" y="691108"/>
                </a:lnTo>
                <a:lnTo>
                  <a:pt x="4119372" y="687552"/>
                </a:lnTo>
                <a:lnTo>
                  <a:pt x="3244596" y="687451"/>
                </a:lnTo>
                <a:lnTo>
                  <a:pt x="3229724" y="689775"/>
                </a:lnTo>
                <a:lnTo>
                  <a:pt x="3216452" y="696671"/>
                </a:lnTo>
                <a:lnTo>
                  <a:pt x="3205810" y="707478"/>
                </a:lnTo>
                <a:lnTo>
                  <a:pt x="3198114" y="721614"/>
                </a:lnTo>
                <a:lnTo>
                  <a:pt x="3197352" y="726948"/>
                </a:lnTo>
                <a:lnTo>
                  <a:pt x="3196590" y="731520"/>
                </a:lnTo>
                <a:lnTo>
                  <a:pt x="3196590" y="876300"/>
                </a:lnTo>
                <a:lnTo>
                  <a:pt x="3197352" y="880872"/>
                </a:lnTo>
                <a:lnTo>
                  <a:pt x="3198114" y="886206"/>
                </a:lnTo>
                <a:lnTo>
                  <a:pt x="3226308" y="916686"/>
                </a:lnTo>
                <a:lnTo>
                  <a:pt x="3227832" y="917194"/>
                </a:lnTo>
                <a:lnTo>
                  <a:pt x="3229356" y="917702"/>
                </a:lnTo>
                <a:lnTo>
                  <a:pt x="3230118" y="917956"/>
                </a:lnTo>
                <a:lnTo>
                  <a:pt x="3235452" y="919734"/>
                </a:lnTo>
                <a:lnTo>
                  <a:pt x="3236976" y="919962"/>
                </a:lnTo>
                <a:lnTo>
                  <a:pt x="3237738" y="920064"/>
                </a:lnTo>
                <a:lnTo>
                  <a:pt x="3239262" y="920280"/>
                </a:lnTo>
                <a:lnTo>
                  <a:pt x="3240024" y="920394"/>
                </a:lnTo>
                <a:lnTo>
                  <a:pt x="4115562" y="920496"/>
                </a:lnTo>
                <a:lnTo>
                  <a:pt x="4116324" y="920496"/>
                </a:lnTo>
                <a:lnTo>
                  <a:pt x="4119372" y="920369"/>
                </a:lnTo>
                <a:lnTo>
                  <a:pt x="4120896" y="920115"/>
                </a:lnTo>
                <a:lnTo>
                  <a:pt x="4122420" y="919861"/>
                </a:lnTo>
                <a:lnTo>
                  <a:pt x="4123182" y="919734"/>
                </a:lnTo>
                <a:lnTo>
                  <a:pt x="4124706" y="919149"/>
                </a:lnTo>
                <a:lnTo>
                  <a:pt x="4126992" y="918248"/>
                </a:lnTo>
                <a:lnTo>
                  <a:pt x="4127754" y="917956"/>
                </a:lnTo>
                <a:lnTo>
                  <a:pt x="4129278" y="917359"/>
                </a:lnTo>
                <a:lnTo>
                  <a:pt x="4131564" y="916470"/>
                </a:lnTo>
                <a:lnTo>
                  <a:pt x="4137583" y="914120"/>
                </a:lnTo>
                <a:lnTo>
                  <a:pt x="4150055" y="904328"/>
                </a:lnTo>
                <a:lnTo>
                  <a:pt x="4158792" y="891374"/>
                </a:lnTo>
                <a:lnTo>
                  <a:pt x="4162044" y="876300"/>
                </a:lnTo>
                <a:lnTo>
                  <a:pt x="4162806" y="871728"/>
                </a:lnTo>
                <a:lnTo>
                  <a:pt x="4162806" y="736092"/>
                </a:lnTo>
                <a:close/>
              </a:path>
            </a:pathLst>
          </a:custGeom>
          <a:solidFill>
            <a:srgbClr val="BA0C2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Reviewing</a:t>
            </a:r>
            <a:r>
              <a:rPr dirty="0" spc="-15"/>
              <a:t> </a:t>
            </a:r>
            <a:r>
              <a:rPr dirty="0" spc="10"/>
              <a:t>the</a:t>
            </a:r>
            <a:r>
              <a:rPr dirty="0" spc="-15"/>
              <a:t> </a:t>
            </a:r>
            <a:r>
              <a:rPr dirty="0" spc="15"/>
              <a:t>QAR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1819021"/>
            <a:ext cx="2588260" cy="11334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520825">
              <a:lnSpc>
                <a:spcPct val="100000"/>
              </a:lnSpc>
              <a:spcBef>
                <a:spcPts val="745"/>
              </a:spcBef>
            </a:pPr>
            <a:r>
              <a:rPr dirty="0" sz="2300" spc="-10">
                <a:latin typeface="Calibri"/>
                <a:cs typeface="Calibri"/>
              </a:rPr>
              <a:t>Report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 spc="5">
                <a:latin typeface="Calibri"/>
                <a:cs typeface="Calibri"/>
              </a:rPr>
              <a:t>A</a:t>
            </a:r>
            <a:endParaRPr sz="230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1950" spc="10">
                <a:latin typeface="Verdana"/>
                <a:cs typeface="Verdana"/>
              </a:rPr>
              <a:t>Is</a:t>
            </a:r>
            <a:r>
              <a:rPr dirty="0" sz="1950" spc="-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action</a:t>
            </a:r>
            <a:r>
              <a:rPr dirty="0" sz="1950" spc="-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required?</a:t>
            </a:r>
            <a:endParaRPr sz="1950">
              <a:latin typeface="Verdana"/>
              <a:cs typeface="Verdana"/>
            </a:endParaRPr>
          </a:p>
          <a:p>
            <a:pPr lvl="1" marL="578485" indent="-1898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>
                <a:latin typeface="Verdana"/>
                <a:cs typeface="Verdana"/>
              </a:rPr>
              <a:t>No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405" y="3301745"/>
            <a:ext cx="9657715" cy="2569845"/>
            <a:chOff x="200405" y="3301745"/>
            <a:chExt cx="9657715" cy="2569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05" y="3301745"/>
              <a:ext cx="9657588" cy="25694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5081" y="4728209"/>
              <a:ext cx="1776730" cy="1091565"/>
            </a:xfrm>
            <a:custGeom>
              <a:avLst/>
              <a:gdLst/>
              <a:ahLst/>
              <a:cxnLst/>
              <a:rect l="l" t="t" r="r" b="b"/>
              <a:pathLst>
                <a:path w="1776730" h="1091564">
                  <a:moveTo>
                    <a:pt x="1776222" y="1091184"/>
                  </a:moveTo>
                  <a:lnTo>
                    <a:pt x="1776222" y="0"/>
                  </a:lnTo>
                  <a:lnTo>
                    <a:pt x="0" y="0"/>
                  </a:lnTo>
                  <a:lnTo>
                    <a:pt x="0" y="1091184"/>
                  </a:lnTo>
                  <a:lnTo>
                    <a:pt x="1776222" y="1091184"/>
                  </a:lnTo>
                  <a:close/>
                </a:path>
              </a:pathLst>
            </a:custGeom>
            <a:solidFill>
              <a:srgbClr val="9E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9747" y="4722875"/>
              <a:ext cx="1786255" cy="1102360"/>
            </a:xfrm>
            <a:custGeom>
              <a:avLst/>
              <a:gdLst/>
              <a:ahLst/>
              <a:cxnLst/>
              <a:rect l="l" t="t" r="r" b="b"/>
              <a:pathLst>
                <a:path w="1786255" h="1102360">
                  <a:moveTo>
                    <a:pt x="1786128" y="1101852"/>
                  </a:moveTo>
                  <a:lnTo>
                    <a:pt x="1786128" y="0"/>
                  </a:lnTo>
                  <a:lnTo>
                    <a:pt x="0" y="0"/>
                  </a:lnTo>
                  <a:lnTo>
                    <a:pt x="0" y="1101852"/>
                  </a:lnTo>
                  <a:lnTo>
                    <a:pt x="5334" y="1101852"/>
                  </a:lnTo>
                  <a:lnTo>
                    <a:pt x="5334" y="10668"/>
                  </a:lnTo>
                  <a:lnTo>
                    <a:pt x="10667" y="5334"/>
                  </a:lnTo>
                  <a:lnTo>
                    <a:pt x="10668" y="10668"/>
                  </a:lnTo>
                  <a:lnTo>
                    <a:pt x="1776222" y="10668"/>
                  </a:lnTo>
                  <a:lnTo>
                    <a:pt x="1776222" y="5334"/>
                  </a:lnTo>
                  <a:lnTo>
                    <a:pt x="1781556" y="10668"/>
                  </a:lnTo>
                  <a:lnTo>
                    <a:pt x="1781556" y="1101852"/>
                  </a:lnTo>
                  <a:lnTo>
                    <a:pt x="1786128" y="1101852"/>
                  </a:lnTo>
                  <a:close/>
                </a:path>
                <a:path w="1786255" h="1102360">
                  <a:moveTo>
                    <a:pt x="10667" y="10668"/>
                  </a:moveTo>
                  <a:lnTo>
                    <a:pt x="10667" y="5334"/>
                  </a:lnTo>
                  <a:lnTo>
                    <a:pt x="5334" y="10668"/>
                  </a:lnTo>
                  <a:lnTo>
                    <a:pt x="10667" y="10668"/>
                  </a:lnTo>
                  <a:close/>
                </a:path>
                <a:path w="1786255" h="1102360">
                  <a:moveTo>
                    <a:pt x="10668" y="1091184"/>
                  </a:moveTo>
                  <a:lnTo>
                    <a:pt x="10667" y="10668"/>
                  </a:lnTo>
                  <a:lnTo>
                    <a:pt x="5334" y="10668"/>
                  </a:lnTo>
                  <a:lnTo>
                    <a:pt x="5334" y="1091184"/>
                  </a:lnTo>
                  <a:lnTo>
                    <a:pt x="10668" y="1091184"/>
                  </a:lnTo>
                  <a:close/>
                </a:path>
                <a:path w="1786255" h="1102360">
                  <a:moveTo>
                    <a:pt x="1781556" y="1091184"/>
                  </a:moveTo>
                  <a:lnTo>
                    <a:pt x="5334" y="1091184"/>
                  </a:lnTo>
                  <a:lnTo>
                    <a:pt x="10668" y="1096518"/>
                  </a:lnTo>
                  <a:lnTo>
                    <a:pt x="10667" y="1101852"/>
                  </a:lnTo>
                  <a:lnTo>
                    <a:pt x="1776222" y="1101852"/>
                  </a:lnTo>
                  <a:lnTo>
                    <a:pt x="1776222" y="1096518"/>
                  </a:lnTo>
                  <a:lnTo>
                    <a:pt x="1781556" y="1091184"/>
                  </a:lnTo>
                  <a:close/>
                </a:path>
                <a:path w="1786255" h="1102360">
                  <a:moveTo>
                    <a:pt x="10667" y="1101852"/>
                  </a:moveTo>
                  <a:lnTo>
                    <a:pt x="10668" y="1096518"/>
                  </a:lnTo>
                  <a:lnTo>
                    <a:pt x="5334" y="1091184"/>
                  </a:lnTo>
                  <a:lnTo>
                    <a:pt x="5334" y="1101852"/>
                  </a:lnTo>
                  <a:lnTo>
                    <a:pt x="10667" y="1101852"/>
                  </a:lnTo>
                  <a:close/>
                </a:path>
                <a:path w="1786255" h="1102360">
                  <a:moveTo>
                    <a:pt x="1781556" y="10668"/>
                  </a:moveTo>
                  <a:lnTo>
                    <a:pt x="1776222" y="5334"/>
                  </a:lnTo>
                  <a:lnTo>
                    <a:pt x="1776222" y="10668"/>
                  </a:lnTo>
                  <a:lnTo>
                    <a:pt x="1781556" y="10668"/>
                  </a:lnTo>
                  <a:close/>
                </a:path>
                <a:path w="1786255" h="1102360">
                  <a:moveTo>
                    <a:pt x="1781556" y="1091184"/>
                  </a:moveTo>
                  <a:lnTo>
                    <a:pt x="1781556" y="10668"/>
                  </a:lnTo>
                  <a:lnTo>
                    <a:pt x="1776222" y="10668"/>
                  </a:lnTo>
                  <a:lnTo>
                    <a:pt x="1776222" y="1091184"/>
                  </a:lnTo>
                  <a:lnTo>
                    <a:pt x="1781556" y="1091184"/>
                  </a:lnTo>
                  <a:close/>
                </a:path>
                <a:path w="1786255" h="1102360">
                  <a:moveTo>
                    <a:pt x="1781556" y="1101852"/>
                  </a:moveTo>
                  <a:lnTo>
                    <a:pt x="1781556" y="1091184"/>
                  </a:lnTo>
                  <a:lnTo>
                    <a:pt x="1776222" y="1096518"/>
                  </a:lnTo>
                  <a:lnTo>
                    <a:pt x="1776222" y="1101852"/>
                  </a:lnTo>
                  <a:lnTo>
                    <a:pt x="1781556" y="1101852"/>
                  </a:lnTo>
                  <a:close/>
                </a:path>
              </a:pathLst>
            </a:custGeom>
            <a:solidFill>
              <a:srgbClr val="7376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75081" y="4728209"/>
            <a:ext cx="1776730" cy="10915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835"/>
              </a:spcBef>
            </a:pPr>
            <a:r>
              <a:rPr dirty="0" sz="1450" spc="10">
                <a:latin typeface="Calibri"/>
                <a:cs typeface="Calibri"/>
              </a:rPr>
              <a:t>School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Red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25">
                <a:latin typeface="Calibri"/>
                <a:cs typeface="Calibri"/>
              </a:rPr>
              <a:t>&amp;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15">
                <a:latin typeface="Calibri"/>
                <a:cs typeface="Calibri"/>
              </a:rPr>
              <a:t>Black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99034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Reviewing</a:t>
            </a:r>
            <a:r>
              <a:rPr dirty="0" spc="-15"/>
              <a:t> </a:t>
            </a:r>
            <a:r>
              <a:rPr dirty="0" spc="10"/>
              <a:t>the</a:t>
            </a:r>
            <a:r>
              <a:rPr dirty="0" spc="-15"/>
              <a:t> </a:t>
            </a:r>
            <a:r>
              <a:rPr dirty="0" spc="15"/>
              <a:t>QAR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3394" y="1951735"/>
            <a:ext cx="115189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5">
                <a:latin typeface="Verdana"/>
                <a:cs typeface="Verdana"/>
              </a:rPr>
              <a:t>Report</a:t>
            </a:r>
            <a:r>
              <a:rPr dirty="0" sz="1950" spc="-5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824" y="2292350"/>
            <a:ext cx="2588260" cy="69596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1950" spc="10">
                <a:latin typeface="Verdana"/>
                <a:cs typeface="Verdana"/>
              </a:rPr>
              <a:t>Is</a:t>
            </a:r>
            <a:r>
              <a:rPr dirty="0" sz="1950" spc="-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action</a:t>
            </a:r>
            <a:r>
              <a:rPr dirty="0" sz="1950" spc="-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required?</a:t>
            </a:r>
            <a:endParaRPr sz="1950">
              <a:latin typeface="Verdana"/>
              <a:cs typeface="Verdana"/>
            </a:endParaRPr>
          </a:p>
          <a:p>
            <a:pPr lvl="1" marL="578485" indent="-18986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650" spc="-40">
                <a:latin typeface="Verdana"/>
                <a:cs typeface="Verdana"/>
              </a:rPr>
              <a:t>Yes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3109" y="2313950"/>
            <a:ext cx="1473200" cy="74422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01295" algn="l"/>
                <a:tab pos="201930" algn="l"/>
              </a:tabLst>
            </a:pPr>
            <a:r>
              <a:rPr dirty="0" sz="1300" spc="10">
                <a:latin typeface="Verdana"/>
                <a:cs typeface="Verdana"/>
              </a:rPr>
              <a:t>Where?</a:t>
            </a:r>
            <a:endParaRPr sz="1300">
              <a:latin typeface="Verdana"/>
              <a:cs typeface="Verdana"/>
            </a:endParaRPr>
          </a:p>
          <a:p>
            <a:pPr lvl="1" marL="578485" indent="-18986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578485" algn="l"/>
                <a:tab pos="579120" algn="l"/>
              </a:tabLst>
            </a:pPr>
            <a:r>
              <a:rPr dirty="0" sz="1150">
                <a:latin typeface="Verdana"/>
                <a:cs typeface="Verdana"/>
              </a:rPr>
              <a:t>Fund</a:t>
            </a:r>
            <a:r>
              <a:rPr dirty="0" sz="1150" spc="-90">
                <a:latin typeface="Verdana"/>
                <a:cs typeface="Verdana"/>
              </a:rPr>
              <a:t> </a:t>
            </a:r>
            <a:r>
              <a:rPr dirty="0" sz="1150" spc="5">
                <a:latin typeface="Verdana"/>
                <a:cs typeface="Verdana"/>
              </a:rPr>
              <a:t>14100</a:t>
            </a:r>
            <a:endParaRPr sz="1150">
              <a:latin typeface="Verdana"/>
              <a:cs typeface="Verdana"/>
            </a:endParaRPr>
          </a:p>
          <a:p>
            <a:pPr lvl="1" marL="578485" indent="-1898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578485" algn="l"/>
                <a:tab pos="579120" algn="l"/>
              </a:tabLst>
            </a:pPr>
            <a:r>
              <a:rPr dirty="0" sz="1150">
                <a:latin typeface="Verdana"/>
                <a:cs typeface="Verdana"/>
              </a:rPr>
              <a:t>Fund</a:t>
            </a:r>
            <a:r>
              <a:rPr dirty="0" sz="1150" spc="-90">
                <a:latin typeface="Verdana"/>
                <a:cs typeface="Verdana"/>
              </a:rPr>
              <a:t> </a:t>
            </a:r>
            <a:r>
              <a:rPr dirty="0" sz="1150" spc="5">
                <a:latin typeface="Verdana"/>
                <a:cs typeface="Verdana"/>
              </a:rPr>
              <a:t>15000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4027" y="3351276"/>
            <a:ext cx="9611360" cy="2795270"/>
            <a:chOff x="224027" y="3351276"/>
            <a:chExt cx="9611360" cy="27952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3351276"/>
              <a:ext cx="9611106" cy="27896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371" y="4828794"/>
              <a:ext cx="1826895" cy="1312545"/>
            </a:xfrm>
            <a:custGeom>
              <a:avLst/>
              <a:gdLst/>
              <a:ahLst/>
              <a:cxnLst/>
              <a:rect l="l" t="t" r="r" b="b"/>
              <a:pathLst>
                <a:path w="1826895" h="1312545">
                  <a:moveTo>
                    <a:pt x="1826514" y="1312164"/>
                  </a:moveTo>
                  <a:lnTo>
                    <a:pt x="1826514" y="0"/>
                  </a:lnTo>
                  <a:lnTo>
                    <a:pt x="0" y="0"/>
                  </a:lnTo>
                  <a:lnTo>
                    <a:pt x="0" y="1312164"/>
                  </a:lnTo>
                  <a:lnTo>
                    <a:pt x="1826514" y="1312164"/>
                  </a:lnTo>
                  <a:close/>
                </a:path>
              </a:pathLst>
            </a:custGeom>
            <a:solidFill>
              <a:srgbClr val="9E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037" y="4823460"/>
              <a:ext cx="1837689" cy="1323340"/>
            </a:xfrm>
            <a:custGeom>
              <a:avLst/>
              <a:gdLst/>
              <a:ahLst/>
              <a:cxnLst/>
              <a:rect l="l" t="t" r="r" b="b"/>
              <a:pathLst>
                <a:path w="1837689" h="1323339">
                  <a:moveTo>
                    <a:pt x="1837182" y="1322832"/>
                  </a:moveTo>
                  <a:lnTo>
                    <a:pt x="1837182" y="0"/>
                  </a:lnTo>
                  <a:lnTo>
                    <a:pt x="0" y="0"/>
                  </a:lnTo>
                  <a:lnTo>
                    <a:pt x="0" y="1322832"/>
                  </a:lnTo>
                  <a:lnTo>
                    <a:pt x="5333" y="1322832"/>
                  </a:lnTo>
                  <a:lnTo>
                    <a:pt x="5333" y="9906"/>
                  </a:lnTo>
                  <a:lnTo>
                    <a:pt x="10667" y="5334"/>
                  </a:lnTo>
                  <a:lnTo>
                    <a:pt x="10667" y="9906"/>
                  </a:lnTo>
                  <a:lnTo>
                    <a:pt x="1826514" y="9906"/>
                  </a:lnTo>
                  <a:lnTo>
                    <a:pt x="1826514" y="5334"/>
                  </a:lnTo>
                  <a:lnTo>
                    <a:pt x="1831848" y="9906"/>
                  </a:lnTo>
                  <a:lnTo>
                    <a:pt x="1831848" y="1322832"/>
                  </a:lnTo>
                  <a:lnTo>
                    <a:pt x="1837182" y="1322832"/>
                  </a:lnTo>
                  <a:close/>
                </a:path>
                <a:path w="1837689" h="1323339">
                  <a:moveTo>
                    <a:pt x="10667" y="9906"/>
                  </a:moveTo>
                  <a:lnTo>
                    <a:pt x="10667" y="5334"/>
                  </a:lnTo>
                  <a:lnTo>
                    <a:pt x="5333" y="9906"/>
                  </a:lnTo>
                  <a:lnTo>
                    <a:pt x="10667" y="9906"/>
                  </a:lnTo>
                  <a:close/>
                </a:path>
                <a:path w="1837689" h="1323339">
                  <a:moveTo>
                    <a:pt x="10668" y="1312164"/>
                  </a:moveTo>
                  <a:lnTo>
                    <a:pt x="10667" y="9906"/>
                  </a:lnTo>
                  <a:lnTo>
                    <a:pt x="5333" y="9906"/>
                  </a:lnTo>
                  <a:lnTo>
                    <a:pt x="5334" y="1312164"/>
                  </a:lnTo>
                  <a:lnTo>
                    <a:pt x="10668" y="1312164"/>
                  </a:lnTo>
                  <a:close/>
                </a:path>
                <a:path w="1837689" h="1323339">
                  <a:moveTo>
                    <a:pt x="1831848" y="1312164"/>
                  </a:moveTo>
                  <a:lnTo>
                    <a:pt x="5334" y="1312164"/>
                  </a:lnTo>
                  <a:lnTo>
                    <a:pt x="10668" y="1317498"/>
                  </a:lnTo>
                  <a:lnTo>
                    <a:pt x="10668" y="1322832"/>
                  </a:lnTo>
                  <a:lnTo>
                    <a:pt x="1826514" y="1322832"/>
                  </a:lnTo>
                  <a:lnTo>
                    <a:pt x="1826514" y="1317498"/>
                  </a:lnTo>
                  <a:lnTo>
                    <a:pt x="1831848" y="1312164"/>
                  </a:lnTo>
                  <a:close/>
                </a:path>
                <a:path w="1837689" h="1323339">
                  <a:moveTo>
                    <a:pt x="10668" y="1322832"/>
                  </a:moveTo>
                  <a:lnTo>
                    <a:pt x="10668" y="1317498"/>
                  </a:lnTo>
                  <a:lnTo>
                    <a:pt x="5334" y="1312164"/>
                  </a:lnTo>
                  <a:lnTo>
                    <a:pt x="5333" y="1322832"/>
                  </a:lnTo>
                  <a:lnTo>
                    <a:pt x="10668" y="1322832"/>
                  </a:lnTo>
                  <a:close/>
                </a:path>
                <a:path w="1837689" h="1323339">
                  <a:moveTo>
                    <a:pt x="1831848" y="9906"/>
                  </a:moveTo>
                  <a:lnTo>
                    <a:pt x="1826514" y="5334"/>
                  </a:lnTo>
                  <a:lnTo>
                    <a:pt x="1826514" y="9906"/>
                  </a:lnTo>
                  <a:lnTo>
                    <a:pt x="1831848" y="9906"/>
                  </a:lnTo>
                  <a:close/>
                </a:path>
                <a:path w="1837689" h="1323339">
                  <a:moveTo>
                    <a:pt x="1831848" y="1312164"/>
                  </a:moveTo>
                  <a:lnTo>
                    <a:pt x="1831848" y="9906"/>
                  </a:lnTo>
                  <a:lnTo>
                    <a:pt x="1826514" y="9906"/>
                  </a:lnTo>
                  <a:lnTo>
                    <a:pt x="1826514" y="1312164"/>
                  </a:lnTo>
                  <a:lnTo>
                    <a:pt x="1831848" y="1312164"/>
                  </a:lnTo>
                  <a:close/>
                </a:path>
                <a:path w="1837689" h="1323339">
                  <a:moveTo>
                    <a:pt x="1831848" y="1322832"/>
                  </a:moveTo>
                  <a:lnTo>
                    <a:pt x="1831848" y="1312164"/>
                  </a:lnTo>
                  <a:lnTo>
                    <a:pt x="1826514" y="1317498"/>
                  </a:lnTo>
                  <a:lnTo>
                    <a:pt x="1826514" y="1322832"/>
                  </a:lnTo>
                  <a:lnTo>
                    <a:pt x="1831848" y="1322832"/>
                  </a:lnTo>
                  <a:close/>
                </a:path>
              </a:pathLst>
            </a:custGeom>
            <a:solidFill>
              <a:srgbClr val="73767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09372" y="4828794"/>
            <a:ext cx="1826895" cy="131254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17500">
              <a:lnSpc>
                <a:spcPct val="100000"/>
              </a:lnSpc>
              <a:spcBef>
                <a:spcPts val="1095"/>
              </a:spcBef>
            </a:pPr>
            <a:r>
              <a:rPr dirty="0" sz="1450" spc="10">
                <a:latin typeface="Calibri"/>
                <a:cs typeface="Calibri"/>
              </a:rPr>
              <a:t>College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20">
                <a:latin typeface="Calibri"/>
                <a:cs typeface="Calibri"/>
              </a:rPr>
              <a:t>UGA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99034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Reviewing</a:t>
            </a:r>
            <a:r>
              <a:rPr dirty="0" spc="-15"/>
              <a:t> </a:t>
            </a:r>
            <a:r>
              <a:rPr dirty="0" spc="10"/>
              <a:t>the</a:t>
            </a:r>
            <a:r>
              <a:rPr dirty="0" spc="-15"/>
              <a:t> </a:t>
            </a:r>
            <a:r>
              <a:rPr dirty="0" spc="15"/>
              <a:t>QAR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075623"/>
            <a:ext cx="3644265" cy="90424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1800">
                <a:latin typeface="Verdana"/>
                <a:cs typeface="Verdana"/>
              </a:rPr>
              <a:t>Drill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down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to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granular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level</a:t>
            </a:r>
            <a:endParaRPr sz="1800">
              <a:latin typeface="Verdana"/>
              <a:cs typeface="Verdana"/>
            </a:endParaRPr>
          </a:p>
          <a:p>
            <a:pPr lvl="1" marL="578485" indent="-1898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550">
                <a:latin typeface="Verdana"/>
                <a:cs typeface="Verdana"/>
              </a:rPr>
              <a:t>DSS</a:t>
            </a:r>
            <a:r>
              <a:rPr dirty="0" sz="1550" spc="-30">
                <a:latin typeface="Verdana"/>
                <a:cs typeface="Verdana"/>
              </a:rPr>
              <a:t> </a:t>
            </a:r>
            <a:r>
              <a:rPr dirty="0" sz="1550">
                <a:latin typeface="Verdana"/>
                <a:cs typeface="Verdana"/>
              </a:rPr>
              <a:t>Funds</a:t>
            </a:r>
            <a:endParaRPr sz="155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1800">
                <a:latin typeface="Verdana"/>
                <a:cs typeface="Verdana"/>
              </a:rPr>
              <a:t>Revenue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that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not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budgeted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05911"/>
            <a:ext cx="10058399" cy="3454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93823" y="4150275"/>
            <a:ext cx="1432560" cy="72580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450" spc="10">
                <a:latin typeface="Calibri"/>
                <a:cs typeface="Calibri"/>
              </a:rPr>
              <a:t>College</a:t>
            </a:r>
            <a:r>
              <a:rPr dirty="0" sz="1450" spc="-15">
                <a:latin typeface="Calibri"/>
                <a:cs typeface="Calibri"/>
              </a:rPr>
              <a:t> </a:t>
            </a:r>
            <a:r>
              <a:rPr dirty="0" sz="1450" spc="10">
                <a:latin typeface="Calibri"/>
                <a:cs typeface="Calibri"/>
              </a:rPr>
              <a:t>of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 spc="20">
                <a:latin typeface="Calibri"/>
                <a:cs typeface="Calibri"/>
              </a:rPr>
              <a:t>UGA</a:t>
            </a:r>
            <a:endParaRPr sz="1450">
              <a:latin typeface="Calibri"/>
              <a:cs typeface="Calibri"/>
            </a:endParaRPr>
          </a:p>
          <a:p>
            <a:pPr marL="650240">
              <a:lnSpc>
                <a:spcPct val="100000"/>
              </a:lnSpc>
              <a:spcBef>
                <a:spcPts val="395"/>
              </a:spcBef>
            </a:pPr>
            <a:r>
              <a:rPr dirty="0" sz="950" spc="20">
                <a:latin typeface="Calibri"/>
                <a:cs typeface="Calibri"/>
              </a:rPr>
              <a:t>UGA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Depart</a:t>
            </a:r>
            <a:r>
              <a:rPr dirty="0" sz="950" spc="-2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#1</a:t>
            </a:r>
            <a:endParaRPr sz="950">
              <a:latin typeface="Calibri"/>
              <a:cs typeface="Calibri"/>
            </a:endParaRPr>
          </a:p>
          <a:p>
            <a:pPr marL="650240">
              <a:lnSpc>
                <a:spcPct val="100000"/>
              </a:lnSpc>
              <a:spcBef>
                <a:spcPts val="525"/>
              </a:spcBef>
            </a:pPr>
            <a:r>
              <a:rPr dirty="0" sz="950" spc="20">
                <a:latin typeface="Calibri"/>
                <a:cs typeface="Calibri"/>
              </a:rPr>
              <a:t>UGA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Depart</a:t>
            </a:r>
            <a:r>
              <a:rPr dirty="0" sz="950" spc="-2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#2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6359" y="5802123"/>
            <a:ext cx="1776730" cy="7289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994410">
              <a:lnSpc>
                <a:spcPct val="100000"/>
              </a:lnSpc>
              <a:spcBef>
                <a:spcPts val="265"/>
              </a:spcBef>
            </a:pPr>
            <a:r>
              <a:rPr dirty="0" sz="950" spc="20">
                <a:latin typeface="Calibri"/>
                <a:cs typeface="Calibri"/>
              </a:rPr>
              <a:t>UGA</a:t>
            </a:r>
            <a:r>
              <a:rPr dirty="0" sz="950" spc="-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Depart</a:t>
            </a:r>
            <a:r>
              <a:rPr dirty="0" sz="950" spc="-2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#3</a:t>
            </a:r>
            <a:endParaRPr sz="950">
              <a:latin typeface="Calibri"/>
              <a:cs typeface="Calibri"/>
            </a:endParaRPr>
          </a:p>
          <a:p>
            <a:pPr marL="942975">
              <a:lnSpc>
                <a:spcPct val="100000"/>
              </a:lnSpc>
              <a:spcBef>
                <a:spcPts val="175"/>
              </a:spcBef>
            </a:pPr>
            <a:r>
              <a:rPr dirty="0" sz="950" spc="20">
                <a:latin typeface="Calibri"/>
                <a:cs typeface="Calibri"/>
              </a:rPr>
              <a:t>UGA</a:t>
            </a:r>
            <a:r>
              <a:rPr dirty="0" sz="950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Depart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#4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50" spc="20">
                <a:latin typeface="Calibri"/>
                <a:cs typeface="Calibri"/>
              </a:rPr>
              <a:t>UGA</a:t>
            </a:r>
            <a:r>
              <a:rPr dirty="0" sz="950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Depart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#5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" y="1061790"/>
            <a:ext cx="9815830" cy="5528310"/>
            <a:chOff x="121920" y="1061790"/>
            <a:chExt cx="9815830" cy="5528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116" y="1061790"/>
              <a:ext cx="615413" cy="6904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920" y="1204721"/>
              <a:ext cx="9815830" cy="5385435"/>
            </a:xfrm>
            <a:custGeom>
              <a:avLst/>
              <a:gdLst/>
              <a:ahLst/>
              <a:cxnLst/>
              <a:rect l="l" t="t" r="r" b="b"/>
              <a:pathLst>
                <a:path w="9815830" h="5385434">
                  <a:moveTo>
                    <a:pt x="9815322" y="5385054"/>
                  </a:moveTo>
                  <a:lnTo>
                    <a:pt x="9815322" y="0"/>
                  </a:lnTo>
                  <a:lnTo>
                    <a:pt x="0" y="0"/>
                  </a:lnTo>
                  <a:lnTo>
                    <a:pt x="0" y="5385054"/>
                  </a:lnTo>
                  <a:lnTo>
                    <a:pt x="10668" y="5385054"/>
                  </a:lnTo>
                  <a:lnTo>
                    <a:pt x="10667" y="20573"/>
                  </a:lnTo>
                  <a:lnTo>
                    <a:pt x="21335" y="10668"/>
                  </a:lnTo>
                  <a:lnTo>
                    <a:pt x="21335" y="20573"/>
                  </a:lnTo>
                  <a:lnTo>
                    <a:pt x="9793985" y="20573"/>
                  </a:lnTo>
                  <a:lnTo>
                    <a:pt x="9793985" y="10667"/>
                  </a:lnTo>
                  <a:lnTo>
                    <a:pt x="9804654" y="20573"/>
                  </a:lnTo>
                  <a:lnTo>
                    <a:pt x="9804654" y="5385054"/>
                  </a:lnTo>
                  <a:lnTo>
                    <a:pt x="9815322" y="5385054"/>
                  </a:lnTo>
                  <a:close/>
                </a:path>
                <a:path w="9815830" h="5385434">
                  <a:moveTo>
                    <a:pt x="21335" y="20573"/>
                  </a:moveTo>
                  <a:lnTo>
                    <a:pt x="21335" y="10668"/>
                  </a:lnTo>
                  <a:lnTo>
                    <a:pt x="10667" y="20573"/>
                  </a:lnTo>
                  <a:lnTo>
                    <a:pt x="21335" y="20573"/>
                  </a:lnTo>
                  <a:close/>
                </a:path>
                <a:path w="9815830" h="5385434">
                  <a:moveTo>
                    <a:pt x="21335" y="5364480"/>
                  </a:moveTo>
                  <a:lnTo>
                    <a:pt x="21335" y="20573"/>
                  </a:lnTo>
                  <a:lnTo>
                    <a:pt x="10667" y="20573"/>
                  </a:lnTo>
                  <a:lnTo>
                    <a:pt x="10668" y="5364480"/>
                  </a:lnTo>
                  <a:lnTo>
                    <a:pt x="21335" y="5364480"/>
                  </a:lnTo>
                  <a:close/>
                </a:path>
                <a:path w="9815830" h="5385434">
                  <a:moveTo>
                    <a:pt x="9804654" y="5364480"/>
                  </a:moveTo>
                  <a:lnTo>
                    <a:pt x="10668" y="5364480"/>
                  </a:lnTo>
                  <a:lnTo>
                    <a:pt x="21335" y="5375148"/>
                  </a:lnTo>
                  <a:lnTo>
                    <a:pt x="21335" y="5385054"/>
                  </a:lnTo>
                  <a:lnTo>
                    <a:pt x="9793985" y="5385054"/>
                  </a:lnTo>
                  <a:lnTo>
                    <a:pt x="9793985" y="5375148"/>
                  </a:lnTo>
                  <a:lnTo>
                    <a:pt x="9804654" y="5364480"/>
                  </a:lnTo>
                  <a:close/>
                </a:path>
                <a:path w="9815830" h="5385434">
                  <a:moveTo>
                    <a:pt x="21335" y="5385054"/>
                  </a:moveTo>
                  <a:lnTo>
                    <a:pt x="21335" y="5375148"/>
                  </a:lnTo>
                  <a:lnTo>
                    <a:pt x="10668" y="5364480"/>
                  </a:lnTo>
                  <a:lnTo>
                    <a:pt x="10668" y="5385054"/>
                  </a:lnTo>
                  <a:lnTo>
                    <a:pt x="21335" y="5385054"/>
                  </a:lnTo>
                  <a:close/>
                </a:path>
                <a:path w="9815830" h="5385434">
                  <a:moveTo>
                    <a:pt x="9804654" y="20573"/>
                  </a:moveTo>
                  <a:lnTo>
                    <a:pt x="9793985" y="10667"/>
                  </a:lnTo>
                  <a:lnTo>
                    <a:pt x="9793985" y="20573"/>
                  </a:lnTo>
                  <a:lnTo>
                    <a:pt x="9804654" y="20573"/>
                  </a:lnTo>
                  <a:close/>
                </a:path>
                <a:path w="9815830" h="5385434">
                  <a:moveTo>
                    <a:pt x="9804654" y="5364480"/>
                  </a:moveTo>
                  <a:lnTo>
                    <a:pt x="9804654" y="20573"/>
                  </a:lnTo>
                  <a:lnTo>
                    <a:pt x="9793985" y="20573"/>
                  </a:lnTo>
                  <a:lnTo>
                    <a:pt x="9793985" y="5364480"/>
                  </a:lnTo>
                  <a:lnTo>
                    <a:pt x="9804654" y="5364480"/>
                  </a:lnTo>
                  <a:close/>
                </a:path>
                <a:path w="9815830" h="5385434">
                  <a:moveTo>
                    <a:pt x="9804654" y="5385054"/>
                  </a:moveTo>
                  <a:lnTo>
                    <a:pt x="9804654" y="5364480"/>
                  </a:lnTo>
                  <a:lnTo>
                    <a:pt x="9793985" y="5375148"/>
                  </a:lnTo>
                  <a:lnTo>
                    <a:pt x="9793985" y="5385054"/>
                  </a:lnTo>
                  <a:lnTo>
                    <a:pt x="9804654" y="5385054"/>
                  </a:lnTo>
                  <a:close/>
                </a:path>
              </a:pathLst>
            </a:custGeom>
            <a:solidFill>
              <a:srgbClr val="BC1E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114" y="1766315"/>
              <a:ext cx="4368546" cy="43685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6352" y="2897377"/>
            <a:ext cx="4036695" cy="207327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525"/>
              </a:spcBef>
            </a:pPr>
            <a:r>
              <a:rPr dirty="0" sz="3600" spc="15">
                <a:solidFill>
                  <a:srgbClr val="BA0C2F"/>
                </a:solidFill>
                <a:latin typeface="Georgia"/>
                <a:cs typeface="Georgia"/>
              </a:rPr>
              <a:t>Running</a:t>
            </a:r>
            <a:r>
              <a:rPr dirty="0" sz="3600" spc="-25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BA0C2F"/>
                </a:solidFill>
                <a:latin typeface="Georgia"/>
                <a:cs typeface="Georgia"/>
              </a:rPr>
              <a:t>Reports</a:t>
            </a:r>
            <a:r>
              <a:rPr dirty="0" sz="3600" spc="-20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5">
                <a:solidFill>
                  <a:srgbClr val="BA0C2F"/>
                </a:solidFill>
                <a:latin typeface="Georgia"/>
                <a:cs typeface="Georgia"/>
              </a:rPr>
              <a:t>in </a:t>
            </a:r>
            <a:r>
              <a:rPr dirty="0" sz="3600" spc="-855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20">
                <a:solidFill>
                  <a:srgbClr val="BA0C2F"/>
                </a:solidFill>
                <a:latin typeface="Georgia"/>
                <a:cs typeface="Georgia"/>
              </a:rPr>
              <a:t>UGA </a:t>
            </a:r>
            <a:r>
              <a:rPr dirty="0" sz="3600" spc="10">
                <a:solidFill>
                  <a:srgbClr val="BA0C2F"/>
                </a:solidFill>
                <a:latin typeface="Georgia"/>
                <a:cs typeface="Georgia"/>
              </a:rPr>
              <a:t>Budget </a:t>
            </a:r>
            <a:r>
              <a:rPr dirty="0" sz="3600" spc="15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BA0C2F"/>
                </a:solidFill>
                <a:latin typeface="Georgia"/>
                <a:cs typeface="Georgia"/>
              </a:rPr>
              <a:t>Management </a:t>
            </a:r>
            <a:r>
              <a:rPr dirty="0" sz="3600" spc="15">
                <a:solidFill>
                  <a:srgbClr val="BA0C2F"/>
                </a:solidFill>
                <a:latin typeface="Georgia"/>
                <a:cs typeface="Georgia"/>
              </a:rPr>
              <a:t> </a:t>
            </a:r>
            <a:r>
              <a:rPr dirty="0" sz="3600" spc="10">
                <a:solidFill>
                  <a:srgbClr val="BA0C2F"/>
                </a:solidFill>
                <a:latin typeface="Georgia"/>
                <a:cs typeface="Georgia"/>
              </a:rPr>
              <a:t>System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7772" y="5969508"/>
            <a:ext cx="2281555" cy="165735"/>
          </a:xfrm>
          <a:custGeom>
            <a:avLst/>
            <a:gdLst/>
            <a:ahLst/>
            <a:cxnLst/>
            <a:rect l="l" t="t" r="r" b="b"/>
            <a:pathLst>
              <a:path w="2281554" h="165735">
                <a:moveTo>
                  <a:pt x="2281428" y="165353"/>
                </a:moveTo>
                <a:lnTo>
                  <a:pt x="2281428" y="0"/>
                </a:lnTo>
                <a:lnTo>
                  <a:pt x="0" y="0"/>
                </a:lnTo>
                <a:lnTo>
                  <a:pt x="0" y="165353"/>
                </a:lnTo>
                <a:lnTo>
                  <a:pt x="2281428" y="165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05988" y="5990335"/>
            <a:ext cx="176022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55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This </a:t>
            </a:r>
            <a:r>
              <a:rPr dirty="0" u="sng" sz="550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Photo</a:t>
            </a:r>
            <a:r>
              <a:rPr dirty="0" sz="550" spc="25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1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dirty="0" sz="550" spc="5">
                <a:solidFill>
                  <a:srgbClr val="FFFFFF"/>
                </a:solidFill>
                <a:latin typeface="Calibri"/>
                <a:cs typeface="Calibri"/>
              </a:rPr>
              <a:t> Author</a:t>
            </a:r>
            <a:r>
              <a:rPr dirty="0" sz="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5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dirty="0" sz="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5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550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CC</a:t>
            </a:r>
            <a:r>
              <a:rPr dirty="0" u="sng" sz="550" spc="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55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BY‐SA</a:t>
            </a:r>
            <a:endParaRPr sz="5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844" y="1892045"/>
            <a:ext cx="4368546" cy="43685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51790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Running</a:t>
            </a:r>
            <a:r>
              <a:rPr dirty="0" spc="-50"/>
              <a:t> </a:t>
            </a:r>
            <a:r>
              <a:rPr dirty="0" spc="10"/>
              <a:t>Reports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877" y="1846591"/>
            <a:ext cx="7475855" cy="139636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VPN/Cisco</a:t>
            </a:r>
            <a:endParaRPr sz="23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University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Budget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Office</a:t>
            </a:r>
            <a:endParaRPr sz="23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35"/>
              </a:spcBef>
              <a:buClr>
                <a:srgbClr val="000000"/>
              </a:buClr>
              <a:buFont typeface="Arial"/>
              <a:buChar char="•"/>
              <a:tabLst>
                <a:tab pos="201930" algn="l"/>
              </a:tabLst>
            </a:pPr>
            <a:r>
              <a:rPr dirty="0" u="sng" sz="230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https://onesource.uga.edu/resources/budgeting/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8896" y="3351276"/>
            <a:ext cx="2474976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243014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Resolutions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641346"/>
            <a:ext cx="7915909" cy="2507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1295" indent="-189230">
              <a:lnSpc>
                <a:spcPts val="2795"/>
              </a:lnSpc>
              <a:spcBef>
                <a:spcPts val="9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400" spc="-5">
                <a:latin typeface="Verdana"/>
                <a:cs typeface="Verdana"/>
              </a:rPr>
              <a:t>Budget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journals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or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budget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transfers</a:t>
            </a:r>
            <a:endParaRPr sz="2400">
              <a:latin typeface="Verdana"/>
              <a:cs typeface="Verdana"/>
            </a:endParaRPr>
          </a:p>
          <a:p>
            <a:pPr lvl="1" marL="578485" indent="-189865">
              <a:lnSpc>
                <a:spcPts val="271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400" spc="-20">
                <a:latin typeface="Verdana"/>
                <a:cs typeface="Verdana"/>
              </a:rPr>
              <a:t>Move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or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increase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budget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amounts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as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needed</a:t>
            </a:r>
            <a:endParaRPr sz="2400">
              <a:latin typeface="Verdana"/>
              <a:cs typeface="Verdana"/>
            </a:endParaRPr>
          </a:p>
          <a:p>
            <a:pPr lvl="1" marL="578485" indent="-189865">
              <a:lnSpc>
                <a:spcPts val="279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400" spc="-5">
                <a:latin typeface="Verdana"/>
                <a:cs typeface="Verdana"/>
              </a:rPr>
              <a:t>Processed</a:t>
            </a:r>
            <a:r>
              <a:rPr dirty="0" sz="2400" spc="-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within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10" b="1">
                <a:latin typeface="Verdana"/>
                <a:cs typeface="Verdana"/>
              </a:rPr>
              <a:t>UGA</a:t>
            </a:r>
            <a:r>
              <a:rPr dirty="0" sz="2400" spc="-35" b="1">
                <a:latin typeface="Verdana"/>
                <a:cs typeface="Verdana"/>
              </a:rPr>
              <a:t> </a:t>
            </a:r>
            <a:r>
              <a:rPr dirty="0" sz="2400" spc="-10" b="1">
                <a:latin typeface="Verdana"/>
                <a:cs typeface="Verdana"/>
              </a:rPr>
              <a:t>Financial</a:t>
            </a:r>
            <a:r>
              <a:rPr dirty="0" sz="2400" spc="-35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Management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00">
              <a:latin typeface="Verdana"/>
              <a:cs typeface="Verdana"/>
            </a:endParaRPr>
          </a:p>
          <a:p>
            <a:pPr marL="201295" indent="-189230">
              <a:lnSpc>
                <a:spcPts val="2795"/>
              </a:lnSpc>
              <a:spcBef>
                <a:spcPts val="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400" spc="-5">
                <a:latin typeface="Verdana"/>
                <a:cs typeface="Verdana"/>
              </a:rPr>
              <a:t>GL</a:t>
            </a:r>
            <a:r>
              <a:rPr dirty="0" sz="2400" spc="-3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journal</a:t>
            </a:r>
            <a:r>
              <a:rPr dirty="0" sz="2400" spc="-2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entry</a:t>
            </a:r>
            <a:endParaRPr sz="2400">
              <a:latin typeface="Verdana"/>
              <a:cs typeface="Verdana"/>
            </a:endParaRPr>
          </a:p>
          <a:p>
            <a:pPr lvl="1" marL="578485" indent="-189230">
              <a:lnSpc>
                <a:spcPts val="271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400" spc="-20">
                <a:latin typeface="Verdana"/>
                <a:cs typeface="Verdana"/>
              </a:rPr>
              <a:t>Move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the actuals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off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the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current chartstrings</a:t>
            </a:r>
            <a:endParaRPr sz="2400">
              <a:latin typeface="Verdana"/>
              <a:cs typeface="Verdana"/>
            </a:endParaRPr>
          </a:p>
          <a:p>
            <a:pPr lvl="1" marL="578485" indent="-189230">
              <a:lnSpc>
                <a:spcPts val="2795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2400" spc="-5">
                <a:latin typeface="Verdana"/>
                <a:cs typeface="Verdana"/>
              </a:rPr>
              <a:t>Processed</a:t>
            </a:r>
            <a:r>
              <a:rPr dirty="0" sz="2400" spc="-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within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10" b="1">
                <a:latin typeface="Verdana"/>
                <a:cs typeface="Verdana"/>
              </a:rPr>
              <a:t>UGA</a:t>
            </a:r>
            <a:r>
              <a:rPr dirty="0" sz="2400" spc="-35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Financial</a:t>
            </a:r>
            <a:r>
              <a:rPr dirty="0" sz="2400" spc="-4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Management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183578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Timeline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544" y="1961260"/>
            <a:ext cx="6782434" cy="362267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Quarterly </a:t>
            </a:r>
            <a:r>
              <a:rPr dirty="0" sz="2300" spc="5">
                <a:latin typeface="Verdana"/>
                <a:cs typeface="Verdana"/>
              </a:rPr>
              <a:t>Amendment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Review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(QAR)</a:t>
            </a:r>
            <a:endParaRPr sz="230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Verdana"/>
                <a:cs typeface="Verdana"/>
              </a:rPr>
              <a:t>Required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to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be</a:t>
            </a:r>
            <a:r>
              <a:rPr dirty="0" sz="1950" spc="10">
                <a:latin typeface="Verdana"/>
                <a:cs typeface="Verdana"/>
              </a:rPr>
              <a:t> in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balance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by </a:t>
            </a:r>
            <a:r>
              <a:rPr dirty="0" sz="1950" spc="20">
                <a:latin typeface="Verdana"/>
                <a:cs typeface="Verdana"/>
              </a:rPr>
              <a:t>QAR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deadline dates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lvl="2" marL="955675" indent="-189230">
              <a:lnSpc>
                <a:spcPct val="100000"/>
              </a:lnSpc>
              <a:buFont typeface="Arial"/>
              <a:buChar char="•"/>
              <a:tabLst>
                <a:tab pos="956310" algn="l"/>
              </a:tabLst>
            </a:pPr>
            <a:r>
              <a:rPr dirty="0" sz="2300">
                <a:latin typeface="Verdana"/>
                <a:cs typeface="Verdana"/>
              </a:rPr>
              <a:t>Quarter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1: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September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24,</a:t>
            </a:r>
            <a:r>
              <a:rPr dirty="0" sz="2300" spc="-2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2021</a:t>
            </a:r>
            <a:endParaRPr sz="2300">
              <a:latin typeface="Verdana"/>
              <a:cs typeface="Verdana"/>
            </a:endParaRPr>
          </a:p>
          <a:p>
            <a:pPr lvl="2" marL="955675" indent="-18923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2300" spc="5">
                <a:latin typeface="Verdana"/>
                <a:cs typeface="Verdana"/>
              </a:rPr>
              <a:t>Quarter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2: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December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17,</a:t>
            </a:r>
            <a:r>
              <a:rPr dirty="0" sz="2300" spc="-2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2021</a:t>
            </a:r>
            <a:endParaRPr sz="2300">
              <a:latin typeface="Verdana"/>
              <a:cs typeface="Verdana"/>
            </a:endParaRPr>
          </a:p>
          <a:p>
            <a:pPr lvl="2" marL="955675" indent="-18923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2300" spc="5">
                <a:latin typeface="Verdana"/>
                <a:cs typeface="Verdana"/>
              </a:rPr>
              <a:t>Quarter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3: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March 25,</a:t>
            </a:r>
            <a:r>
              <a:rPr dirty="0" sz="2300" spc="-2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2022</a:t>
            </a:r>
            <a:endParaRPr sz="2300">
              <a:latin typeface="Verdana"/>
              <a:cs typeface="Verdana"/>
            </a:endParaRPr>
          </a:p>
          <a:p>
            <a:pPr lvl="2" marL="955675" indent="-18923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2300">
                <a:latin typeface="Verdana"/>
                <a:cs typeface="Verdana"/>
              </a:rPr>
              <a:t>Quarter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4:</a:t>
            </a:r>
            <a:r>
              <a:rPr dirty="0" sz="2300" spc="-3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TBD</a:t>
            </a:r>
            <a:endParaRPr sz="2300">
              <a:latin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600">
              <a:latin typeface="Verdana"/>
              <a:cs typeface="Verdana"/>
            </a:endParaRPr>
          </a:p>
          <a:p>
            <a:pPr lvl="1" marL="581025" indent="-1898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81660" algn="l"/>
              </a:tabLst>
            </a:pPr>
            <a:r>
              <a:rPr dirty="0" u="sng" sz="1950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eorgia"/>
                <a:cs typeface="Georgia"/>
              </a:rPr>
              <a:t>https://busfin.uga.edu/budget/</a:t>
            </a:r>
            <a:endParaRPr sz="1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197" y="1274318"/>
            <a:ext cx="285813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Best</a:t>
            </a:r>
            <a:r>
              <a:rPr dirty="0" spc="-45"/>
              <a:t> </a:t>
            </a:r>
            <a:r>
              <a:rPr dirty="0" spc="1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1916683"/>
            <a:ext cx="8230870" cy="4168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Monitor </a:t>
            </a:r>
            <a:r>
              <a:rPr dirty="0" sz="2300">
                <a:latin typeface="Verdana"/>
                <a:cs typeface="Verdana"/>
              </a:rPr>
              <a:t>your</a:t>
            </a:r>
            <a:r>
              <a:rPr dirty="0" sz="2300" spc="5">
                <a:latin typeface="Verdana"/>
                <a:cs typeface="Verdana"/>
              </a:rPr>
              <a:t> budget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on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a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regularly</a:t>
            </a:r>
            <a:r>
              <a:rPr dirty="0" sz="2300" spc="2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basis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400">
              <a:latin typeface="Verdana"/>
              <a:cs typeface="Verdana"/>
            </a:endParaRPr>
          </a:p>
          <a:p>
            <a:pPr marL="201295" marR="690245" indent="-189230">
              <a:lnSpc>
                <a:spcPts val="249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300" spc="-5">
                <a:latin typeface="Verdana"/>
                <a:cs typeface="Verdana"/>
              </a:rPr>
              <a:t>Run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Monthly</a:t>
            </a:r>
            <a:r>
              <a:rPr dirty="0" sz="2300" spc="-5">
                <a:latin typeface="Verdana"/>
                <a:cs typeface="Verdana"/>
              </a:rPr>
              <a:t> Overdraft</a:t>
            </a:r>
            <a:r>
              <a:rPr dirty="0" sz="2300" spc="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report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and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QAR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report </a:t>
            </a:r>
            <a:r>
              <a:rPr dirty="0" sz="2300" spc="-79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weekly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50">
              <a:latin typeface="Verdana"/>
              <a:cs typeface="Verdana"/>
            </a:endParaRPr>
          </a:p>
          <a:p>
            <a:pPr marL="201295" marR="5080" indent="-189230">
              <a:lnSpc>
                <a:spcPts val="25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300" spc="-5">
                <a:latin typeface="Verdana"/>
                <a:cs typeface="Verdana"/>
              </a:rPr>
              <a:t>Utilize </a:t>
            </a: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reporting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systems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that </a:t>
            </a:r>
            <a:r>
              <a:rPr dirty="0" sz="2300" spc="-5">
                <a:latin typeface="Verdana"/>
                <a:cs typeface="Verdana"/>
              </a:rPr>
              <a:t>you </a:t>
            </a:r>
            <a:r>
              <a:rPr dirty="0" sz="2300" spc="5">
                <a:latin typeface="Verdana"/>
                <a:cs typeface="Verdana"/>
              </a:rPr>
              <a:t>are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comfortable </a:t>
            </a:r>
            <a:r>
              <a:rPr dirty="0" sz="2300" spc="-79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with</a:t>
            </a:r>
            <a:endParaRPr sz="230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Verdana"/>
                <a:cs typeface="Verdana"/>
              </a:rPr>
              <a:t>Reports</a:t>
            </a:r>
            <a:r>
              <a:rPr dirty="0" sz="1950" spc="15">
                <a:latin typeface="Verdana"/>
                <a:cs typeface="Verdana"/>
              </a:rPr>
              <a:t> –</a:t>
            </a:r>
            <a:r>
              <a:rPr dirty="0" sz="1950">
                <a:latin typeface="Verdana"/>
                <a:cs typeface="Verdana"/>
              </a:rPr>
              <a:t> </a:t>
            </a:r>
            <a:r>
              <a:rPr dirty="0" sz="1950" spc="20" b="1">
                <a:latin typeface="Verdana"/>
                <a:cs typeface="Verdana"/>
              </a:rPr>
              <a:t>UGA</a:t>
            </a:r>
            <a:r>
              <a:rPr dirty="0" sz="1950" spc="5" b="1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Budget</a:t>
            </a:r>
            <a:r>
              <a:rPr dirty="0" sz="1950" spc="5" b="1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Management</a:t>
            </a:r>
            <a:endParaRPr sz="195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Status</a:t>
            </a:r>
            <a:r>
              <a:rPr dirty="0" sz="1950" spc="5">
                <a:latin typeface="Verdana"/>
                <a:cs typeface="Verdana"/>
              </a:rPr>
              <a:t> Report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–</a:t>
            </a:r>
            <a:r>
              <a:rPr dirty="0" sz="1950" spc="-10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Data</a:t>
            </a:r>
            <a:r>
              <a:rPr dirty="0" sz="1950" spc="-10" b="1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Warehouse</a:t>
            </a:r>
            <a:endParaRPr sz="195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Budgets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Overview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>
                <a:latin typeface="Verdana"/>
                <a:cs typeface="Verdana"/>
              </a:rPr>
              <a:t>Page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–</a:t>
            </a:r>
            <a:r>
              <a:rPr dirty="0" sz="1950" spc="-15">
                <a:latin typeface="Verdana"/>
                <a:cs typeface="Verdana"/>
              </a:rPr>
              <a:t> </a:t>
            </a:r>
            <a:r>
              <a:rPr dirty="0" sz="1950" spc="20" b="1">
                <a:latin typeface="Verdana"/>
                <a:cs typeface="Verdana"/>
              </a:rPr>
              <a:t>UGA</a:t>
            </a:r>
            <a:r>
              <a:rPr dirty="0" sz="1950" spc="15" b="1">
                <a:latin typeface="Verdana"/>
                <a:cs typeface="Verdana"/>
              </a:rPr>
              <a:t> </a:t>
            </a:r>
            <a:r>
              <a:rPr dirty="0" sz="1950" spc="10" b="1">
                <a:latin typeface="Verdana"/>
                <a:cs typeface="Verdana"/>
              </a:rPr>
              <a:t>Financial</a:t>
            </a:r>
            <a:r>
              <a:rPr dirty="0" sz="1950" spc="25" b="1">
                <a:latin typeface="Verdana"/>
                <a:cs typeface="Verdana"/>
              </a:rPr>
              <a:t> </a:t>
            </a:r>
            <a:r>
              <a:rPr dirty="0" sz="1950" spc="20" b="1">
                <a:latin typeface="Verdana"/>
                <a:cs typeface="Verdana"/>
              </a:rPr>
              <a:t>Management</a:t>
            </a:r>
            <a:endParaRPr sz="1950">
              <a:latin typeface="Verdana"/>
              <a:cs typeface="Verdana"/>
            </a:endParaRPr>
          </a:p>
          <a:p>
            <a:pPr lvl="1" marL="578485" marR="1350645" indent="-189230">
              <a:lnSpc>
                <a:spcPts val="2140"/>
              </a:lnSpc>
              <a:spcBef>
                <a:spcPts val="45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UGA_KK_DEPT_EXP_REV_BALS</a:t>
            </a:r>
            <a:r>
              <a:rPr dirty="0" sz="195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–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20" b="1">
                <a:latin typeface="Verdana"/>
                <a:cs typeface="Verdana"/>
              </a:rPr>
              <a:t>UGA</a:t>
            </a:r>
            <a:r>
              <a:rPr dirty="0" sz="1950" spc="30" b="1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Financial </a:t>
            </a:r>
            <a:r>
              <a:rPr dirty="0" sz="1950" spc="-655" b="1">
                <a:latin typeface="Verdana"/>
                <a:cs typeface="Verdana"/>
              </a:rPr>
              <a:t> </a:t>
            </a:r>
            <a:r>
              <a:rPr dirty="0" sz="1950" spc="15" b="1">
                <a:latin typeface="Verdana"/>
                <a:cs typeface="Verdana"/>
              </a:rPr>
              <a:t>Management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156019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031734"/>
            <a:ext cx="6233795" cy="306768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15">
                <a:latin typeface="Verdana"/>
                <a:cs typeface="Verdana"/>
              </a:rPr>
              <a:t>Concepts</a:t>
            </a:r>
            <a:r>
              <a:rPr dirty="0" sz="2600" spc="5">
                <a:latin typeface="Verdana"/>
                <a:cs typeface="Verdana"/>
              </a:rPr>
              <a:t> </a:t>
            </a:r>
            <a:r>
              <a:rPr dirty="0" sz="2600" spc="15">
                <a:latin typeface="Verdana"/>
                <a:cs typeface="Verdana"/>
              </a:rPr>
              <a:t>of</a:t>
            </a:r>
            <a:r>
              <a:rPr dirty="0" sz="2600" spc="10">
                <a:latin typeface="Verdana"/>
                <a:cs typeface="Verdana"/>
              </a:rPr>
              <a:t> </a:t>
            </a:r>
            <a:r>
              <a:rPr dirty="0" sz="2600" spc="15">
                <a:latin typeface="Verdana"/>
                <a:cs typeface="Verdana"/>
              </a:rPr>
              <a:t>the</a:t>
            </a:r>
            <a:r>
              <a:rPr dirty="0" sz="2600" spc="10">
                <a:latin typeface="Verdana"/>
                <a:cs typeface="Verdana"/>
              </a:rPr>
              <a:t> </a:t>
            </a:r>
            <a:r>
              <a:rPr dirty="0" sz="2600" spc="25">
                <a:latin typeface="Verdana"/>
                <a:cs typeface="Verdana"/>
              </a:rPr>
              <a:t>QAR</a:t>
            </a:r>
            <a:r>
              <a:rPr dirty="0" sz="2600" spc="10">
                <a:latin typeface="Verdana"/>
                <a:cs typeface="Verdana"/>
              </a:rPr>
              <a:t> </a:t>
            </a:r>
            <a:r>
              <a:rPr dirty="0" sz="2600" spc="5">
                <a:latin typeface="Verdana"/>
                <a:cs typeface="Verdana"/>
              </a:rPr>
              <a:t>Report</a:t>
            </a:r>
            <a:endParaRPr sz="26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10">
                <a:latin typeface="Verdana"/>
                <a:cs typeface="Verdana"/>
              </a:rPr>
              <a:t>Reviewing</a:t>
            </a:r>
            <a:r>
              <a:rPr dirty="0" sz="2600" spc="25">
                <a:latin typeface="Verdana"/>
                <a:cs typeface="Verdana"/>
              </a:rPr>
              <a:t> </a:t>
            </a:r>
            <a:r>
              <a:rPr dirty="0" sz="2600" spc="15">
                <a:latin typeface="Verdana"/>
                <a:cs typeface="Verdana"/>
              </a:rPr>
              <a:t>the</a:t>
            </a:r>
            <a:r>
              <a:rPr dirty="0" sz="2600" spc="5">
                <a:latin typeface="Verdana"/>
                <a:cs typeface="Verdana"/>
              </a:rPr>
              <a:t> </a:t>
            </a:r>
            <a:r>
              <a:rPr dirty="0" sz="2600" spc="25">
                <a:latin typeface="Verdana"/>
                <a:cs typeface="Verdana"/>
              </a:rPr>
              <a:t>QAR</a:t>
            </a:r>
            <a:r>
              <a:rPr dirty="0" sz="2600" spc="-5">
                <a:latin typeface="Verdana"/>
                <a:cs typeface="Verdana"/>
              </a:rPr>
              <a:t> </a:t>
            </a:r>
            <a:r>
              <a:rPr dirty="0" sz="2600" spc="5">
                <a:latin typeface="Verdana"/>
                <a:cs typeface="Verdana"/>
              </a:rPr>
              <a:t>Report</a:t>
            </a:r>
            <a:endParaRPr sz="26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15">
                <a:latin typeface="Verdana"/>
                <a:cs typeface="Verdana"/>
              </a:rPr>
              <a:t>Running</a:t>
            </a:r>
            <a:r>
              <a:rPr dirty="0" sz="2600" spc="5">
                <a:latin typeface="Verdana"/>
                <a:cs typeface="Verdana"/>
              </a:rPr>
              <a:t> </a:t>
            </a:r>
            <a:r>
              <a:rPr dirty="0" sz="2600" spc="15">
                <a:latin typeface="Verdana"/>
                <a:cs typeface="Verdana"/>
              </a:rPr>
              <a:t>the</a:t>
            </a:r>
            <a:r>
              <a:rPr dirty="0" sz="2600" spc="5">
                <a:latin typeface="Verdana"/>
                <a:cs typeface="Verdana"/>
              </a:rPr>
              <a:t> </a:t>
            </a:r>
            <a:r>
              <a:rPr dirty="0" sz="2600" spc="25">
                <a:latin typeface="Verdana"/>
                <a:cs typeface="Verdana"/>
              </a:rPr>
              <a:t>QAR</a:t>
            </a:r>
            <a:r>
              <a:rPr dirty="0" sz="2600" spc="5">
                <a:latin typeface="Verdana"/>
                <a:cs typeface="Verdana"/>
              </a:rPr>
              <a:t> Report</a:t>
            </a:r>
            <a:endParaRPr sz="26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5">
                <a:latin typeface="Verdana"/>
                <a:cs typeface="Verdana"/>
              </a:rPr>
              <a:t>Resolving</a:t>
            </a:r>
            <a:r>
              <a:rPr dirty="0" sz="2600" spc="20">
                <a:latin typeface="Verdana"/>
                <a:cs typeface="Verdana"/>
              </a:rPr>
              <a:t> </a:t>
            </a:r>
            <a:r>
              <a:rPr dirty="0" sz="2600" spc="5">
                <a:latin typeface="Verdana"/>
                <a:cs typeface="Verdana"/>
              </a:rPr>
              <a:t>Overdrafts</a:t>
            </a:r>
            <a:endParaRPr sz="26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5">
                <a:latin typeface="Verdana"/>
                <a:cs typeface="Verdana"/>
              </a:rPr>
              <a:t>Resolving</a:t>
            </a:r>
            <a:r>
              <a:rPr dirty="0" sz="2600" spc="20">
                <a:latin typeface="Verdana"/>
                <a:cs typeface="Verdana"/>
              </a:rPr>
              <a:t> Under</a:t>
            </a:r>
            <a:r>
              <a:rPr dirty="0" sz="2600" spc="25">
                <a:latin typeface="Verdana"/>
                <a:cs typeface="Verdana"/>
              </a:rPr>
              <a:t> </a:t>
            </a:r>
            <a:r>
              <a:rPr dirty="0" sz="2600" spc="20">
                <a:latin typeface="Verdana"/>
                <a:cs typeface="Verdana"/>
              </a:rPr>
              <a:t>Budgeted</a:t>
            </a:r>
            <a:r>
              <a:rPr dirty="0" sz="2600" spc="30">
                <a:latin typeface="Verdana"/>
                <a:cs typeface="Verdana"/>
              </a:rPr>
              <a:t> </a:t>
            </a:r>
            <a:r>
              <a:rPr dirty="0" sz="2600" spc="5">
                <a:latin typeface="Verdana"/>
                <a:cs typeface="Verdana"/>
              </a:rPr>
              <a:t>Revenue</a:t>
            </a:r>
            <a:endParaRPr sz="26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600" spc="15">
                <a:latin typeface="Verdana"/>
                <a:cs typeface="Verdana"/>
              </a:rPr>
              <a:t>Timeline</a:t>
            </a:r>
            <a:r>
              <a:rPr dirty="0" sz="2600" spc="20">
                <a:latin typeface="Verdana"/>
                <a:cs typeface="Verdana"/>
              </a:rPr>
              <a:t> and</a:t>
            </a:r>
            <a:r>
              <a:rPr dirty="0" sz="2600" spc="10">
                <a:latin typeface="Verdana"/>
                <a:cs typeface="Verdana"/>
              </a:rPr>
              <a:t> </a:t>
            </a:r>
            <a:r>
              <a:rPr dirty="0" sz="2600" spc="15">
                <a:latin typeface="Verdana"/>
                <a:cs typeface="Verdana"/>
              </a:rPr>
              <a:t>Best</a:t>
            </a:r>
            <a:r>
              <a:rPr dirty="0" sz="2600" spc="25">
                <a:latin typeface="Verdana"/>
                <a:cs typeface="Verdana"/>
              </a:rPr>
              <a:t> </a:t>
            </a:r>
            <a:r>
              <a:rPr dirty="0" sz="2600" spc="5">
                <a:latin typeface="Verdana"/>
                <a:cs typeface="Verdana"/>
              </a:rPr>
              <a:t>Practices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12293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Key</a:t>
            </a:r>
            <a:r>
              <a:rPr dirty="0" spc="-80"/>
              <a:t> </a:t>
            </a:r>
            <a:r>
              <a:rPr dirty="0" spc="15"/>
              <a:t>Takeaways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593339"/>
            <a:ext cx="8457565" cy="729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1295" marR="5080" indent="-189230">
              <a:lnSpc>
                <a:spcPct val="100400"/>
              </a:lnSpc>
              <a:spcBef>
                <a:spcPts val="9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Every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fund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beginning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with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a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“1”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must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have</a:t>
            </a:r>
            <a:r>
              <a:rPr dirty="0" sz="2300" spc="5">
                <a:latin typeface="Verdana"/>
                <a:cs typeface="Verdana"/>
              </a:rPr>
              <a:t> a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positive </a:t>
            </a:r>
            <a:r>
              <a:rPr dirty="0" sz="2300" spc="5">
                <a:latin typeface="Verdana"/>
                <a:cs typeface="Verdana"/>
              </a:rPr>
              <a:t> balance</a:t>
            </a:r>
            <a:r>
              <a:rPr dirty="0" sz="2300" spc="2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by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account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type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at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school/college/unit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level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633" y="4315451"/>
            <a:ext cx="634492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If revenue is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negative….</a:t>
            </a:r>
            <a:r>
              <a:rPr dirty="0" u="sng" sz="23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action</a:t>
            </a:r>
            <a:r>
              <a:rPr dirty="0" u="sng" sz="23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is</a:t>
            </a:r>
            <a:r>
              <a:rPr dirty="0" u="sng" sz="2300" spc="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3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required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20802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Any</a:t>
            </a:r>
            <a:r>
              <a:rPr dirty="0" spc="-35"/>
              <a:t> </a:t>
            </a:r>
            <a:r>
              <a:rPr dirty="0" spc="5"/>
              <a:t>Questions?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0763" y="2459736"/>
            <a:ext cx="6983501" cy="34884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437134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Additional</a:t>
            </a:r>
            <a:r>
              <a:rPr dirty="0" spc="-10"/>
              <a:t> </a:t>
            </a:r>
            <a:r>
              <a:rPr dirty="0" spc="10"/>
              <a:t>Resources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pc="20"/>
              <a:t>Budget</a:t>
            </a:r>
            <a:r>
              <a:rPr dirty="0" spc="5"/>
              <a:t> </a:t>
            </a:r>
            <a:r>
              <a:rPr dirty="0" spc="15"/>
              <a:t>Journal</a:t>
            </a:r>
            <a:r>
              <a:rPr dirty="0" spc="10"/>
              <a:t> </a:t>
            </a:r>
            <a:r>
              <a:rPr dirty="0" spc="25"/>
              <a:t>–UGA</a:t>
            </a:r>
            <a:r>
              <a:rPr dirty="0" spc="5"/>
              <a:t> </a:t>
            </a:r>
            <a:r>
              <a:rPr dirty="0" spc="15"/>
              <a:t>Financial</a:t>
            </a:r>
            <a:r>
              <a:rPr dirty="0" spc="25"/>
              <a:t> </a:t>
            </a:r>
            <a:r>
              <a:rPr dirty="0" spc="20"/>
              <a:t>Management</a:t>
            </a:r>
            <a:r>
              <a:rPr dirty="0" spc="5"/>
              <a:t> </a:t>
            </a:r>
            <a:r>
              <a:rPr dirty="0" spc="15"/>
              <a:t>System</a:t>
            </a:r>
          </a:p>
          <a:p>
            <a:pPr marL="12700" marR="5080">
              <a:lnSpc>
                <a:spcPts val="1430"/>
              </a:lnSpc>
              <a:spcBef>
                <a:spcPts val="815"/>
              </a:spcBef>
            </a:pPr>
            <a:r>
              <a:rPr dirty="0" u="sng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https://training.onesource.uga.edu/UPK_Training/OneSourceOL/Publishing%20Content/Player </a:t>
            </a:r>
            <a:r>
              <a:rPr dirty="0" spc="-495">
                <a:solidFill>
                  <a:srgbClr val="0563C1"/>
                </a:solidFill>
              </a:rPr>
              <a:t> </a:t>
            </a:r>
            <a:r>
              <a:rPr dirty="0" u="sng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Package/index.html?Guid=b88c302f-c782-4540-97c9-bd8cbcd9cccf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/>
          </a:p>
          <a:p>
            <a:pPr marL="201295" indent="-18923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pc="20"/>
              <a:t>Budget</a:t>
            </a:r>
            <a:r>
              <a:rPr dirty="0" spc="15"/>
              <a:t> </a:t>
            </a:r>
            <a:r>
              <a:rPr dirty="0" spc="-5"/>
              <a:t>Transfer-</a:t>
            </a:r>
            <a:r>
              <a:rPr dirty="0" spc="5"/>
              <a:t> </a:t>
            </a:r>
            <a:r>
              <a:rPr dirty="0" spc="20"/>
              <a:t>UGA</a:t>
            </a:r>
            <a:r>
              <a:rPr dirty="0" spc="15"/>
              <a:t> Financial</a:t>
            </a:r>
            <a:r>
              <a:rPr dirty="0" spc="5"/>
              <a:t> </a:t>
            </a:r>
            <a:r>
              <a:rPr dirty="0" spc="20"/>
              <a:t>Management</a:t>
            </a:r>
            <a:r>
              <a:rPr dirty="0" spc="5"/>
              <a:t> </a:t>
            </a:r>
            <a:r>
              <a:rPr dirty="0" spc="15"/>
              <a:t>System</a:t>
            </a:r>
          </a:p>
          <a:p>
            <a:pPr marL="12700" marR="5080">
              <a:lnSpc>
                <a:spcPts val="1430"/>
              </a:lnSpc>
              <a:spcBef>
                <a:spcPts val="815"/>
              </a:spcBef>
            </a:pPr>
            <a:r>
              <a:rPr dirty="0" u="sng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https://training.onesource.uga.edu/UPK_Training/OneSourceOL/Publishing%20Content/Player </a:t>
            </a:r>
            <a:r>
              <a:rPr dirty="0" spc="-495">
                <a:solidFill>
                  <a:srgbClr val="0563C1"/>
                </a:solidFill>
              </a:rPr>
              <a:t> </a:t>
            </a:r>
            <a:r>
              <a:rPr dirty="0" u="sng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Package/index.html?Guid=7f865134-60cf-4d3f-9a77-f0b7af28228e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/>
          </a:p>
          <a:p>
            <a:pPr marL="201295" indent="-1892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pc="20"/>
              <a:t>Budget</a:t>
            </a:r>
            <a:r>
              <a:rPr dirty="0"/>
              <a:t> </a:t>
            </a:r>
            <a:r>
              <a:rPr dirty="0" spc="25"/>
              <a:t>Amendment</a:t>
            </a:r>
            <a:r>
              <a:rPr dirty="0"/>
              <a:t> </a:t>
            </a:r>
            <a:r>
              <a:rPr dirty="0" spc="20"/>
              <a:t>–</a:t>
            </a:r>
            <a:r>
              <a:rPr dirty="0" spc="25"/>
              <a:t> UGA</a:t>
            </a:r>
            <a:r>
              <a:rPr dirty="0"/>
              <a:t> </a:t>
            </a:r>
            <a:r>
              <a:rPr dirty="0" spc="20"/>
              <a:t>Budget</a:t>
            </a:r>
            <a:r>
              <a:rPr dirty="0"/>
              <a:t> </a:t>
            </a:r>
            <a:r>
              <a:rPr dirty="0" spc="20"/>
              <a:t>Management</a:t>
            </a:r>
            <a:r>
              <a:rPr dirty="0" spc="5"/>
              <a:t> </a:t>
            </a:r>
            <a:r>
              <a:rPr dirty="0" spc="15"/>
              <a:t>System</a:t>
            </a:r>
          </a:p>
          <a:p>
            <a:pPr marL="12700" marR="5080">
              <a:lnSpc>
                <a:spcPts val="1430"/>
              </a:lnSpc>
              <a:spcBef>
                <a:spcPts val="815"/>
              </a:spcBef>
            </a:pPr>
            <a:r>
              <a:rPr dirty="0" u="sng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https://training.onesource.uga.edu/UPK_Training/OneSourceOL/Publishing%20Content/Player </a:t>
            </a:r>
            <a:r>
              <a:rPr dirty="0" spc="-495">
                <a:solidFill>
                  <a:srgbClr val="0563C1"/>
                </a:solidFill>
              </a:rPr>
              <a:t> </a:t>
            </a:r>
            <a:r>
              <a:rPr dirty="0" u="sng" spc="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Package/index.html?Guid=cd2dd1ab-6e97-4f51-bcd8-04cdcea3b9f5&amp;bypasstoc=0</a:t>
            </a:r>
          </a:p>
          <a:p>
            <a:pPr>
              <a:lnSpc>
                <a:spcPct val="100000"/>
              </a:lnSpc>
            </a:pPr>
            <a:endParaRPr sz="1850"/>
          </a:p>
          <a:p>
            <a:pPr marL="12700" marR="239395">
              <a:lnSpc>
                <a:spcPct val="129299"/>
              </a:lnSpc>
              <a:spcBef>
                <a:spcPts val="5"/>
              </a:spcBef>
              <a:buFont typeface="Arial"/>
              <a:buChar char="•"/>
              <a:tabLst>
                <a:tab pos="201930" algn="l"/>
              </a:tabLst>
            </a:pPr>
            <a:r>
              <a:rPr dirty="0"/>
              <a:t>Transaction </a:t>
            </a:r>
            <a:r>
              <a:rPr dirty="0" spc="15"/>
              <a:t>Correction Method </a:t>
            </a:r>
            <a:r>
              <a:rPr dirty="0" spc="20"/>
              <a:t>by </a:t>
            </a:r>
            <a:r>
              <a:rPr dirty="0" spc="15"/>
              <a:t>Journal Sources </a:t>
            </a:r>
            <a:r>
              <a:rPr dirty="0" spc="20">
                <a:solidFill>
                  <a:srgbClr val="0563C1"/>
                </a:solidFill>
              </a:rPr>
              <a:t> </a:t>
            </a:r>
            <a:r>
              <a:rPr dirty="0" u="sng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https://onesource.uga.edu/_resources/files/documents/journal_correction_method_qrg.pdf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850"/>
          </a:p>
          <a:p>
            <a:pPr marL="12700" marR="5324475">
              <a:lnSpc>
                <a:spcPct val="129299"/>
              </a:lnSpc>
              <a:buFont typeface="Arial"/>
              <a:buChar char="•"/>
              <a:tabLst>
                <a:tab pos="201930" algn="l"/>
              </a:tabLst>
            </a:pPr>
            <a:r>
              <a:rPr dirty="0" spc="15"/>
              <a:t>OneSource website </a:t>
            </a:r>
            <a:r>
              <a:rPr dirty="0" spc="10"/>
              <a:t>Resources </a:t>
            </a:r>
            <a:r>
              <a:rPr dirty="0" spc="15"/>
              <a:t>page </a:t>
            </a:r>
            <a:r>
              <a:rPr dirty="0" spc="20">
                <a:solidFill>
                  <a:srgbClr val="0563C1"/>
                </a:solidFill>
              </a:rPr>
              <a:t> </a:t>
            </a:r>
            <a:r>
              <a:rPr dirty="0" u="sng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https://onesource.uga.edu/resources/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4069079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Purpose</a:t>
            </a:r>
            <a:r>
              <a:rPr dirty="0" spc="-30"/>
              <a:t> </a:t>
            </a:r>
            <a:r>
              <a:rPr dirty="0" spc="10"/>
              <a:t>of</a:t>
            </a:r>
            <a:r>
              <a:rPr dirty="0" spc="-30"/>
              <a:t> </a:t>
            </a:r>
            <a:r>
              <a:rPr dirty="0" spc="5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593339"/>
            <a:ext cx="8307705" cy="3118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37515" indent="-42545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438150" algn="l"/>
              </a:tabLst>
            </a:pPr>
            <a:r>
              <a:rPr dirty="0" sz="2300" spc="5">
                <a:latin typeface="Verdana"/>
                <a:cs typeface="Verdana"/>
              </a:rPr>
              <a:t>Understand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reason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behind</a:t>
            </a:r>
            <a:r>
              <a:rPr dirty="0" sz="230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QAR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requirements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Verdana"/>
              <a:buAutoNum type="arabicPeriod"/>
            </a:pPr>
            <a:endParaRPr sz="3600">
              <a:latin typeface="Verdana"/>
              <a:cs typeface="Verdana"/>
            </a:endParaRPr>
          </a:p>
          <a:p>
            <a:pPr marL="437515" indent="-425450">
              <a:lnSpc>
                <a:spcPct val="100000"/>
              </a:lnSpc>
              <a:buAutoNum type="arabicPeriod"/>
              <a:tabLst>
                <a:tab pos="438150" algn="l"/>
              </a:tabLst>
            </a:pPr>
            <a:r>
              <a:rPr dirty="0" sz="2300" spc="5">
                <a:latin typeface="Verdana"/>
                <a:cs typeface="Verdana"/>
              </a:rPr>
              <a:t>Understand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QAR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process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eriod"/>
            </a:pPr>
            <a:endParaRPr sz="3650">
              <a:latin typeface="Verdana"/>
              <a:cs typeface="Verdana"/>
            </a:endParaRPr>
          </a:p>
          <a:p>
            <a:pPr marL="437515" indent="-425450">
              <a:lnSpc>
                <a:spcPct val="100000"/>
              </a:lnSpc>
              <a:buAutoNum type="arabicPeriod"/>
              <a:tabLst>
                <a:tab pos="438150" algn="l"/>
              </a:tabLst>
            </a:pPr>
            <a:r>
              <a:rPr dirty="0" sz="2300" spc="5">
                <a:latin typeface="Verdana"/>
                <a:cs typeface="Verdana"/>
              </a:rPr>
              <a:t>Know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whether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or not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action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is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needed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Verdana"/>
              <a:buAutoNum type="arabicPeriod"/>
            </a:pPr>
            <a:endParaRPr sz="3600">
              <a:latin typeface="Verdana"/>
              <a:cs typeface="Verdana"/>
            </a:endParaRPr>
          </a:p>
          <a:p>
            <a:pPr marL="437515" indent="-425450">
              <a:lnSpc>
                <a:spcPct val="100000"/>
              </a:lnSpc>
              <a:buAutoNum type="arabicPeriod"/>
              <a:tabLst>
                <a:tab pos="438150" algn="l"/>
              </a:tabLst>
            </a:pPr>
            <a:r>
              <a:rPr dirty="0" sz="2300">
                <a:latin typeface="Verdana"/>
                <a:cs typeface="Verdana"/>
              </a:rPr>
              <a:t>Running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Reports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to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fulfill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 QAR requirements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229870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759" y="1951735"/>
            <a:ext cx="8776335" cy="437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Fund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-</a:t>
            </a:r>
            <a:r>
              <a:rPr dirty="0" sz="2300" spc="5">
                <a:latin typeface="Verdana"/>
                <a:cs typeface="Verdana"/>
              </a:rPr>
              <a:t> a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pool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money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allocated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for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a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specific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purpose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Account code </a:t>
            </a:r>
            <a:r>
              <a:rPr dirty="0" sz="2300">
                <a:latin typeface="Verdana"/>
                <a:cs typeface="Verdana"/>
              </a:rPr>
              <a:t>-</a:t>
            </a:r>
            <a:r>
              <a:rPr dirty="0" sz="2300" spc="5">
                <a:latin typeface="Verdana"/>
                <a:cs typeface="Verdana"/>
              </a:rPr>
              <a:t> Used </a:t>
            </a:r>
            <a:r>
              <a:rPr dirty="0" sz="2300">
                <a:latin typeface="Verdana"/>
                <a:cs typeface="Verdana"/>
              </a:rPr>
              <a:t>to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identify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transactional</a:t>
            </a:r>
            <a:r>
              <a:rPr dirty="0" sz="2300" spc="3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activities</a:t>
            </a:r>
            <a:endParaRPr sz="2300">
              <a:latin typeface="Verdana"/>
              <a:cs typeface="Verdana"/>
            </a:endParaRPr>
          </a:p>
          <a:p>
            <a:pPr lvl="1" marL="955675" indent="-18923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950" spc="5">
                <a:latin typeface="Verdana"/>
                <a:cs typeface="Verdana"/>
              </a:rPr>
              <a:t>Revenue</a:t>
            </a:r>
            <a:r>
              <a:rPr dirty="0" sz="1950" spc="15">
                <a:latin typeface="Verdana"/>
                <a:cs typeface="Verdana"/>
              </a:rPr>
              <a:t> – income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generated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by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the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sale of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goods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or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services</a:t>
            </a:r>
            <a:endParaRPr sz="1950">
              <a:latin typeface="Verdana"/>
              <a:cs typeface="Verdana"/>
            </a:endParaRPr>
          </a:p>
          <a:p>
            <a:pPr lvl="1" marL="955675" indent="-18923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950" spc="15">
                <a:latin typeface="Verdana"/>
                <a:cs typeface="Verdana"/>
              </a:rPr>
              <a:t>Expense</a:t>
            </a:r>
            <a:r>
              <a:rPr dirty="0" sz="1950" spc="-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–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cost</a:t>
            </a:r>
            <a:r>
              <a:rPr dirty="0" sz="1950" spc="10">
                <a:latin typeface="Verdana"/>
                <a:cs typeface="Verdana"/>
              </a:rPr>
              <a:t> of</a:t>
            </a:r>
            <a:r>
              <a:rPr dirty="0" sz="1950" spc="1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operations</a:t>
            </a:r>
            <a:endParaRPr sz="1950">
              <a:latin typeface="Verdana"/>
              <a:cs typeface="Verdana"/>
            </a:endParaRPr>
          </a:p>
          <a:p>
            <a:pPr lvl="2" marL="2464435" indent="-18923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65070" algn="l"/>
              </a:tabLst>
            </a:pPr>
            <a:r>
              <a:rPr dirty="0" sz="1650">
                <a:latin typeface="Calibri"/>
                <a:cs typeface="Calibri"/>
              </a:rPr>
              <a:t>Includes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Personal</a:t>
            </a:r>
            <a:r>
              <a:rPr dirty="0" sz="1650">
                <a:latin typeface="Calibri"/>
                <a:cs typeface="Calibri"/>
              </a:rPr>
              <a:t> Services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and</a:t>
            </a:r>
            <a:r>
              <a:rPr dirty="0" sz="1650" spc="-10">
                <a:latin typeface="Calibri"/>
                <a:cs typeface="Calibri"/>
              </a:rPr>
              <a:t> Non‐Personal </a:t>
            </a:r>
            <a:r>
              <a:rPr dirty="0" sz="1650">
                <a:latin typeface="Calibri"/>
                <a:cs typeface="Calibri"/>
              </a:rPr>
              <a:t>Services</a:t>
            </a:r>
            <a:endParaRPr sz="165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Budget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Balance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=</a:t>
            </a:r>
            <a:endParaRPr sz="2300">
              <a:latin typeface="Verdana"/>
              <a:cs typeface="Verdana"/>
            </a:endParaRPr>
          </a:p>
          <a:p>
            <a:pPr lvl="1" marL="955675" indent="-18923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956310" algn="l"/>
              </a:tabLst>
            </a:pPr>
            <a:r>
              <a:rPr dirty="0" sz="1950" spc="15">
                <a:latin typeface="Verdana"/>
                <a:cs typeface="Verdana"/>
              </a:rPr>
              <a:t>Current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minus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(-) </a:t>
            </a:r>
            <a:r>
              <a:rPr dirty="0" sz="1950" spc="15">
                <a:latin typeface="Verdana"/>
                <a:cs typeface="Verdana"/>
              </a:rPr>
              <a:t>Actuals </a:t>
            </a:r>
            <a:r>
              <a:rPr dirty="0" sz="1950" spc="20">
                <a:latin typeface="Verdana"/>
                <a:cs typeface="Verdana"/>
              </a:rPr>
              <a:t>&amp;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Encumbrances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650">
              <a:latin typeface="Verdana"/>
              <a:cs typeface="Verdana"/>
            </a:endParaRPr>
          </a:p>
          <a:p>
            <a:pPr algn="just" marL="201930" marR="534670" indent="-201930">
              <a:lnSpc>
                <a:spcPct val="1004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300" spc="-5">
                <a:latin typeface="Verdana"/>
                <a:cs typeface="Verdana"/>
              </a:rPr>
              <a:t>BudRef </a:t>
            </a:r>
            <a:r>
              <a:rPr dirty="0" sz="2300">
                <a:latin typeface="Verdana"/>
                <a:cs typeface="Verdana"/>
              </a:rPr>
              <a:t>- The </a:t>
            </a:r>
            <a:r>
              <a:rPr dirty="0" sz="2300" spc="5">
                <a:latin typeface="Verdana"/>
                <a:cs typeface="Verdana"/>
              </a:rPr>
              <a:t>budget reference </a:t>
            </a:r>
            <a:r>
              <a:rPr dirty="0" sz="2300">
                <a:latin typeface="Verdana"/>
                <a:cs typeface="Verdana"/>
              </a:rPr>
              <a:t>chartfield, </a:t>
            </a:r>
            <a:r>
              <a:rPr dirty="0" sz="2300" spc="5">
                <a:latin typeface="Verdana"/>
                <a:cs typeface="Verdana"/>
              </a:rPr>
              <a:t>which </a:t>
            </a:r>
            <a:r>
              <a:rPr dirty="0" sz="2300">
                <a:latin typeface="Verdana"/>
                <a:cs typeface="Verdana"/>
              </a:rPr>
              <a:t>is </a:t>
            </a:r>
            <a:r>
              <a:rPr dirty="0" sz="2300" spc="5">
                <a:latin typeface="Verdana"/>
                <a:cs typeface="Verdana"/>
              </a:rPr>
              <a:t>the </a:t>
            </a:r>
            <a:r>
              <a:rPr dirty="0" sz="2300" spc="-79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budget </a:t>
            </a:r>
            <a:r>
              <a:rPr dirty="0" sz="2300">
                <a:latin typeface="Verdana"/>
                <a:cs typeface="Verdana"/>
              </a:rPr>
              <a:t>fiscal </a:t>
            </a:r>
            <a:r>
              <a:rPr dirty="0" sz="2300" spc="-5">
                <a:latin typeface="Verdana"/>
                <a:cs typeface="Verdana"/>
              </a:rPr>
              <a:t>year </a:t>
            </a:r>
            <a:r>
              <a:rPr dirty="0" sz="2300">
                <a:latin typeface="Verdana"/>
                <a:cs typeface="Verdana"/>
              </a:rPr>
              <a:t>of </a:t>
            </a:r>
            <a:r>
              <a:rPr dirty="0" sz="2300" spc="5">
                <a:latin typeface="Verdana"/>
                <a:cs typeface="Verdana"/>
              </a:rPr>
              <a:t>when funds were </a:t>
            </a:r>
            <a:r>
              <a:rPr dirty="0" sz="2300">
                <a:latin typeface="Verdana"/>
                <a:cs typeface="Verdana"/>
              </a:rPr>
              <a:t>allocated </a:t>
            </a:r>
            <a:r>
              <a:rPr dirty="0" sz="2300" spc="5">
                <a:latin typeface="Verdana"/>
                <a:cs typeface="Verdana"/>
              </a:rPr>
              <a:t>or </a:t>
            </a:r>
            <a:r>
              <a:rPr dirty="0" sz="2300" spc="-79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budgeted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69887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Definition</a:t>
            </a:r>
            <a:r>
              <a:rPr dirty="0" spc="-20"/>
              <a:t> </a:t>
            </a:r>
            <a:r>
              <a:rPr dirty="0" spc="10"/>
              <a:t>of</a:t>
            </a:r>
            <a:r>
              <a:rPr dirty="0" spc="-20"/>
              <a:t> </a:t>
            </a:r>
            <a:r>
              <a:rPr dirty="0" spc="20"/>
              <a:t>QAR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763" y="2136139"/>
            <a:ext cx="8620760" cy="35109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Quarterly </a:t>
            </a:r>
            <a:r>
              <a:rPr dirty="0" sz="2300" spc="5">
                <a:latin typeface="Verdana"/>
                <a:cs typeface="Verdana"/>
              </a:rPr>
              <a:t>Amendment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Review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(QAR)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Verdana"/>
              <a:cs typeface="Verdana"/>
            </a:endParaRPr>
          </a:p>
          <a:p>
            <a:pPr lvl="1" marL="578485" marR="549910" indent="-189230">
              <a:lnSpc>
                <a:spcPct val="101499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5">
                <a:latin typeface="Verdana"/>
                <a:cs typeface="Verdana"/>
              </a:rPr>
              <a:t>Report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used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to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ensure there are no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overdrafted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fund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codes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starting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with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</a:t>
            </a:r>
            <a:r>
              <a:rPr dirty="0" sz="1950" spc="10">
                <a:latin typeface="Verdana"/>
                <a:cs typeface="Verdana"/>
              </a:rPr>
              <a:t> “1” </a:t>
            </a:r>
            <a:r>
              <a:rPr dirty="0" sz="1950" spc="15">
                <a:latin typeface="Verdana"/>
                <a:cs typeface="Verdana"/>
              </a:rPr>
              <a:t>by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intermediate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unit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lvl="1" marL="578485" marR="5080" indent="-189230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The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report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is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broken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down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by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fund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 and account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 </a:t>
            </a:r>
            <a:r>
              <a:rPr dirty="0" sz="1950" spc="10">
                <a:latin typeface="Verdana"/>
                <a:cs typeface="Verdana"/>
              </a:rPr>
              <a:t>type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(Revenue,</a:t>
            </a:r>
            <a:r>
              <a:rPr dirty="0" sz="1950" spc="15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Personal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Services, </a:t>
            </a:r>
            <a:r>
              <a:rPr dirty="0" sz="1950" spc="10">
                <a:latin typeface="Verdana"/>
                <a:cs typeface="Verdana"/>
              </a:rPr>
              <a:t>Non-Personal</a:t>
            </a:r>
            <a:r>
              <a:rPr dirty="0" sz="1950" spc="3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Services)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lvl="1" marL="578485" marR="62230" indent="-189230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 b="1">
                <a:latin typeface="Verdana"/>
                <a:cs typeface="Verdana"/>
              </a:rPr>
              <a:t>Goal</a:t>
            </a:r>
            <a:r>
              <a:rPr dirty="0" sz="1950" spc="15">
                <a:latin typeface="Verdana"/>
                <a:cs typeface="Verdana"/>
              </a:rPr>
              <a:t>: </a:t>
            </a:r>
            <a:r>
              <a:rPr dirty="0" sz="1950" spc="5">
                <a:latin typeface="Verdana"/>
                <a:cs typeface="Verdana"/>
              </a:rPr>
              <a:t>Have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 </a:t>
            </a:r>
            <a:r>
              <a:rPr dirty="0" sz="1950" spc="10">
                <a:latin typeface="Verdana"/>
                <a:cs typeface="Verdana"/>
              </a:rPr>
              <a:t>positive</a:t>
            </a:r>
            <a:r>
              <a:rPr dirty="0" sz="1950" spc="4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balance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for</a:t>
            </a:r>
            <a:r>
              <a:rPr dirty="0" sz="1950" spc="15">
                <a:latin typeface="Verdana"/>
                <a:cs typeface="Verdana"/>
              </a:rPr>
              <a:t> each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fund</a:t>
            </a:r>
            <a:r>
              <a:rPr dirty="0" sz="1950" spc="3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 </a:t>
            </a:r>
            <a:r>
              <a:rPr dirty="0" sz="1950" spc="10">
                <a:latin typeface="Verdana"/>
                <a:cs typeface="Verdana"/>
              </a:rPr>
              <a:t>starting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with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 “1” </a:t>
            </a:r>
            <a:r>
              <a:rPr dirty="0" sz="1950" spc="10">
                <a:latin typeface="Verdana"/>
                <a:cs typeface="Verdana"/>
              </a:rPr>
              <a:t>within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the </a:t>
            </a:r>
            <a:r>
              <a:rPr dirty="0" sz="1950" spc="10">
                <a:latin typeface="Verdana"/>
                <a:cs typeface="Verdana"/>
              </a:rPr>
              <a:t>school/college/unit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320738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Concept</a:t>
            </a:r>
            <a:r>
              <a:rPr dirty="0" spc="-35"/>
              <a:t> </a:t>
            </a:r>
            <a:r>
              <a:rPr dirty="0" spc="10"/>
              <a:t>1:</a:t>
            </a:r>
            <a:r>
              <a:rPr dirty="0" spc="-35"/>
              <a:t> </a:t>
            </a:r>
            <a:r>
              <a:rPr dirty="0" spc="20"/>
              <a:t>Why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763" y="2136139"/>
            <a:ext cx="8547100" cy="32067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-5">
                <a:latin typeface="Verdana"/>
                <a:cs typeface="Verdana"/>
              </a:rPr>
              <a:t>Why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is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QAR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report important?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Verdana"/>
              <a:cs typeface="Verdana"/>
            </a:endParaRPr>
          </a:p>
          <a:p>
            <a:pPr lvl="1" marL="578485" marR="274955" indent="-189230">
              <a:lnSpc>
                <a:spcPct val="101499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The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University</a:t>
            </a:r>
            <a:r>
              <a:rPr dirty="0" sz="1950" spc="4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of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Georgia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reports the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to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the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Board </a:t>
            </a:r>
            <a:r>
              <a:rPr dirty="0" sz="1950" spc="10">
                <a:latin typeface="Verdana"/>
                <a:cs typeface="Verdana"/>
              </a:rPr>
              <a:t>of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Regents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(BOR)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and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the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Governor’s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Office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of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Planning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and 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(OPB)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on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quarterly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basis.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250">
              <a:latin typeface="Verdana"/>
              <a:cs typeface="Verdana"/>
            </a:endParaRPr>
          </a:p>
          <a:p>
            <a:pPr lvl="1" marL="578485" marR="5080" indent="-189230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The </a:t>
            </a:r>
            <a:r>
              <a:rPr dirty="0" sz="1950" spc="10">
                <a:latin typeface="Verdana"/>
                <a:cs typeface="Verdana"/>
              </a:rPr>
              <a:t>school/college/unit</a:t>
            </a:r>
            <a:r>
              <a:rPr dirty="0" sz="1950" spc="5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is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responsible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for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keeping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positive </a:t>
            </a:r>
            <a:r>
              <a:rPr dirty="0" sz="1950" spc="15">
                <a:latin typeface="Verdana"/>
                <a:cs typeface="Verdana"/>
              </a:rPr>
              <a:t> budget balance </a:t>
            </a:r>
            <a:r>
              <a:rPr dirty="0" sz="1950" spc="10">
                <a:latin typeface="Verdana"/>
                <a:cs typeface="Verdana"/>
              </a:rPr>
              <a:t>in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all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fund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codes </a:t>
            </a:r>
            <a:r>
              <a:rPr dirty="0" sz="1950" spc="10">
                <a:latin typeface="Verdana"/>
                <a:cs typeface="Verdana"/>
              </a:rPr>
              <a:t>starting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with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“1” by the due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date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for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each</a:t>
            </a:r>
            <a:r>
              <a:rPr dirty="0" sz="1950" spc="10">
                <a:latin typeface="Verdana"/>
                <a:cs typeface="Verdana"/>
              </a:rPr>
              <a:t> </a:t>
            </a:r>
            <a:r>
              <a:rPr dirty="0" sz="1950" spc="-25">
                <a:latin typeface="Verdana"/>
                <a:cs typeface="Verdana"/>
              </a:rPr>
              <a:t>quarter.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34694"/>
            <a:ext cx="698055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spc="-5"/>
              <a:t>Concept</a:t>
            </a:r>
            <a:r>
              <a:rPr dirty="0" sz="3300" spc="-10"/>
              <a:t> </a:t>
            </a:r>
            <a:r>
              <a:rPr dirty="0" sz="3300"/>
              <a:t>2: </a:t>
            </a:r>
            <a:r>
              <a:rPr dirty="0" sz="3300" spc="-5"/>
              <a:t>Board</a:t>
            </a:r>
            <a:r>
              <a:rPr dirty="0" sz="3300"/>
              <a:t> </a:t>
            </a:r>
            <a:r>
              <a:rPr dirty="0" sz="3300" spc="-5"/>
              <a:t>of Regents</a:t>
            </a:r>
            <a:r>
              <a:rPr dirty="0" sz="3300"/>
              <a:t> (BOR)</a:t>
            </a:r>
            <a:r>
              <a:rPr dirty="0" sz="3300" spc="-5"/>
              <a:t> &amp; </a:t>
            </a:r>
            <a:r>
              <a:rPr dirty="0" sz="3300" spc="-780"/>
              <a:t> </a:t>
            </a:r>
            <a:r>
              <a:rPr dirty="0" sz="3300" spc="-5"/>
              <a:t>Governor’s</a:t>
            </a:r>
            <a:r>
              <a:rPr dirty="0" sz="3300" spc="10"/>
              <a:t> </a:t>
            </a:r>
            <a:r>
              <a:rPr dirty="0" sz="3300"/>
              <a:t>OPB</a:t>
            </a:r>
            <a:r>
              <a:rPr dirty="0" sz="3300" spc="-5"/>
              <a:t> Requirements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54633" y="2481707"/>
            <a:ext cx="7785100" cy="31680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Each Intermediate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Unit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(IU)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Level </a:t>
            </a:r>
            <a:r>
              <a:rPr dirty="0" sz="2300">
                <a:latin typeface="Verdana"/>
                <a:cs typeface="Verdana"/>
              </a:rPr>
              <a:t>in balance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by:</a:t>
            </a:r>
            <a:endParaRPr sz="230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Verdana"/>
                <a:cs typeface="Verdana"/>
              </a:rPr>
              <a:t>Any </a:t>
            </a:r>
            <a:r>
              <a:rPr dirty="0" sz="1950" spc="15">
                <a:latin typeface="Verdana"/>
                <a:cs typeface="Verdana"/>
              </a:rPr>
              <a:t>Fund Code that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begins with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 “1”</a:t>
            </a:r>
            <a:endParaRPr sz="1950">
              <a:latin typeface="Verdana"/>
              <a:cs typeface="Verdana"/>
            </a:endParaRPr>
          </a:p>
          <a:p>
            <a:pPr lvl="1" marL="578485" marR="5080" indent="-189230">
              <a:lnSpc>
                <a:spcPct val="101499"/>
              </a:lnSpc>
              <a:spcBef>
                <a:spcPts val="41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5">
                <a:latin typeface="Verdana"/>
                <a:cs typeface="Verdana"/>
              </a:rPr>
              <a:t>Account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type: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Revenue,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5">
                <a:latin typeface="Verdana"/>
                <a:cs typeface="Verdana"/>
              </a:rPr>
              <a:t>Personal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Services, </a:t>
            </a:r>
            <a:r>
              <a:rPr dirty="0" sz="1950" spc="10">
                <a:latin typeface="Verdana"/>
                <a:cs typeface="Verdana"/>
              </a:rPr>
              <a:t>Non-Personal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Services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lvl="1" marL="578485" marR="26670" indent="-189230">
              <a:lnSpc>
                <a:spcPct val="101499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Verdana"/>
                <a:cs typeface="Verdana"/>
              </a:rPr>
              <a:t>University</a:t>
            </a:r>
            <a:r>
              <a:rPr dirty="0" sz="1950" spc="4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Office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(UBO)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reports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all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fund</a:t>
            </a:r>
            <a:r>
              <a:rPr dirty="0" sz="1950" spc="3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codes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by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account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type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as </a:t>
            </a:r>
            <a:r>
              <a:rPr dirty="0" sz="1950" spc="10">
                <a:latin typeface="Verdana"/>
                <a:cs typeface="Verdana"/>
              </a:rPr>
              <a:t>listed</a:t>
            </a:r>
            <a:r>
              <a:rPr dirty="0" sz="1950" spc="2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in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the </a:t>
            </a:r>
            <a:r>
              <a:rPr dirty="0" sz="1950" spc="20">
                <a:latin typeface="Verdana"/>
                <a:cs typeface="Verdana"/>
              </a:rPr>
              <a:t>QAR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65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Verdana"/>
                <a:cs typeface="Verdana"/>
              </a:rPr>
              <a:t>All</a:t>
            </a:r>
            <a:r>
              <a:rPr dirty="0" sz="1950" spc="15">
                <a:latin typeface="Verdana"/>
                <a:cs typeface="Verdana"/>
              </a:rPr>
              <a:t> fund</a:t>
            </a:r>
            <a:r>
              <a:rPr dirty="0" sz="1950" spc="3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codes must be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true and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accurate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6296660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Concept</a:t>
            </a:r>
            <a:r>
              <a:rPr dirty="0" spc="-10"/>
              <a:t> </a:t>
            </a:r>
            <a:r>
              <a:rPr dirty="0" spc="10"/>
              <a:t>3:</a:t>
            </a:r>
            <a:r>
              <a:rPr dirty="0" spc="-10"/>
              <a:t> </a:t>
            </a:r>
            <a:r>
              <a:rPr dirty="0" spc="20"/>
              <a:t>UGA</a:t>
            </a:r>
            <a:r>
              <a:rPr dirty="0" spc="-25"/>
              <a:t> </a:t>
            </a:r>
            <a:r>
              <a:rPr dirty="0" spc="15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1824" y="2136139"/>
            <a:ext cx="7465695" cy="28047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Monthly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review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the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budget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300">
                <a:latin typeface="Verdana"/>
                <a:cs typeface="Verdana"/>
              </a:rPr>
              <a:t>School/college/unit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review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QAR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near</a:t>
            </a:r>
            <a:r>
              <a:rPr dirty="0" sz="2300" spc="1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quarter</a:t>
            </a:r>
            <a:r>
              <a:rPr dirty="0" sz="2300" spc="25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end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5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buFont typeface="Arial"/>
              <a:buChar char="•"/>
              <a:tabLst>
                <a:tab pos="201930" algn="l"/>
              </a:tabLst>
            </a:pPr>
            <a:r>
              <a:rPr dirty="0" sz="2300" spc="-75">
                <a:latin typeface="Verdana"/>
                <a:cs typeface="Verdana"/>
              </a:rPr>
              <a:t>Take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corrective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action if</a:t>
            </a:r>
            <a:r>
              <a:rPr dirty="0" sz="2300" spc="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needed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>
              <a:latin typeface="Verdana"/>
              <a:cs typeface="Verdana"/>
            </a:endParaRPr>
          </a:p>
          <a:p>
            <a:pPr marL="201295" indent="-1892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Be</a:t>
            </a:r>
            <a:r>
              <a:rPr dirty="0" sz="2300" spc="-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in balance</a:t>
            </a:r>
            <a:r>
              <a:rPr dirty="0" sz="2300" spc="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by </a:t>
            </a:r>
            <a:r>
              <a:rPr dirty="0" sz="2300" spc="5">
                <a:latin typeface="Verdana"/>
                <a:cs typeface="Verdana"/>
              </a:rPr>
              <a:t>a</a:t>
            </a:r>
            <a:r>
              <a:rPr dirty="0" sz="2300">
                <a:latin typeface="Verdana"/>
                <a:cs typeface="Verdana"/>
              </a:rPr>
              <a:t> set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deadline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377" y="1274318"/>
            <a:ext cx="4939665" cy="5791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Concept 4: Action</a:t>
            </a:r>
            <a:r>
              <a:rPr dirty="0" spc="15"/>
              <a:t> </a:t>
            </a:r>
            <a:r>
              <a:rPr dirty="0" spc="10"/>
              <a:t>Items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543047"/>
            <a:ext cx="8143240" cy="2199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01930" algn="l"/>
              </a:tabLst>
            </a:pPr>
            <a:r>
              <a:rPr dirty="0" sz="2300" spc="5">
                <a:latin typeface="Verdana"/>
                <a:cs typeface="Verdana"/>
              </a:rPr>
              <a:t>Action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is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5">
                <a:latin typeface="Verdana"/>
                <a:cs typeface="Verdana"/>
              </a:rPr>
              <a:t>needed</a:t>
            </a:r>
            <a:r>
              <a:rPr dirty="0" sz="2300" spc="-20">
                <a:latin typeface="Verdana"/>
                <a:cs typeface="Verdana"/>
              </a:rPr>
              <a:t> </a:t>
            </a:r>
            <a:r>
              <a:rPr dirty="0" sz="2300" spc="-5">
                <a:latin typeface="Verdana"/>
                <a:cs typeface="Verdana"/>
              </a:rPr>
              <a:t>if: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300">
              <a:latin typeface="Verdana"/>
              <a:cs typeface="Verdana"/>
            </a:endParaRPr>
          </a:p>
          <a:p>
            <a:pPr lvl="1" marL="578485" indent="-1892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Verdana"/>
                <a:cs typeface="Verdana"/>
              </a:rPr>
              <a:t>Any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budget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balances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are</a:t>
            </a:r>
            <a:r>
              <a:rPr dirty="0" sz="1950" spc="10">
                <a:latin typeface="Verdana"/>
                <a:cs typeface="Verdana"/>
              </a:rPr>
              <a:t> in</a:t>
            </a:r>
            <a:r>
              <a:rPr dirty="0" sz="1950">
                <a:latin typeface="Verdana"/>
                <a:cs typeface="Verdana"/>
              </a:rPr>
              <a:t> </a:t>
            </a:r>
            <a:r>
              <a:rPr dirty="0" sz="1950" spc="15" b="1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endParaRPr sz="19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lvl="1" marL="578485" marR="5080" indent="-189230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950" spc="10">
                <a:latin typeface="Verdana"/>
                <a:cs typeface="Verdana"/>
              </a:rPr>
              <a:t>Any</a:t>
            </a:r>
            <a:r>
              <a:rPr dirty="0" sz="1950" spc="15">
                <a:latin typeface="Verdana"/>
                <a:cs typeface="Verdana"/>
              </a:rPr>
              <a:t> budget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does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not</a:t>
            </a:r>
            <a:r>
              <a:rPr dirty="0" sz="1950" spc="4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represent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a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true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picture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of</a:t>
            </a:r>
            <a:r>
              <a:rPr dirty="0" sz="1950" spc="35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anticipated </a:t>
            </a:r>
            <a:r>
              <a:rPr dirty="0" sz="1950" spc="-670">
                <a:latin typeface="Verdana"/>
                <a:cs typeface="Verdana"/>
              </a:rPr>
              <a:t> </a:t>
            </a:r>
            <a:r>
              <a:rPr dirty="0" sz="1950" spc="10">
                <a:latin typeface="Verdana"/>
                <a:cs typeface="Verdana"/>
              </a:rPr>
              <a:t>revenue</a:t>
            </a:r>
            <a:r>
              <a:rPr dirty="0" sz="1950" spc="5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or</a:t>
            </a:r>
            <a:r>
              <a:rPr dirty="0" sz="1950" spc="20">
                <a:latin typeface="Verdana"/>
                <a:cs typeface="Verdana"/>
              </a:rPr>
              <a:t> </a:t>
            </a:r>
            <a:r>
              <a:rPr dirty="0" sz="1950" spc="15">
                <a:latin typeface="Verdana"/>
                <a:cs typeface="Verdana"/>
              </a:rPr>
              <a:t>expense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dbradley</dc:creator>
  <dc:title>Microsoft PowerPoint - Quarterly Amendment Review_ Class Training</dc:title>
  <dcterms:created xsi:type="dcterms:W3CDTF">2021-09-13T14:23:55Z</dcterms:created>
  <dcterms:modified xsi:type="dcterms:W3CDTF">2021-09-13T14:23:55Z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2021-09-13T00:00:00Z</vt:filetime>
  </property>
</Properties>
</file>