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Canva Sans" panose="020B0604020202020204" charset="0"/>
      <p:regular r:id="rId20"/>
    </p:embeddedFont>
    <p:embeddedFont>
      <p:font typeface="DM Sans" pitchFamily="2" charset="0"/>
      <p:regular r:id="rId21"/>
      <p:bold r:id="rId22"/>
      <p:italic r:id="rId23"/>
      <p:boldItalic r:id="rId24"/>
    </p:embeddedFont>
    <p:embeddedFont>
      <p:font typeface="DM Sans Bold" charset="0"/>
      <p:regular r:id="rId25"/>
    </p:embeddedFont>
    <p:embeddedFont>
      <p:font typeface="DM Sans Italics" panose="020B0604020202020204" charset="0"/>
      <p:regular r:id="rId26"/>
    </p:embeddedFont>
    <p:embeddedFont>
      <p:font typeface="Impact" panose="020B0806030902050204" pitchFamily="34" charset="0"/>
      <p:regular r:id="rId27"/>
    </p:embeddedFont>
    <p:embeddedFont>
      <p:font typeface="Now Bold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6357" autoAdjust="0"/>
  </p:normalViewPr>
  <p:slideViewPr>
    <p:cSldViewPr>
      <p:cViewPr varScale="1">
        <p:scale>
          <a:sx n="59" d="100"/>
          <a:sy n="59" d="100"/>
        </p:scale>
        <p:origin x="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04.03.2026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3" Type="http://schemas.openxmlformats.org/officeDocument/2006/relationships/image" Target="../media/image6.sv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5" Type="http://schemas.openxmlformats.org/officeDocument/2006/relationships/image" Target="../media/image42.sv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gif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13" Type="http://schemas.openxmlformats.org/officeDocument/2006/relationships/image" Target="../media/image58.png"/><Relationship Id="rId3" Type="http://schemas.openxmlformats.org/officeDocument/2006/relationships/image" Target="../media/image48.svg"/><Relationship Id="rId7" Type="http://schemas.openxmlformats.org/officeDocument/2006/relationships/image" Target="../media/image52.png"/><Relationship Id="rId12" Type="http://schemas.openxmlformats.org/officeDocument/2006/relationships/image" Target="../media/image57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sv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svg"/><Relationship Id="rId7" Type="http://schemas.openxmlformats.org/officeDocument/2006/relationships/image" Target="../media/image2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 descr="slide"/>
          <p:cNvGrpSpPr/>
          <p:nvPr/>
        </p:nvGrpSpPr>
        <p:grpSpPr>
          <a:xfrm rot="-5400000">
            <a:off x="11392544" y="4154952"/>
            <a:ext cx="11958151" cy="1929323"/>
            <a:chOff x="0" y="0"/>
            <a:chExt cx="3149472" cy="5081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49472" cy="508135"/>
            </a:xfrm>
            <a:custGeom>
              <a:avLst/>
              <a:gdLst/>
              <a:ahLst/>
              <a:cxnLst/>
              <a:rect l="l" t="t" r="r" b="b"/>
              <a:pathLst>
                <a:path w="3149472" h="508135">
                  <a:moveTo>
                    <a:pt x="0" y="0"/>
                  </a:moveTo>
                  <a:lnTo>
                    <a:pt x="3149472" y="0"/>
                  </a:lnTo>
                  <a:lnTo>
                    <a:pt x="3149472" y="508135"/>
                  </a:lnTo>
                  <a:lnTo>
                    <a:pt x="0" y="508135"/>
                  </a:ln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149472" cy="5367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sp>
        <p:nvSpPr>
          <p:cNvPr id="5" name="Freeform 5" descr="slide"/>
          <p:cNvSpPr/>
          <p:nvPr/>
        </p:nvSpPr>
        <p:spPr>
          <a:xfrm>
            <a:off x="11208957" y="-1011147"/>
            <a:ext cx="2647750" cy="2647750"/>
          </a:xfrm>
          <a:custGeom>
            <a:avLst/>
            <a:gdLst/>
            <a:ahLst/>
            <a:cxnLst/>
            <a:rect l="l" t="t" r="r" b="b"/>
            <a:pathLst>
              <a:path w="2647750" h="2647750">
                <a:moveTo>
                  <a:pt x="0" y="0"/>
                </a:moveTo>
                <a:lnTo>
                  <a:pt x="2647750" y="0"/>
                </a:lnTo>
                <a:lnTo>
                  <a:pt x="2647750" y="2647750"/>
                </a:lnTo>
                <a:lnTo>
                  <a:pt x="0" y="2647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 descr="slide"/>
          <p:cNvGrpSpPr>
            <a:grpSpLocks noChangeAspect="1"/>
          </p:cNvGrpSpPr>
          <p:nvPr/>
        </p:nvGrpSpPr>
        <p:grpSpPr>
          <a:xfrm>
            <a:off x="10380940" y="649592"/>
            <a:ext cx="7516996" cy="8987817"/>
            <a:chOff x="0" y="0"/>
            <a:chExt cx="8603361" cy="10286746"/>
          </a:xfrm>
        </p:grpSpPr>
        <p:sp>
          <p:nvSpPr>
            <p:cNvPr id="7" name="Freeform 7"/>
            <p:cNvSpPr/>
            <p:nvPr/>
          </p:nvSpPr>
          <p:spPr>
            <a:xfrm>
              <a:off x="-2794" y="-128"/>
              <a:ext cx="8606155" cy="10286874"/>
            </a:xfrm>
            <a:custGeom>
              <a:avLst/>
              <a:gdLst/>
              <a:ahLst/>
              <a:cxnLst/>
              <a:rect l="l" t="t" r="r" b="b"/>
              <a:pathLst>
                <a:path w="8606155" h="10286874">
                  <a:moveTo>
                    <a:pt x="8606155" y="10251441"/>
                  </a:moveTo>
                  <a:cubicBezTo>
                    <a:pt x="8606155" y="10284588"/>
                    <a:pt x="8595487" y="10286874"/>
                    <a:pt x="8567674" y="10286874"/>
                  </a:cubicBezTo>
                  <a:cubicBezTo>
                    <a:pt x="5713094" y="10286239"/>
                    <a:pt x="2858643" y="10286239"/>
                    <a:pt x="4064" y="10286239"/>
                  </a:cubicBezTo>
                  <a:cubicBezTo>
                    <a:pt x="0" y="10272396"/>
                    <a:pt x="6350" y="10259823"/>
                    <a:pt x="9271" y="10246996"/>
                  </a:cubicBezTo>
                  <a:cubicBezTo>
                    <a:pt x="134747" y="9685402"/>
                    <a:pt x="260350" y="9123935"/>
                    <a:pt x="386207" y="8562467"/>
                  </a:cubicBezTo>
                  <a:cubicBezTo>
                    <a:pt x="565658" y="7761986"/>
                    <a:pt x="745490" y="6961633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6"/>
                    <a:pt x="8605139" y="6846317"/>
                    <a:pt x="8606155" y="10251441"/>
                  </a:cubicBezTo>
                  <a:close/>
                </a:path>
              </a:pathLst>
            </a:custGeom>
            <a:blipFill>
              <a:blip r:embed="rId4"/>
              <a:stretch>
                <a:fillRect l="-39731" r="-3973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 descr="slide"/>
          <p:cNvSpPr/>
          <p:nvPr/>
        </p:nvSpPr>
        <p:spPr>
          <a:xfrm>
            <a:off x="-295175" y="8630507"/>
            <a:ext cx="2647750" cy="2647750"/>
          </a:xfrm>
          <a:custGeom>
            <a:avLst/>
            <a:gdLst/>
            <a:ahLst/>
            <a:cxnLst/>
            <a:rect l="l" t="t" r="r" b="b"/>
            <a:pathLst>
              <a:path w="2647750" h="2647750">
                <a:moveTo>
                  <a:pt x="0" y="0"/>
                </a:moveTo>
                <a:lnTo>
                  <a:pt x="2647750" y="0"/>
                </a:lnTo>
                <a:lnTo>
                  <a:pt x="2647750" y="2647751"/>
                </a:lnTo>
                <a:lnTo>
                  <a:pt x="0" y="26477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573748" y="7036704"/>
            <a:ext cx="7913921" cy="927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27"/>
              </a:lnSpc>
            </a:pPr>
            <a:r>
              <a:rPr lang="en-US" sz="3030">
                <a:solidFill>
                  <a:srgbClr val="56AEFF"/>
                </a:solidFill>
                <a:latin typeface="DM Sans Italics"/>
              </a:rPr>
              <a:t>Presented by: </a:t>
            </a:r>
          </a:p>
          <a:p>
            <a:pPr marL="0" lvl="0" indent="0" algn="l">
              <a:lnSpc>
                <a:spcPts val="3727"/>
              </a:lnSpc>
              <a:spcBef>
                <a:spcPct val="0"/>
              </a:spcBef>
            </a:pPr>
            <a:r>
              <a:rPr lang="en-US" sz="3030">
                <a:solidFill>
                  <a:srgbClr val="56AEFF"/>
                </a:solidFill>
                <a:latin typeface="DM Sans Italics"/>
              </a:rPr>
              <a:t>Amanda Bibby and Lisa Little</a:t>
            </a:r>
          </a:p>
        </p:txBody>
      </p: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1402872" y="2312266"/>
            <a:ext cx="8978068" cy="33250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66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24" b="0" i="0" u="none" strike="noStrike" kern="1200" cap="none" spc="0" normalizeH="0" baseline="0" noProof="0" dirty="0">
                <a:ln>
                  <a:noFill/>
                </a:ln>
                <a:solidFill>
                  <a:srgbClr val="FFFBFB"/>
                </a:solidFill>
                <a:effectLst/>
                <a:uLnTx/>
                <a:uFillTx/>
                <a:latin typeface="Now Bold"/>
                <a:ea typeface="+mn-ea"/>
                <a:cs typeface="+mn-cs"/>
              </a:rPr>
              <a:t>THE COLOR OF MONEY: USES &amp; LIMITATIONS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78144" y="5504002"/>
            <a:ext cx="9830813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2"/>
              </a:lnSpc>
            </a:pPr>
            <a:r>
              <a:rPr lang="en-US" sz="6252">
                <a:solidFill>
                  <a:srgbClr val="FF3131"/>
                </a:solidFill>
                <a:latin typeface="Impact"/>
              </a:rPr>
              <a:t>ETHICS </a:t>
            </a:r>
            <a:r>
              <a:rPr lang="en-US" sz="6252">
                <a:solidFill>
                  <a:srgbClr val="004AAD"/>
                </a:solidFill>
                <a:latin typeface="Impact"/>
              </a:rPr>
              <a:t>AWARENESS WEEK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78144" y="962025"/>
            <a:ext cx="375805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November 7,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128164" y="-2586935"/>
            <a:ext cx="5956513" cy="5956513"/>
          </a:xfrm>
          <a:custGeom>
            <a:avLst/>
            <a:gdLst/>
            <a:ahLst/>
            <a:cxnLst/>
            <a:rect l="l" t="t" r="r" b="b"/>
            <a:pathLst>
              <a:path w="5956513" h="5956513">
                <a:moveTo>
                  <a:pt x="0" y="0"/>
                </a:moveTo>
                <a:lnTo>
                  <a:pt x="5956513" y="0"/>
                </a:lnTo>
                <a:lnTo>
                  <a:pt x="5956513" y="5956513"/>
                </a:lnTo>
                <a:lnTo>
                  <a:pt x="0" y="5956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359890" y="7239384"/>
            <a:ext cx="5956513" cy="5956513"/>
          </a:xfrm>
          <a:custGeom>
            <a:avLst/>
            <a:gdLst/>
            <a:ahLst/>
            <a:cxnLst/>
            <a:rect l="l" t="t" r="r" b="b"/>
            <a:pathLst>
              <a:path w="5956513" h="5956513">
                <a:moveTo>
                  <a:pt x="0" y="0"/>
                </a:moveTo>
                <a:lnTo>
                  <a:pt x="5956513" y="0"/>
                </a:lnTo>
                <a:lnTo>
                  <a:pt x="5956513" y="5956513"/>
                </a:lnTo>
                <a:lnTo>
                  <a:pt x="0" y="5956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14149" y="8793425"/>
            <a:ext cx="12114015" cy="1141695"/>
            <a:chOff x="0" y="0"/>
            <a:chExt cx="3190523" cy="30069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90523" cy="300693"/>
            </a:xfrm>
            <a:custGeom>
              <a:avLst/>
              <a:gdLst/>
              <a:ahLst/>
              <a:cxnLst/>
              <a:rect l="l" t="t" r="r" b="b"/>
              <a:pathLst>
                <a:path w="3190523" h="300693">
                  <a:moveTo>
                    <a:pt x="0" y="0"/>
                  </a:moveTo>
                  <a:lnTo>
                    <a:pt x="3190523" y="0"/>
                  </a:lnTo>
                  <a:lnTo>
                    <a:pt x="3190523" y="300693"/>
                  </a:lnTo>
                  <a:lnTo>
                    <a:pt x="0" y="300693"/>
                  </a:lnTo>
                  <a:close/>
                </a:path>
              </a:pathLst>
            </a:custGeom>
            <a:solidFill>
              <a:srgbClr val="CFF4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190523" cy="3387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84755" y="6504113"/>
            <a:ext cx="1988498" cy="1871674"/>
          </a:xfrm>
          <a:custGeom>
            <a:avLst/>
            <a:gdLst/>
            <a:ahLst/>
            <a:cxnLst/>
            <a:rect l="l" t="t" r="r" b="b"/>
            <a:pathLst>
              <a:path w="1988498" h="1871674">
                <a:moveTo>
                  <a:pt x="0" y="0"/>
                </a:moveTo>
                <a:lnTo>
                  <a:pt x="1988498" y="0"/>
                </a:lnTo>
                <a:lnTo>
                  <a:pt x="1988498" y="1871674"/>
                </a:lnTo>
                <a:lnTo>
                  <a:pt x="0" y="18716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2429844" y="764108"/>
            <a:ext cx="12698320" cy="1933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522"/>
              </a:lnSpc>
              <a:spcBef>
                <a:spcPct val="0"/>
              </a:spcBef>
            </a:pPr>
            <a:r>
              <a:rPr lang="en-US" sz="6268">
                <a:solidFill>
                  <a:srgbClr val="FFFFFF"/>
                </a:solidFill>
                <a:latin typeface="Now Bold"/>
              </a:rPr>
              <a:t>TUITION AND OTHER GENERAL FUND PURPOSE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33666" y="2631008"/>
            <a:ext cx="3562334" cy="596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30"/>
              </a:lnSpc>
              <a:spcBef>
                <a:spcPct val="0"/>
              </a:spcBef>
            </a:pPr>
            <a:r>
              <a:rPr lang="en-US" sz="3500" dirty="0">
                <a:solidFill>
                  <a:srgbClr val="4BD1FB"/>
                </a:solidFill>
                <a:latin typeface="DM Sans Bold"/>
              </a:rPr>
              <a:t>105XX –Tuition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533666" y="4547235"/>
            <a:ext cx="6457934" cy="596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30"/>
              </a:lnSpc>
              <a:spcBef>
                <a:spcPct val="0"/>
              </a:spcBef>
            </a:pPr>
            <a:r>
              <a:rPr lang="en-US" sz="3500" dirty="0">
                <a:solidFill>
                  <a:srgbClr val="4BD1FB"/>
                </a:solidFill>
                <a:latin typeface="DM Sans Bold"/>
              </a:rPr>
              <a:t>10600 - Other General Funds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596623" y="3321953"/>
            <a:ext cx="12378290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49"/>
              </a:lnSpc>
              <a:spcBef>
                <a:spcPct val="0"/>
              </a:spcBef>
            </a:pPr>
            <a:r>
              <a:rPr lang="en-US" sz="2499" dirty="0">
                <a:solidFill>
                  <a:srgbClr val="FFFFFF"/>
                </a:solidFill>
                <a:latin typeface="DM Sans Bold"/>
              </a:rPr>
              <a:t>“Tuition” is defined as payment required for credit-based instruction related to services and shall be charged to all students (Board Policy 7.3).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96623" y="5238750"/>
            <a:ext cx="12378290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49"/>
              </a:lnSpc>
            </a:pPr>
            <a:r>
              <a:rPr lang="en-US" sz="2499">
                <a:solidFill>
                  <a:srgbClr val="FFFFFF"/>
                </a:solidFill>
                <a:latin typeface="DM Sans Bold"/>
              </a:rPr>
              <a:t>All student fees not reported in another fund:</a:t>
            </a:r>
          </a:p>
          <a:p>
            <a:pPr marL="539749" lvl="1" indent="-269875">
              <a:lnSpc>
                <a:spcPts val="344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DM Sans Bold"/>
              </a:rPr>
              <a:t>Examples: Application fees, lab fees, testing fees, transcript fees. </a:t>
            </a:r>
          </a:p>
        </p:txBody>
      </p:sp>
      <p:sp>
        <p:nvSpPr>
          <p:cNvPr id="13" name="TextBox 13"/>
          <p:cNvSpPr txBox="1">
            <a:spLocks noGrp="1"/>
          </p:cNvSpPr>
          <p:nvPr>
            <p:ph type="title" idx="4294967295"/>
          </p:nvPr>
        </p:nvSpPr>
        <p:spPr>
          <a:xfrm>
            <a:off x="3114250" y="8916598"/>
            <a:ext cx="11913814" cy="8477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4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99" b="0" i="0" u="none" strike="noStrike" kern="1200" cap="none" spc="0" normalizeH="0" baseline="0" noProof="0" dirty="0">
                <a:ln>
                  <a:noFill/>
                </a:ln>
                <a:solidFill>
                  <a:srgbClr val="051D40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The </a:t>
            </a:r>
            <a:r>
              <a:rPr kumimoji="0" lang="en-US" sz="2499" b="0" i="0" u="sng" strike="noStrike" kern="1200" cap="none" spc="0" normalizeH="0" baseline="0" noProof="0" dirty="0">
                <a:ln>
                  <a:noFill/>
                </a:ln>
                <a:solidFill>
                  <a:srgbClr val="051D40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purpose </a:t>
            </a:r>
            <a:r>
              <a:rPr kumimoji="0" lang="en-US" sz="2499" b="0" i="0" u="none" strike="noStrike" kern="1200" cap="none" spc="0" normalizeH="0" baseline="0" noProof="0" dirty="0">
                <a:ln>
                  <a:noFill/>
                </a:ln>
                <a:solidFill>
                  <a:srgbClr val="051D40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of tuition and other general is similar to state appropriations and should be used for student instruction and to support student learning.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90640" y="-1543050"/>
            <a:ext cx="19210521" cy="4453378"/>
            <a:chOff x="0" y="0"/>
            <a:chExt cx="5059561" cy="11729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59561" cy="1172906"/>
            </a:xfrm>
            <a:custGeom>
              <a:avLst/>
              <a:gdLst/>
              <a:ahLst/>
              <a:cxnLst/>
              <a:rect l="l" t="t" r="r" b="b"/>
              <a:pathLst>
                <a:path w="5059561" h="1172906">
                  <a:moveTo>
                    <a:pt x="0" y="0"/>
                  </a:moveTo>
                  <a:lnTo>
                    <a:pt x="5059561" y="0"/>
                  </a:lnTo>
                  <a:lnTo>
                    <a:pt x="5059561" y="1172906"/>
                  </a:lnTo>
                  <a:lnTo>
                    <a:pt x="0" y="1172906"/>
                  </a:lnTo>
                  <a:close/>
                </a:path>
              </a:pathLst>
            </a:custGeom>
            <a:solidFill>
              <a:srgbClr val="051D40"/>
            </a:solidFill>
            <a:ln w="38100" cap="sq">
              <a:solidFill>
                <a:srgbClr val="56AE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59561" cy="12110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804754" y="9074551"/>
            <a:ext cx="1715127" cy="1715127"/>
          </a:xfrm>
          <a:custGeom>
            <a:avLst/>
            <a:gdLst/>
            <a:ahLst/>
            <a:cxnLst/>
            <a:rect l="l" t="t" r="r" b="b"/>
            <a:pathLst>
              <a:path w="1715127" h="1715127">
                <a:moveTo>
                  <a:pt x="0" y="0"/>
                </a:moveTo>
                <a:lnTo>
                  <a:pt x="1715127" y="0"/>
                </a:lnTo>
                <a:lnTo>
                  <a:pt x="1715127" y="1715126"/>
                </a:lnTo>
                <a:lnTo>
                  <a:pt x="0" y="17151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63441" y="-390286"/>
            <a:ext cx="1715127" cy="1715127"/>
          </a:xfrm>
          <a:custGeom>
            <a:avLst/>
            <a:gdLst/>
            <a:ahLst/>
            <a:cxnLst/>
            <a:rect l="l" t="t" r="r" b="b"/>
            <a:pathLst>
              <a:path w="1715127" h="1715127">
                <a:moveTo>
                  <a:pt x="0" y="0"/>
                </a:moveTo>
                <a:lnTo>
                  <a:pt x="1715127" y="0"/>
                </a:lnTo>
                <a:lnTo>
                  <a:pt x="1715127" y="1715127"/>
                </a:lnTo>
                <a:lnTo>
                  <a:pt x="0" y="17151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398071" y="-136788"/>
            <a:ext cx="2988937" cy="570615"/>
          </a:xfrm>
          <a:custGeom>
            <a:avLst/>
            <a:gdLst/>
            <a:ahLst/>
            <a:cxnLst/>
            <a:rect l="l" t="t" r="r" b="b"/>
            <a:pathLst>
              <a:path w="2988937" h="570615">
                <a:moveTo>
                  <a:pt x="0" y="0"/>
                </a:moveTo>
                <a:lnTo>
                  <a:pt x="2988938" y="0"/>
                </a:lnTo>
                <a:lnTo>
                  <a:pt x="2988938" y="570616"/>
                </a:lnTo>
                <a:lnTo>
                  <a:pt x="0" y="5706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0991" y="9922935"/>
            <a:ext cx="2988937" cy="570615"/>
          </a:xfrm>
          <a:custGeom>
            <a:avLst/>
            <a:gdLst/>
            <a:ahLst/>
            <a:cxnLst/>
            <a:rect l="l" t="t" r="r" b="b"/>
            <a:pathLst>
              <a:path w="2988937" h="570615">
                <a:moveTo>
                  <a:pt x="0" y="0"/>
                </a:moveTo>
                <a:lnTo>
                  <a:pt x="2988938" y="0"/>
                </a:lnTo>
                <a:lnTo>
                  <a:pt x="2988938" y="570616"/>
                </a:lnTo>
                <a:lnTo>
                  <a:pt x="0" y="5706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>
            <a:spLocks noGrp="1"/>
          </p:cNvSpPr>
          <p:nvPr>
            <p:ph type="title" idx="4294967295"/>
          </p:nvPr>
        </p:nvSpPr>
        <p:spPr>
          <a:xfrm>
            <a:off x="3689295" y="1204098"/>
            <a:ext cx="10450651" cy="1447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7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6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w Bold"/>
                <a:ea typeface="+mn-ea"/>
                <a:cs typeface="+mn-cs"/>
              </a:rPr>
              <a:t>TUITION AND OTHER GENEARL FUND USES AND LIMITATIONS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30733" y="3030494"/>
            <a:ext cx="13961807" cy="2209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500">
                <a:solidFill>
                  <a:srgbClr val="FFFFFF"/>
                </a:solidFill>
                <a:latin typeface="DM Sans"/>
              </a:rPr>
              <a:t>Generally, since the purpose is similar to state appropriations the uses will be the same. Some exceptions may occur depending on the source of the funds by institution. </a:t>
            </a:r>
          </a:p>
          <a:p>
            <a:pPr algn="just">
              <a:lnSpc>
                <a:spcPts val="4799"/>
              </a:lnSpc>
            </a:pPr>
            <a:endParaRPr lang="en-US" sz="3500">
              <a:solidFill>
                <a:srgbClr val="FFFFFF"/>
              </a:solidFill>
              <a:latin typeface="DM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933717" y="5775434"/>
            <a:ext cx="13961807" cy="274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500">
                <a:solidFill>
                  <a:srgbClr val="FFFFFF"/>
                </a:solidFill>
                <a:latin typeface="DM Sans Bold"/>
              </a:rPr>
              <a:t>Education and General (E&amp;G) includes:</a:t>
            </a:r>
          </a:p>
          <a:p>
            <a:pPr algn="just">
              <a:lnSpc>
                <a:spcPts val="4200"/>
              </a:lnSpc>
            </a:pPr>
            <a:r>
              <a:rPr lang="en-US" sz="3500">
                <a:solidFill>
                  <a:srgbClr val="FFFFFF"/>
                </a:solidFill>
                <a:latin typeface="DM Sans"/>
              </a:rPr>
              <a:t>  •  State Appropriations</a:t>
            </a:r>
          </a:p>
          <a:p>
            <a:pPr algn="just">
              <a:lnSpc>
                <a:spcPts val="4200"/>
              </a:lnSpc>
            </a:pPr>
            <a:r>
              <a:rPr lang="en-US" sz="3500">
                <a:solidFill>
                  <a:srgbClr val="FFFFFF"/>
                </a:solidFill>
                <a:latin typeface="DM Sans"/>
              </a:rPr>
              <a:t>  •  Tuition (including E-core and USG Goes Global)</a:t>
            </a:r>
          </a:p>
          <a:p>
            <a:pPr algn="just">
              <a:lnSpc>
                <a:spcPts val="4200"/>
              </a:lnSpc>
            </a:pPr>
            <a:r>
              <a:rPr lang="en-US" sz="3500">
                <a:solidFill>
                  <a:srgbClr val="FFFFFF"/>
                </a:solidFill>
                <a:latin typeface="DM Sans"/>
              </a:rPr>
              <a:t>  •  Other General</a:t>
            </a:r>
          </a:p>
          <a:p>
            <a:pPr algn="just">
              <a:lnSpc>
                <a:spcPts val="4799"/>
              </a:lnSpc>
            </a:pPr>
            <a:endParaRPr lang="en-US" sz="3500">
              <a:solidFill>
                <a:srgbClr val="FFFFFF"/>
              </a:solidFill>
              <a:latin typeface="DM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128164" y="-2586935"/>
            <a:ext cx="5956513" cy="5956513"/>
          </a:xfrm>
          <a:custGeom>
            <a:avLst/>
            <a:gdLst/>
            <a:ahLst/>
            <a:cxnLst/>
            <a:rect l="l" t="t" r="r" b="b"/>
            <a:pathLst>
              <a:path w="5956513" h="5956513">
                <a:moveTo>
                  <a:pt x="0" y="0"/>
                </a:moveTo>
                <a:lnTo>
                  <a:pt x="5956513" y="0"/>
                </a:lnTo>
                <a:lnTo>
                  <a:pt x="5956513" y="5956513"/>
                </a:lnTo>
                <a:lnTo>
                  <a:pt x="0" y="5956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359890" y="7239384"/>
            <a:ext cx="5956513" cy="5956513"/>
          </a:xfrm>
          <a:custGeom>
            <a:avLst/>
            <a:gdLst/>
            <a:ahLst/>
            <a:cxnLst/>
            <a:rect l="l" t="t" r="r" b="b"/>
            <a:pathLst>
              <a:path w="5956513" h="5956513">
                <a:moveTo>
                  <a:pt x="0" y="0"/>
                </a:moveTo>
                <a:lnTo>
                  <a:pt x="5956513" y="0"/>
                </a:lnTo>
                <a:lnTo>
                  <a:pt x="5956513" y="5956513"/>
                </a:lnTo>
                <a:lnTo>
                  <a:pt x="0" y="5956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29353" y="5143500"/>
            <a:ext cx="11688050" cy="2475396"/>
            <a:chOff x="0" y="0"/>
            <a:chExt cx="3078334" cy="6519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78334" cy="651956"/>
            </a:xfrm>
            <a:custGeom>
              <a:avLst/>
              <a:gdLst/>
              <a:ahLst/>
              <a:cxnLst/>
              <a:rect l="l" t="t" r="r" b="b"/>
              <a:pathLst>
                <a:path w="3078334" h="651956">
                  <a:moveTo>
                    <a:pt x="0" y="0"/>
                  </a:moveTo>
                  <a:lnTo>
                    <a:pt x="3078334" y="0"/>
                  </a:lnTo>
                  <a:lnTo>
                    <a:pt x="3078334" y="651956"/>
                  </a:lnTo>
                  <a:lnTo>
                    <a:pt x="0" y="6519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78334" cy="6900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44783" y="8300494"/>
            <a:ext cx="1047616" cy="1091267"/>
          </a:xfrm>
          <a:custGeom>
            <a:avLst/>
            <a:gdLst/>
            <a:ahLst/>
            <a:cxnLst/>
            <a:rect l="l" t="t" r="r" b="b"/>
            <a:pathLst>
              <a:path w="1047616" h="1091267">
                <a:moveTo>
                  <a:pt x="0" y="0"/>
                </a:moveTo>
                <a:lnTo>
                  <a:pt x="1047615" y="0"/>
                </a:lnTo>
                <a:lnTo>
                  <a:pt x="1047615" y="1091267"/>
                </a:lnTo>
                <a:lnTo>
                  <a:pt x="0" y="10912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78173" y="8351003"/>
            <a:ext cx="944488" cy="1040758"/>
          </a:xfrm>
          <a:custGeom>
            <a:avLst/>
            <a:gdLst/>
            <a:ahLst/>
            <a:cxnLst/>
            <a:rect l="l" t="t" r="r" b="b"/>
            <a:pathLst>
              <a:path w="944488" h="1040758">
                <a:moveTo>
                  <a:pt x="0" y="0"/>
                </a:moveTo>
                <a:lnTo>
                  <a:pt x="944488" y="0"/>
                </a:lnTo>
                <a:lnTo>
                  <a:pt x="944488" y="1040758"/>
                </a:lnTo>
                <a:lnTo>
                  <a:pt x="0" y="10407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08436" y="8351003"/>
            <a:ext cx="706414" cy="1040758"/>
          </a:xfrm>
          <a:custGeom>
            <a:avLst/>
            <a:gdLst/>
            <a:ahLst/>
            <a:cxnLst/>
            <a:rect l="l" t="t" r="r" b="b"/>
            <a:pathLst>
              <a:path w="706414" h="1040758">
                <a:moveTo>
                  <a:pt x="0" y="0"/>
                </a:moveTo>
                <a:lnTo>
                  <a:pt x="706415" y="0"/>
                </a:lnTo>
                <a:lnTo>
                  <a:pt x="706415" y="1040758"/>
                </a:lnTo>
                <a:lnTo>
                  <a:pt x="0" y="10407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0626" y="8411407"/>
            <a:ext cx="980353" cy="980353"/>
          </a:xfrm>
          <a:custGeom>
            <a:avLst/>
            <a:gdLst/>
            <a:ahLst/>
            <a:cxnLst/>
            <a:rect l="l" t="t" r="r" b="b"/>
            <a:pathLst>
              <a:path w="980353" h="980353">
                <a:moveTo>
                  <a:pt x="0" y="0"/>
                </a:moveTo>
                <a:lnTo>
                  <a:pt x="980353" y="0"/>
                </a:lnTo>
                <a:lnTo>
                  <a:pt x="980353" y="980354"/>
                </a:lnTo>
                <a:lnTo>
                  <a:pt x="0" y="9803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68973" y="8411407"/>
            <a:ext cx="1229283" cy="980353"/>
          </a:xfrm>
          <a:custGeom>
            <a:avLst/>
            <a:gdLst/>
            <a:ahLst/>
            <a:cxnLst/>
            <a:rect l="l" t="t" r="r" b="b"/>
            <a:pathLst>
              <a:path w="1229283" h="980353">
                <a:moveTo>
                  <a:pt x="0" y="0"/>
                </a:moveTo>
                <a:lnTo>
                  <a:pt x="1229283" y="0"/>
                </a:lnTo>
                <a:lnTo>
                  <a:pt x="1229283" y="980354"/>
                </a:lnTo>
                <a:lnTo>
                  <a:pt x="0" y="9803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686249" y="8411407"/>
            <a:ext cx="1019271" cy="980353"/>
          </a:xfrm>
          <a:custGeom>
            <a:avLst/>
            <a:gdLst/>
            <a:ahLst/>
            <a:cxnLst/>
            <a:rect l="l" t="t" r="r" b="b"/>
            <a:pathLst>
              <a:path w="1019271" h="980353">
                <a:moveTo>
                  <a:pt x="0" y="0"/>
                </a:moveTo>
                <a:lnTo>
                  <a:pt x="1019271" y="0"/>
                </a:lnTo>
                <a:lnTo>
                  <a:pt x="1019271" y="980354"/>
                </a:lnTo>
                <a:lnTo>
                  <a:pt x="0" y="98035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2429844" y="1466926"/>
            <a:ext cx="12698320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522"/>
              </a:lnSpc>
              <a:spcBef>
                <a:spcPct val="0"/>
              </a:spcBef>
            </a:pPr>
            <a:r>
              <a:rPr lang="en-US" sz="6268">
                <a:solidFill>
                  <a:srgbClr val="FFFFFF"/>
                </a:solidFill>
                <a:latin typeface="Now Bold"/>
              </a:rPr>
              <a:t>AUXILIARY FUNDS PURPOSE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533666" y="2514676"/>
            <a:ext cx="5162534" cy="596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30"/>
              </a:lnSpc>
              <a:spcBef>
                <a:spcPct val="0"/>
              </a:spcBef>
            </a:pPr>
            <a:r>
              <a:rPr lang="en-US" sz="3500" dirty="0">
                <a:solidFill>
                  <a:srgbClr val="4BD1FB"/>
                </a:solidFill>
                <a:latin typeface="DM Sans Bold"/>
              </a:rPr>
              <a:t>12XXX –Auxiliary Funds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589859" y="3206191"/>
            <a:ext cx="12378290" cy="1704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4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DM Sans Bold"/>
              </a:rPr>
              <a:t>Auxiliary activities related to the mission of the USG institution.  Auxiliary enterprise operations shall operate on a sell-supported basis with revenues derived from </a:t>
            </a:r>
            <a:r>
              <a:rPr lang="en-US" sz="2499" u="sng">
                <a:solidFill>
                  <a:srgbClr val="FFFFFF"/>
                </a:solidFill>
                <a:latin typeface="DM Sans Bold"/>
              </a:rPr>
              <a:t>non-state sources</a:t>
            </a:r>
            <a:r>
              <a:rPr lang="en-US" sz="2499">
                <a:solidFill>
                  <a:srgbClr val="FFFFFF"/>
                </a:solidFill>
                <a:latin typeface="DM Sans Bold"/>
              </a:rPr>
              <a:t>, except under limited circumstances (approved by the Chancellor).  Board Policy 7.2.2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588679" y="9572736"/>
            <a:ext cx="5823894" cy="425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11"/>
              </a:lnSpc>
              <a:spcBef>
                <a:spcPct val="0"/>
              </a:spcBef>
            </a:pPr>
            <a:r>
              <a:rPr lang="en-US" sz="2544">
                <a:solidFill>
                  <a:srgbClr val="FFFFFF"/>
                </a:solidFill>
                <a:latin typeface="DM Sans Bold"/>
              </a:rPr>
              <a:t>Fee based on auxiliary fund purpose. </a:t>
            </a:r>
          </a:p>
        </p:txBody>
      </p:sp>
      <p:sp>
        <p:nvSpPr>
          <p:cNvPr id="17" name="TextBox 17"/>
          <p:cNvSpPr txBox="1">
            <a:spLocks noGrp="1"/>
          </p:cNvSpPr>
          <p:nvPr>
            <p:ph type="title" idx="4294967295"/>
          </p:nvPr>
        </p:nvSpPr>
        <p:spPr>
          <a:xfrm>
            <a:off x="3341196" y="5331767"/>
            <a:ext cx="11002406" cy="20607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334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24" b="0" i="0" u="none" strike="noStrike" kern="1200" cap="none" spc="0" normalizeH="0" baseline="0" noProof="0" dirty="0">
                <a:ln>
                  <a:noFill/>
                </a:ln>
                <a:solidFill>
                  <a:srgbClr val="051D40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In limited situations, an institution may identify a need within an auxiliary fund and request a transfer of institutional funds (E&amp;G) from the Chancellor. Remember, transferring funds does not “r</a:t>
            </a:r>
            <a:r>
              <a:rPr kumimoji="0" lang="en-US" sz="2424" b="0" i="0" u="none" strike="noStrike" kern="1200" cap="none" spc="0" normalizeH="0" baseline="0" noProof="0" dirty="0">
                <a:ln>
                  <a:noFill/>
                </a:ln>
                <a:solidFill>
                  <a:srgbClr val="FF3131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e</a:t>
            </a:r>
            <a:r>
              <a:rPr kumimoji="0" lang="en-US" sz="2424" b="0" i="0" u="none" strike="noStrike" kern="1200" cap="none" spc="0" normalizeH="0" baseline="0" noProof="0" dirty="0">
                <a:ln>
                  <a:noFill/>
                </a:ln>
                <a:solidFill>
                  <a:srgbClr val="0071C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c</a:t>
            </a:r>
            <a:r>
              <a:rPr kumimoji="0" lang="en-US" sz="2424" b="0" i="0" u="none" strike="noStrike" kern="1200" cap="none" spc="0" normalizeH="0" baseline="0" noProof="0" dirty="0">
                <a:ln>
                  <a:noFill/>
                </a:ln>
                <a:solidFill>
                  <a:srgbClr val="8C52FF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o</a:t>
            </a:r>
            <a:r>
              <a:rPr kumimoji="0" lang="en-US" sz="2424" b="0" i="0" u="none" strike="noStrike" kern="1200" cap="none" spc="0" normalizeH="0" baseline="0" noProof="0" dirty="0">
                <a:ln>
                  <a:noFill/>
                </a:ln>
                <a:solidFill>
                  <a:srgbClr val="00BF63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l</a:t>
            </a:r>
            <a:r>
              <a:rPr kumimoji="0" lang="en-US" sz="2424" b="0" i="0" u="none" strike="noStrike" kern="1200" cap="none" spc="0" normalizeH="0" baseline="0" noProof="0" dirty="0">
                <a:ln>
                  <a:noFill/>
                </a:ln>
                <a:solidFill>
                  <a:srgbClr val="FFBD59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o</a:t>
            </a:r>
            <a:r>
              <a:rPr kumimoji="0" lang="en-US" sz="2424" b="0" i="0" u="none" strike="noStrike" kern="1200" cap="none" spc="0" normalizeH="0" baseline="0" noProof="0" dirty="0">
                <a:ln>
                  <a:noFill/>
                </a:ln>
                <a:solidFill>
                  <a:srgbClr val="FF914D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r</a:t>
            </a:r>
            <a:r>
              <a:rPr kumimoji="0" lang="en-US" sz="2424" b="0" i="0" u="none" strike="noStrike" kern="1200" cap="none" spc="0" normalizeH="0" baseline="0" noProof="0" dirty="0">
                <a:ln>
                  <a:noFill/>
                </a:ln>
                <a:solidFill>
                  <a:srgbClr val="051D40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” the money to a new purpose. The expense </a:t>
            </a:r>
            <a:r>
              <a:rPr kumimoji="0" lang="en-US" sz="2424" b="0" i="0" u="sng" strike="noStrike" kern="1200" cap="none" spc="0" normalizeH="0" baseline="0" noProof="0" dirty="0">
                <a:ln>
                  <a:noFill/>
                </a:ln>
                <a:solidFill>
                  <a:srgbClr val="051D40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must</a:t>
            </a:r>
            <a:r>
              <a:rPr kumimoji="0" lang="en-US" sz="2424" b="0" i="0" u="none" strike="noStrike" kern="1200" cap="none" spc="0" normalizeH="0" baseline="0" noProof="0" dirty="0">
                <a:ln>
                  <a:noFill/>
                </a:ln>
                <a:solidFill>
                  <a:srgbClr val="051D40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 still have an E&amp;G purpose within an auxiliary fund.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90640" y="-1543050"/>
            <a:ext cx="19210521" cy="4453378"/>
            <a:chOff x="0" y="0"/>
            <a:chExt cx="5059561" cy="11729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59561" cy="1172906"/>
            </a:xfrm>
            <a:custGeom>
              <a:avLst/>
              <a:gdLst/>
              <a:ahLst/>
              <a:cxnLst/>
              <a:rect l="l" t="t" r="r" b="b"/>
              <a:pathLst>
                <a:path w="5059561" h="1172906">
                  <a:moveTo>
                    <a:pt x="0" y="0"/>
                  </a:moveTo>
                  <a:lnTo>
                    <a:pt x="5059561" y="0"/>
                  </a:lnTo>
                  <a:lnTo>
                    <a:pt x="5059561" y="1172906"/>
                  </a:lnTo>
                  <a:lnTo>
                    <a:pt x="0" y="1172906"/>
                  </a:lnTo>
                  <a:close/>
                </a:path>
              </a:pathLst>
            </a:custGeom>
            <a:solidFill>
              <a:srgbClr val="051D40"/>
            </a:solidFill>
            <a:ln w="38100" cap="sq">
              <a:solidFill>
                <a:srgbClr val="56AE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59561" cy="12110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804754" y="9074551"/>
            <a:ext cx="1715127" cy="1715127"/>
          </a:xfrm>
          <a:custGeom>
            <a:avLst/>
            <a:gdLst/>
            <a:ahLst/>
            <a:cxnLst/>
            <a:rect l="l" t="t" r="r" b="b"/>
            <a:pathLst>
              <a:path w="1715127" h="1715127">
                <a:moveTo>
                  <a:pt x="0" y="0"/>
                </a:moveTo>
                <a:lnTo>
                  <a:pt x="1715127" y="0"/>
                </a:lnTo>
                <a:lnTo>
                  <a:pt x="1715127" y="1715126"/>
                </a:lnTo>
                <a:lnTo>
                  <a:pt x="0" y="17151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63441" y="-390286"/>
            <a:ext cx="1715127" cy="1715127"/>
          </a:xfrm>
          <a:custGeom>
            <a:avLst/>
            <a:gdLst/>
            <a:ahLst/>
            <a:cxnLst/>
            <a:rect l="l" t="t" r="r" b="b"/>
            <a:pathLst>
              <a:path w="1715127" h="1715127">
                <a:moveTo>
                  <a:pt x="0" y="0"/>
                </a:moveTo>
                <a:lnTo>
                  <a:pt x="1715127" y="0"/>
                </a:lnTo>
                <a:lnTo>
                  <a:pt x="1715127" y="1715127"/>
                </a:lnTo>
                <a:lnTo>
                  <a:pt x="0" y="17151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398071" y="-136788"/>
            <a:ext cx="2988937" cy="570615"/>
          </a:xfrm>
          <a:custGeom>
            <a:avLst/>
            <a:gdLst/>
            <a:ahLst/>
            <a:cxnLst/>
            <a:rect l="l" t="t" r="r" b="b"/>
            <a:pathLst>
              <a:path w="2988937" h="570615">
                <a:moveTo>
                  <a:pt x="0" y="0"/>
                </a:moveTo>
                <a:lnTo>
                  <a:pt x="2988938" y="0"/>
                </a:lnTo>
                <a:lnTo>
                  <a:pt x="2988938" y="570616"/>
                </a:lnTo>
                <a:lnTo>
                  <a:pt x="0" y="5706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0991" y="9922935"/>
            <a:ext cx="2988937" cy="570615"/>
          </a:xfrm>
          <a:custGeom>
            <a:avLst/>
            <a:gdLst/>
            <a:ahLst/>
            <a:cxnLst/>
            <a:rect l="l" t="t" r="r" b="b"/>
            <a:pathLst>
              <a:path w="2988937" h="570615">
                <a:moveTo>
                  <a:pt x="0" y="0"/>
                </a:moveTo>
                <a:lnTo>
                  <a:pt x="2988938" y="0"/>
                </a:lnTo>
                <a:lnTo>
                  <a:pt x="2988938" y="570616"/>
                </a:lnTo>
                <a:lnTo>
                  <a:pt x="0" y="5706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597314"/>
              </p:ext>
            </p:extLst>
          </p:nvPr>
        </p:nvGraphicFramePr>
        <p:xfrm>
          <a:off x="1838564" y="3769785"/>
          <a:ext cx="14610873" cy="6316931"/>
        </p:xfrm>
        <a:graphic>
          <a:graphicData uri="http://schemas.openxmlformats.org/drawingml/2006/table">
            <a:tbl>
              <a:tblPr firstRow="1"/>
              <a:tblGrid>
                <a:gridCol w="7047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3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5359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51D40"/>
                          </a:solidFill>
                          <a:latin typeface="DM Sans Bold"/>
                        </a:rPr>
                        <a:t>Allowable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51D40"/>
                          </a:solidFill>
                          <a:latin typeface="DM Sans Bold"/>
                        </a:rPr>
                        <a:t>Unallowable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783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51D40"/>
                          </a:solidFill>
                          <a:latin typeface="DM Sans Bold"/>
                        </a:rPr>
                        <a:t>Advertising (not sponsorship)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51D40"/>
                          </a:solidFill>
                          <a:latin typeface="DM Sans Bold"/>
                        </a:rPr>
                        <a:t>Donations to Charitable Organizations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8479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51D40"/>
                          </a:solidFill>
                          <a:latin typeface="DM Sans Bold"/>
                        </a:rPr>
                        <a:t>Conference Registration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3131"/>
                          </a:solidFill>
                          <a:latin typeface="DM Sans Bold"/>
                        </a:rPr>
                        <a:t>Commencement Stoles for Students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5359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51D40"/>
                          </a:solidFill>
                          <a:latin typeface="DM Sans Bold"/>
                        </a:rPr>
                        <a:t>Equipment for </a:t>
                      </a:r>
                      <a:r>
                        <a:rPr lang="en-US" sz="2499">
                          <a:solidFill>
                            <a:srgbClr val="FF3131"/>
                          </a:solidFill>
                          <a:latin typeface="DM Sans Bold"/>
                        </a:rPr>
                        <a:t>auxiliary purposes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51D40"/>
                          </a:solidFill>
                          <a:latin typeface="DM Sans Bold"/>
                        </a:rPr>
                        <a:t>Student Entertainment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1592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51D40"/>
                          </a:solidFill>
                          <a:latin typeface="DM Sans Bold"/>
                        </a:rPr>
                        <a:t>Subscriptions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51D40"/>
                          </a:solidFill>
                          <a:latin typeface="DM Sans Bold"/>
                        </a:rPr>
                        <a:t>Food/meals - holiday, retirement, sympathy, etc.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5359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3131"/>
                          </a:solidFill>
                          <a:latin typeface="DM Sans Bold"/>
                        </a:rPr>
                        <a:t>Plans/shrubbery for auxiliary purposes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dirty="0">
                          <a:solidFill>
                            <a:srgbClr val="051D40"/>
                          </a:solidFill>
                          <a:latin typeface="DM Sans Bold"/>
                        </a:rPr>
                        <a:t>Gifts to Employees or Students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3689295" y="1204098"/>
            <a:ext cx="10450651" cy="1447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7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6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w Bold"/>
                <a:ea typeface="+mn-ea"/>
                <a:cs typeface="+mn-cs"/>
              </a:rPr>
              <a:t>AUXILIARY FUNDS USES AND LIMITATIONS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53928" y="2963819"/>
            <a:ext cx="7576271" cy="568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99"/>
              </a:lnSpc>
            </a:pPr>
            <a:r>
              <a:rPr lang="en-US" sz="3999" dirty="0">
                <a:solidFill>
                  <a:srgbClr val="FF3131"/>
                </a:solidFill>
                <a:latin typeface="Impact"/>
              </a:rPr>
              <a:t>EXAMPLES ONLY: NOT A COMPLIETE LIST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128164" y="-2586935"/>
            <a:ext cx="5956513" cy="5956513"/>
          </a:xfrm>
          <a:custGeom>
            <a:avLst/>
            <a:gdLst/>
            <a:ahLst/>
            <a:cxnLst/>
            <a:rect l="l" t="t" r="r" b="b"/>
            <a:pathLst>
              <a:path w="5956513" h="5956513">
                <a:moveTo>
                  <a:pt x="0" y="0"/>
                </a:moveTo>
                <a:lnTo>
                  <a:pt x="5956513" y="0"/>
                </a:lnTo>
                <a:lnTo>
                  <a:pt x="5956513" y="5956513"/>
                </a:lnTo>
                <a:lnTo>
                  <a:pt x="0" y="5956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359890" y="7239384"/>
            <a:ext cx="5956513" cy="5956513"/>
          </a:xfrm>
          <a:custGeom>
            <a:avLst/>
            <a:gdLst/>
            <a:ahLst/>
            <a:cxnLst/>
            <a:rect l="l" t="t" r="r" b="b"/>
            <a:pathLst>
              <a:path w="5956513" h="5956513">
                <a:moveTo>
                  <a:pt x="0" y="0"/>
                </a:moveTo>
                <a:lnTo>
                  <a:pt x="5956513" y="0"/>
                </a:lnTo>
                <a:lnTo>
                  <a:pt x="5956513" y="5956513"/>
                </a:lnTo>
                <a:lnTo>
                  <a:pt x="0" y="5956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81173" y="5143500"/>
            <a:ext cx="3673014" cy="3762371"/>
          </a:xfrm>
          <a:custGeom>
            <a:avLst/>
            <a:gdLst/>
            <a:ahLst/>
            <a:cxnLst/>
            <a:rect l="l" t="t" r="r" b="b"/>
            <a:pathLst>
              <a:path w="3673014" h="3762371">
                <a:moveTo>
                  <a:pt x="0" y="0"/>
                </a:moveTo>
                <a:lnTo>
                  <a:pt x="3673014" y="0"/>
                </a:lnTo>
                <a:lnTo>
                  <a:pt x="3673014" y="3762371"/>
                </a:lnTo>
                <a:lnTo>
                  <a:pt x="0" y="37623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432099" y="6373191"/>
            <a:ext cx="6359004" cy="1557956"/>
          </a:xfrm>
          <a:prstGeom prst="rect">
            <a:avLst/>
          </a:prstGeom>
        </p:spPr>
      </p:pic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2429844" y="504901"/>
            <a:ext cx="12698320" cy="19335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52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6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w Bold"/>
                <a:ea typeface="+mn-ea"/>
                <a:cs typeface="+mn-cs"/>
              </a:rPr>
              <a:t>STUDENT ACTIVITIES FUNDS PURPOSE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29844" y="2514676"/>
            <a:ext cx="6104556" cy="596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30"/>
              </a:lnSpc>
              <a:spcBef>
                <a:spcPct val="0"/>
              </a:spcBef>
            </a:pPr>
            <a:r>
              <a:rPr lang="en-US" sz="3500" dirty="0">
                <a:solidFill>
                  <a:srgbClr val="4BD1FB"/>
                </a:solidFill>
                <a:latin typeface="DM Sans Bold"/>
              </a:rPr>
              <a:t>13XXX –Student Activities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596623" y="3396712"/>
            <a:ext cx="12378290" cy="213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49"/>
              </a:lnSpc>
            </a:pPr>
            <a:r>
              <a:rPr lang="en-US" sz="2499" dirty="0">
                <a:solidFill>
                  <a:srgbClr val="FFFFFF"/>
                </a:solidFill>
                <a:latin typeface="DM Sans Bold"/>
              </a:rPr>
              <a:t>Student activity fee revenues may be used to support a broad spectrum of student related services, most commonly in the areas of social and entertainment activities, intermural sports, student publications, and student government associations. </a:t>
            </a:r>
          </a:p>
          <a:p>
            <a:pPr>
              <a:lnSpc>
                <a:spcPts val="3449"/>
              </a:lnSpc>
              <a:spcBef>
                <a:spcPct val="0"/>
              </a:spcBef>
            </a:pPr>
            <a:endParaRPr lang="en-US" sz="2499" dirty="0">
              <a:solidFill>
                <a:srgbClr val="FFFFFF"/>
              </a:solidFill>
              <a:latin typeface="DM Sa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883356" y="9210675"/>
            <a:ext cx="12787190" cy="425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11"/>
              </a:lnSpc>
              <a:spcBef>
                <a:spcPct val="0"/>
              </a:spcBef>
            </a:pPr>
            <a:r>
              <a:rPr lang="en-US" sz="2544">
                <a:solidFill>
                  <a:srgbClr val="FFFFFF"/>
                </a:solidFill>
                <a:latin typeface="DM Sans Bold"/>
              </a:rPr>
              <a:t>Fee charged to students to support the institution’s Student Activities programs.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762523" y="6725762"/>
            <a:ext cx="5698157" cy="81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48"/>
              </a:lnSpc>
              <a:spcBef>
                <a:spcPct val="0"/>
              </a:spcBef>
            </a:pPr>
            <a:r>
              <a:rPr lang="en-US" sz="2426">
                <a:solidFill>
                  <a:srgbClr val="FFFFFF"/>
                </a:solidFill>
                <a:latin typeface="DM Sans Bold"/>
              </a:rPr>
              <a:t> </a:t>
            </a:r>
            <a:r>
              <a:rPr lang="en-US" sz="2426">
                <a:solidFill>
                  <a:srgbClr val="FF3131"/>
                </a:solidFill>
                <a:latin typeface="DM Sans Bold"/>
              </a:rPr>
              <a:t>Like Auxiliary Funds, Student Activity Funds should be self-supporting.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90640" y="-1543050"/>
            <a:ext cx="19210521" cy="4453378"/>
            <a:chOff x="0" y="0"/>
            <a:chExt cx="5059561" cy="11729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59561" cy="1172906"/>
            </a:xfrm>
            <a:custGeom>
              <a:avLst/>
              <a:gdLst/>
              <a:ahLst/>
              <a:cxnLst/>
              <a:rect l="l" t="t" r="r" b="b"/>
              <a:pathLst>
                <a:path w="5059561" h="1172906">
                  <a:moveTo>
                    <a:pt x="0" y="0"/>
                  </a:moveTo>
                  <a:lnTo>
                    <a:pt x="5059561" y="0"/>
                  </a:lnTo>
                  <a:lnTo>
                    <a:pt x="5059561" y="1172906"/>
                  </a:lnTo>
                  <a:lnTo>
                    <a:pt x="0" y="1172906"/>
                  </a:lnTo>
                  <a:close/>
                </a:path>
              </a:pathLst>
            </a:custGeom>
            <a:solidFill>
              <a:srgbClr val="051D40"/>
            </a:solidFill>
            <a:ln w="38100" cap="sq">
              <a:solidFill>
                <a:srgbClr val="56AE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59561" cy="12110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804754" y="9074551"/>
            <a:ext cx="1715127" cy="1715127"/>
          </a:xfrm>
          <a:custGeom>
            <a:avLst/>
            <a:gdLst/>
            <a:ahLst/>
            <a:cxnLst/>
            <a:rect l="l" t="t" r="r" b="b"/>
            <a:pathLst>
              <a:path w="1715127" h="1715127">
                <a:moveTo>
                  <a:pt x="0" y="0"/>
                </a:moveTo>
                <a:lnTo>
                  <a:pt x="1715127" y="0"/>
                </a:lnTo>
                <a:lnTo>
                  <a:pt x="1715127" y="1715126"/>
                </a:lnTo>
                <a:lnTo>
                  <a:pt x="0" y="17151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63441" y="-390286"/>
            <a:ext cx="1715127" cy="1715127"/>
          </a:xfrm>
          <a:custGeom>
            <a:avLst/>
            <a:gdLst/>
            <a:ahLst/>
            <a:cxnLst/>
            <a:rect l="l" t="t" r="r" b="b"/>
            <a:pathLst>
              <a:path w="1715127" h="1715127">
                <a:moveTo>
                  <a:pt x="0" y="0"/>
                </a:moveTo>
                <a:lnTo>
                  <a:pt x="1715127" y="0"/>
                </a:lnTo>
                <a:lnTo>
                  <a:pt x="1715127" y="1715127"/>
                </a:lnTo>
                <a:lnTo>
                  <a:pt x="0" y="17151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398071" y="-136788"/>
            <a:ext cx="2988937" cy="570615"/>
          </a:xfrm>
          <a:custGeom>
            <a:avLst/>
            <a:gdLst/>
            <a:ahLst/>
            <a:cxnLst/>
            <a:rect l="l" t="t" r="r" b="b"/>
            <a:pathLst>
              <a:path w="2988937" h="570615">
                <a:moveTo>
                  <a:pt x="0" y="0"/>
                </a:moveTo>
                <a:lnTo>
                  <a:pt x="2988938" y="0"/>
                </a:lnTo>
                <a:lnTo>
                  <a:pt x="2988938" y="570616"/>
                </a:lnTo>
                <a:lnTo>
                  <a:pt x="0" y="5706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0991" y="9922935"/>
            <a:ext cx="2988937" cy="570615"/>
          </a:xfrm>
          <a:custGeom>
            <a:avLst/>
            <a:gdLst/>
            <a:ahLst/>
            <a:cxnLst/>
            <a:rect l="l" t="t" r="r" b="b"/>
            <a:pathLst>
              <a:path w="2988937" h="570615">
                <a:moveTo>
                  <a:pt x="0" y="0"/>
                </a:moveTo>
                <a:lnTo>
                  <a:pt x="2988938" y="0"/>
                </a:lnTo>
                <a:lnTo>
                  <a:pt x="2988938" y="570616"/>
                </a:lnTo>
                <a:lnTo>
                  <a:pt x="0" y="5706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174404"/>
              </p:ext>
            </p:extLst>
          </p:nvPr>
        </p:nvGraphicFramePr>
        <p:xfrm>
          <a:off x="1838564" y="3510403"/>
          <a:ext cx="14610873" cy="7656323"/>
        </p:xfrm>
        <a:graphic>
          <a:graphicData uri="http://schemas.openxmlformats.org/drawingml/2006/table">
            <a:tbl>
              <a:tblPr firstRow="1"/>
              <a:tblGrid>
                <a:gridCol w="7408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2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5065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186730"/>
                  </a:ext>
                </a:extLst>
              </a:tr>
              <a:tr h="1025065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51D40"/>
                          </a:solidFill>
                          <a:latin typeface="DM Sans Bold"/>
                        </a:rPr>
                        <a:t>Allowable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51D40"/>
                          </a:solidFill>
                          <a:latin typeface="DM Sans Bold"/>
                        </a:rPr>
                        <a:t>Unallowable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524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51D40"/>
                          </a:solidFill>
                          <a:latin typeface="DM Sans Bold"/>
                        </a:rPr>
                        <a:t>Entertainment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51D40"/>
                          </a:solidFill>
                          <a:latin typeface="DM Sans Bold"/>
                        </a:rPr>
                        <a:t>Donations to Charitable Organizations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8192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3131"/>
                          </a:solidFill>
                          <a:latin typeface="DM Sans Bold"/>
                        </a:rPr>
                        <a:t>Prizes/Awards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3131"/>
                          </a:solidFill>
                          <a:latin typeface="DM Sans Bold"/>
                        </a:rPr>
                        <a:t>Scholarships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1206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51D40"/>
                          </a:solidFill>
                          <a:latin typeface="DM Sans Bold"/>
                        </a:rPr>
                        <a:t>Foods and refreshments for students group events - all students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51D40"/>
                          </a:solidFill>
                          <a:latin typeface="DM Sans Bold"/>
                        </a:rPr>
                        <a:t>Faculty Salaries and Benefits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5065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51D40"/>
                          </a:solidFill>
                          <a:latin typeface="DM Sans Bold"/>
                        </a:rPr>
                        <a:t>Performance Based Awards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51D40"/>
                          </a:solidFill>
                          <a:latin typeface="DM Sans Bold"/>
                        </a:rPr>
                        <a:t>Athletic Program Costs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41206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51D40"/>
                          </a:solidFill>
                          <a:latin typeface="DM Sans Bold"/>
                        </a:rPr>
                        <a:t>Supply and Maintenance Costs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dirty="0">
                          <a:solidFill>
                            <a:srgbClr val="051D40"/>
                          </a:solidFill>
                          <a:latin typeface="DM Sans Bold"/>
                        </a:rPr>
                        <a:t>Student Employee Recognition luncheon/meals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3689295" y="1204098"/>
            <a:ext cx="10450651" cy="1447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7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6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w Bold"/>
                <a:ea typeface="+mn-ea"/>
                <a:cs typeface="+mn-cs"/>
              </a:rPr>
              <a:t>STUDENT ACTIVITY FUND USES AND LIMITATIONS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80443" y="2942299"/>
            <a:ext cx="7727113" cy="568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99"/>
              </a:lnSpc>
            </a:pPr>
            <a:r>
              <a:rPr lang="en-US" sz="3999" dirty="0">
                <a:solidFill>
                  <a:srgbClr val="FF3131"/>
                </a:solidFill>
                <a:latin typeface="Impact"/>
              </a:rPr>
              <a:t>EXAMPLES ONLY: NOT A COMPLIETE LIST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-5372121" y="171988"/>
            <a:ext cx="15430157" cy="10545890"/>
            <a:chOff x="0" y="0"/>
            <a:chExt cx="5508856" cy="37650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08856" cy="3765081"/>
            </a:xfrm>
            <a:custGeom>
              <a:avLst/>
              <a:gdLst/>
              <a:ahLst/>
              <a:cxnLst/>
              <a:rect l="l" t="t" r="r" b="b"/>
              <a:pathLst>
                <a:path w="5508856" h="3765081">
                  <a:moveTo>
                    <a:pt x="0" y="0"/>
                  </a:moveTo>
                  <a:lnTo>
                    <a:pt x="3335085" y="0"/>
                  </a:lnTo>
                  <a:lnTo>
                    <a:pt x="5508856" y="3765081"/>
                  </a:lnTo>
                  <a:lnTo>
                    <a:pt x="2173770" y="3765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94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5508856" cy="3765081"/>
            </a:xfrm>
            <a:custGeom>
              <a:avLst/>
              <a:gdLst/>
              <a:ahLst/>
              <a:cxnLst/>
              <a:rect l="l" t="t" r="r" b="b"/>
              <a:pathLst>
                <a:path w="5508856" h="3765081">
                  <a:moveTo>
                    <a:pt x="0" y="0"/>
                  </a:moveTo>
                  <a:lnTo>
                    <a:pt x="3335085" y="0"/>
                  </a:lnTo>
                  <a:lnTo>
                    <a:pt x="5508856" y="3765081"/>
                  </a:lnTo>
                  <a:lnTo>
                    <a:pt x="2173770" y="37650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567" r="-456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622339" y="7919689"/>
            <a:ext cx="6452848" cy="5596379"/>
          </a:xfrm>
          <a:custGeom>
            <a:avLst/>
            <a:gdLst/>
            <a:ahLst/>
            <a:cxnLst/>
            <a:rect l="l" t="t" r="r" b="b"/>
            <a:pathLst>
              <a:path w="6452848" h="5596379">
                <a:moveTo>
                  <a:pt x="0" y="0"/>
                </a:moveTo>
                <a:lnTo>
                  <a:pt x="6452849" y="0"/>
                </a:lnTo>
                <a:lnTo>
                  <a:pt x="6452849" y="5596379"/>
                </a:lnTo>
                <a:lnTo>
                  <a:pt x="0" y="55963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800000">
            <a:off x="13367400" y="-2798190"/>
            <a:ext cx="6452848" cy="5596379"/>
          </a:xfrm>
          <a:custGeom>
            <a:avLst/>
            <a:gdLst/>
            <a:ahLst/>
            <a:cxnLst/>
            <a:rect l="l" t="t" r="r" b="b"/>
            <a:pathLst>
              <a:path w="6452848" h="5596379">
                <a:moveTo>
                  <a:pt x="0" y="0"/>
                </a:moveTo>
                <a:lnTo>
                  <a:pt x="6452849" y="0"/>
                </a:lnTo>
                <a:lnTo>
                  <a:pt x="6452849" y="5596380"/>
                </a:lnTo>
                <a:lnTo>
                  <a:pt x="0" y="55963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>
            <a:spLocks noGrp="1"/>
          </p:cNvSpPr>
          <p:nvPr>
            <p:ph type="title" idx="4294967295"/>
          </p:nvPr>
        </p:nvSpPr>
        <p:spPr>
          <a:xfrm>
            <a:off x="6957863" y="3501500"/>
            <a:ext cx="10900162" cy="4610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w Bold"/>
                <a:ea typeface="+mn-ea"/>
                <a:cs typeface="+mn-cs"/>
              </a:rPr>
              <a:t>Q&amp;A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13163">
            <a:off x="-4261137" y="6573910"/>
            <a:ext cx="9085628" cy="5368780"/>
          </a:xfrm>
          <a:custGeom>
            <a:avLst/>
            <a:gdLst/>
            <a:ahLst/>
            <a:cxnLst/>
            <a:rect l="l" t="t" r="r" b="b"/>
            <a:pathLst>
              <a:path w="9085628" h="5368780">
                <a:moveTo>
                  <a:pt x="0" y="0"/>
                </a:moveTo>
                <a:lnTo>
                  <a:pt x="9085628" y="0"/>
                </a:lnTo>
                <a:lnTo>
                  <a:pt x="9085628" y="5368780"/>
                </a:lnTo>
                <a:lnTo>
                  <a:pt x="0" y="5368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9331" y="7478490"/>
            <a:ext cx="4151513" cy="409962"/>
          </a:xfrm>
          <a:custGeom>
            <a:avLst/>
            <a:gdLst/>
            <a:ahLst/>
            <a:cxnLst/>
            <a:rect l="l" t="t" r="r" b="b"/>
            <a:pathLst>
              <a:path w="4151513" h="409962">
                <a:moveTo>
                  <a:pt x="0" y="0"/>
                </a:moveTo>
                <a:lnTo>
                  <a:pt x="4151513" y="0"/>
                </a:lnTo>
                <a:lnTo>
                  <a:pt x="4151513" y="409962"/>
                </a:lnTo>
                <a:lnTo>
                  <a:pt x="0" y="4099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999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80932" y="7478490"/>
            <a:ext cx="4151513" cy="409962"/>
          </a:xfrm>
          <a:custGeom>
            <a:avLst/>
            <a:gdLst/>
            <a:ahLst/>
            <a:cxnLst/>
            <a:rect l="l" t="t" r="r" b="b"/>
            <a:pathLst>
              <a:path w="4151513" h="409962">
                <a:moveTo>
                  <a:pt x="0" y="0"/>
                </a:moveTo>
                <a:lnTo>
                  <a:pt x="4151513" y="0"/>
                </a:lnTo>
                <a:lnTo>
                  <a:pt x="4151513" y="409962"/>
                </a:lnTo>
                <a:lnTo>
                  <a:pt x="0" y="4099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999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77185" y="7478490"/>
            <a:ext cx="4151513" cy="409962"/>
          </a:xfrm>
          <a:custGeom>
            <a:avLst/>
            <a:gdLst/>
            <a:ahLst/>
            <a:cxnLst/>
            <a:rect l="l" t="t" r="r" b="b"/>
            <a:pathLst>
              <a:path w="4151513" h="409962">
                <a:moveTo>
                  <a:pt x="0" y="0"/>
                </a:moveTo>
                <a:lnTo>
                  <a:pt x="4151513" y="0"/>
                </a:lnTo>
                <a:lnTo>
                  <a:pt x="4151513" y="409962"/>
                </a:lnTo>
                <a:lnTo>
                  <a:pt x="0" y="4099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999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13163">
            <a:off x="14330817" y="-1655690"/>
            <a:ext cx="9085628" cy="5368780"/>
          </a:xfrm>
          <a:custGeom>
            <a:avLst/>
            <a:gdLst/>
            <a:ahLst/>
            <a:cxnLst/>
            <a:rect l="l" t="t" r="r" b="b"/>
            <a:pathLst>
              <a:path w="9085628" h="5368780">
                <a:moveTo>
                  <a:pt x="0" y="0"/>
                </a:moveTo>
                <a:lnTo>
                  <a:pt x="9085629" y="0"/>
                </a:lnTo>
                <a:lnTo>
                  <a:pt x="9085629" y="5368780"/>
                </a:lnTo>
                <a:lnTo>
                  <a:pt x="0" y="5368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43742" y="3705652"/>
            <a:ext cx="1482689" cy="1507355"/>
          </a:xfrm>
          <a:custGeom>
            <a:avLst/>
            <a:gdLst/>
            <a:ahLst/>
            <a:cxnLst/>
            <a:rect l="l" t="t" r="r" b="b"/>
            <a:pathLst>
              <a:path w="1482689" h="1507355">
                <a:moveTo>
                  <a:pt x="0" y="0"/>
                </a:moveTo>
                <a:lnTo>
                  <a:pt x="1482690" y="0"/>
                </a:lnTo>
                <a:lnTo>
                  <a:pt x="1482690" y="1507355"/>
                </a:lnTo>
                <a:lnTo>
                  <a:pt x="0" y="15073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09331" y="3478955"/>
            <a:ext cx="16869339" cy="3999535"/>
            <a:chOff x="0" y="0"/>
            <a:chExt cx="22492452" cy="5332713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5448133" cy="5332713"/>
              <a:chOff x="0" y="0"/>
              <a:chExt cx="1131733" cy="110775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131733" cy="1107757"/>
              </a:xfrm>
              <a:custGeom>
                <a:avLst/>
                <a:gdLst/>
                <a:ahLst/>
                <a:cxnLst/>
                <a:rect l="l" t="t" r="r" b="b"/>
                <a:pathLst>
                  <a:path w="1131733" h="1107757">
                    <a:moveTo>
                      <a:pt x="0" y="0"/>
                    </a:moveTo>
                    <a:lnTo>
                      <a:pt x="1131733" y="0"/>
                    </a:lnTo>
                    <a:lnTo>
                      <a:pt x="1131733" y="1107757"/>
                    </a:lnTo>
                    <a:lnTo>
                      <a:pt x="0" y="1107757"/>
                    </a:lnTo>
                    <a:close/>
                  </a:path>
                </a:pathLst>
              </a:custGeom>
              <a:solidFill>
                <a:srgbClr val="CFF4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1131733" cy="11458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05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5681440" y="0"/>
              <a:ext cx="5448133" cy="5332713"/>
              <a:chOff x="0" y="0"/>
              <a:chExt cx="1131733" cy="110775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131733" cy="1107757"/>
              </a:xfrm>
              <a:custGeom>
                <a:avLst/>
                <a:gdLst/>
                <a:ahLst/>
                <a:cxnLst/>
                <a:rect l="l" t="t" r="r" b="b"/>
                <a:pathLst>
                  <a:path w="1131733" h="1107757">
                    <a:moveTo>
                      <a:pt x="0" y="0"/>
                    </a:moveTo>
                    <a:lnTo>
                      <a:pt x="1131733" y="0"/>
                    </a:lnTo>
                    <a:lnTo>
                      <a:pt x="1131733" y="1107757"/>
                    </a:lnTo>
                    <a:lnTo>
                      <a:pt x="0" y="1107757"/>
                    </a:lnTo>
                    <a:close/>
                  </a:path>
                </a:pathLst>
              </a:custGeom>
              <a:solidFill>
                <a:srgbClr val="CFF4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1131733" cy="11458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05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1362880" y="0"/>
              <a:ext cx="5448133" cy="5332713"/>
              <a:chOff x="0" y="0"/>
              <a:chExt cx="1131733" cy="110775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131733" cy="1107757"/>
              </a:xfrm>
              <a:custGeom>
                <a:avLst/>
                <a:gdLst/>
                <a:ahLst/>
                <a:cxnLst/>
                <a:rect l="l" t="t" r="r" b="b"/>
                <a:pathLst>
                  <a:path w="1131733" h="1107757">
                    <a:moveTo>
                      <a:pt x="0" y="0"/>
                    </a:moveTo>
                    <a:lnTo>
                      <a:pt x="1131733" y="0"/>
                    </a:lnTo>
                    <a:lnTo>
                      <a:pt x="1131733" y="1107757"/>
                    </a:lnTo>
                    <a:lnTo>
                      <a:pt x="0" y="1107757"/>
                    </a:lnTo>
                    <a:close/>
                  </a:path>
                </a:pathLst>
              </a:custGeom>
              <a:solidFill>
                <a:srgbClr val="CFF4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1131733" cy="11458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05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7044319" y="0"/>
              <a:ext cx="5448133" cy="5332713"/>
              <a:chOff x="0" y="0"/>
              <a:chExt cx="1131733" cy="1107757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131733" cy="1107757"/>
              </a:xfrm>
              <a:custGeom>
                <a:avLst/>
                <a:gdLst/>
                <a:ahLst/>
                <a:cxnLst/>
                <a:rect l="l" t="t" r="r" b="b"/>
                <a:pathLst>
                  <a:path w="1131733" h="1107757">
                    <a:moveTo>
                      <a:pt x="0" y="0"/>
                    </a:moveTo>
                    <a:lnTo>
                      <a:pt x="1131733" y="0"/>
                    </a:lnTo>
                    <a:lnTo>
                      <a:pt x="1131733" y="1107757"/>
                    </a:lnTo>
                    <a:lnTo>
                      <a:pt x="0" y="1107757"/>
                    </a:lnTo>
                    <a:close/>
                  </a:path>
                </a:pathLst>
              </a:custGeom>
              <a:solidFill>
                <a:srgbClr val="CFF4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38100"/>
                <a:ext cx="1131733" cy="11458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05"/>
                  </a:lnSpc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496994" y="7478490"/>
            <a:ext cx="4151513" cy="409962"/>
          </a:xfrm>
          <a:custGeom>
            <a:avLst/>
            <a:gdLst/>
            <a:ahLst/>
            <a:cxnLst/>
            <a:rect l="l" t="t" r="r" b="b"/>
            <a:pathLst>
              <a:path w="4151513" h="409962">
                <a:moveTo>
                  <a:pt x="0" y="0"/>
                </a:moveTo>
                <a:lnTo>
                  <a:pt x="4151513" y="0"/>
                </a:lnTo>
                <a:lnTo>
                  <a:pt x="4151513" y="409962"/>
                </a:lnTo>
                <a:lnTo>
                  <a:pt x="0" y="4099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999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44884" y="3794413"/>
            <a:ext cx="1280406" cy="1349087"/>
          </a:xfrm>
          <a:custGeom>
            <a:avLst/>
            <a:gdLst/>
            <a:ahLst/>
            <a:cxnLst/>
            <a:rect l="l" t="t" r="r" b="b"/>
            <a:pathLst>
              <a:path w="1280406" h="1349087">
                <a:moveTo>
                  <a:pt x="0" y="0"/>
                </a:moveTo>
                <a:lnTo>
                  <a:pt x="1280406" y="0"/>
                </a:lnTo>
                <a:lnTo>
                  <a:pt x="1280406" y="1349087"/>
                </a:lnTo>
                <a:lnTo>
                  <a:pt x="0" y="13490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24190" y="3794413"/>
            <a:ext cx="1433293" cy="1349087"/>
          </a:xfrm>
          <a:custGeom>
            <a:avLst/>
            <a:gdLst/>
            <a:ahLst/>
            <a:cxnLst/>
            <a:rect l="l" t="t" r="r" b="b"/>
            <a:pathLst>
              <a:path w="1433293" h="1349087">
                <a:moveTo>
                  <a:pt x="0" y="0"/>
                </a:moveTo>
                <a:lnTo>
                  <a:pt x="1433293" y="0"/>
                </a:lnTo>
                <a:lnTo>
                  <a:pt x="1433293" y="1349087"/>
                </a:lnTo>
                <a:lnTo>
                  <a:pt x="0" y="13490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43644" y="3907728"/>
            <a:ext cx="1418594" cy="1418594"/>
          </a:xfrm>
          <a:custGeom>
            <a:avLst/>
            <a:gdLst/>
            <a:ahLst/>
            <a:cxnLst/>
            <a:rect l="l" t="t" r="r" b="b"/>
            <a:pathLst>
              <a:path w="1418594" h="1418594">
                <a:moveTo>
                  <a:pt x="0" y="0"/>
                </a:moveTo>
                <a:lnTo>
                  <a:pt x="1418594" y="0"/>
                </a:lnTo>
                <a:lnTo>
                  <a:pt x="1418594" y="1418594"/>
                </a:lnTo>
                <a:lnTo>
                  <a:pt x="0" y="141859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863454" y="3907728"/>
            <a:ext cx="1418594" cy="1418594"/>
          </a:xfrm>
          <a:custGeom>
            <a:avLst/>
            <a:gdLst/>
            <a:ahLst/>
            <a:cxnLst/>
            <a:rect l="l" t="t" r="r" b="b"/>
            <a:pathLst>
              <a:path w="1418594" h="1418594">
                <a:moveTo>
                  <a:pt x="0" y="0"/>
                </a:moveTo>
                <a:lnTo>
                  <a:pt x="1418594" y="0"/>
                </a:lnTo>
                <a:lnTo>
                  <a:pt x="1418594" y="1418594"/>
                </a:lnTo>
                <a:lnTo>
                  <a:pt x="0" y="141859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6"/>
          <p:cNvSpPr txBox="1">
            <a:spLocks noGrp="1"/>
          </p:cNvSpPr>
          <p:nvPr>
            <p:ph type="title" idx="4294967295"/>
          </p:nvPr>
        </p:nvSpPr>
        <p:spPr>
          <a:xfrm>
            <a:off x="5045356" y="1718581"/>
            <a:ext cx="8197288" cy="82616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45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7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w Bold"/>
                <a:ea typeface="+mn-ea"/>
                <a:cs typeface="+mn-cs"/>
              </a:rPr>
              <a:t>KEY TAKEAWAYS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424763" y="5440622"/>
            <a:ext cx="3432147" cy="385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74"/>
              </a:lnSpc>
              <a:spcBef>
                <a:spcPct val="0"/>
              </a:spcBef>
            </a:pPr>
            <a:r>
              <a:rPr lang="en-US" sz="2300">
                <a:solidFill>
                  <a:srgbClr val="004AAD"/>
                </a:solidFill>
                <a:latin typeface="DM Sans Bold"/>
              </a:rPr>
              <a:t>E&amp;G Transfers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652569" y="5954130"/>
            <a:ext cx="3200745" cy="1367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69"/>
              </a:lnSpc>
              <a:spcBef>
                <a:spcPct val="0"/>
              </a:spcBef>
            </a:pPr>
            <a:r>
              <a:rPr lang="en-US" sz="1572" dirty="0">
                <a:solidFill>
                  <a:srgbClr val="004AAD"/>
                </a:solidFill>
                <a:latin typeface="DM Sans"/>
              </a:rPr>
              <a:t>Be mindful of internal transactions that may appear to recolor funds.  This is especially important when these transactions create a reserve.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170000" y="5440622"/>
            <a:ext cx="2494877" cy="385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74"/>
              </a:lnSpc>
              <a:spcBef>
                <a:spcPct val="0"/>
              </a:spcBef>
            </a:pPr>
            <a:r>
              <a:rPr lang="en-US" sz="2300">
                <a:solidFill>
                  <a:srgbClr val="004AAD"/>
                </a:solidFill>
                <a:latin typeface="DM Sans Bold"/>
              </a:rPr>
              <a:t>Internal </a:t>
            </a:r>
            <a:r>
              <a:rPr lang="en-US" sz="2300">
                <a:solidFill>
                  <a:srgbClr val="F1945B"/>
                </a:solidFill>
                <a:latin typeface="DM Sans Bold"/>
              </a:rPr>
              <a:t>“</a:t>
            </a:r>
            <a:r>
              <a:rPr lang="en-US" sz="2300">
                <a:solidFill>
                  <a:srgbClr val="051D40"/>
                </a:solidFill>
                <a:latin typeface="DM Sans Bold"/>
              </a:rPr>
              <a:t>r</a:t>
            </a:r>
            <a:r>
              <a:rPr lang="en-US" sz="2300">
                <a:solidFill>
                  <a:srgbClr val="FF3131"/>
                </a:solidFill>
                <a:latin typeface="DM Sans Bold"/>
              </a:rPr>
              <a:t>e</a:t>
            </a:r>
            <a:r>
              <a:rPr lang="en-US" sz="2300">
                <a:solidFill>
                  <a:srgbClr val="00BF63"/>
                </a:solidFill>
                <a:latin typeface="DM Sans Bold"/>
              </a:rPr>
              <a:t>c</a:t>
            </a:r>
            <a:r>
              <a:rPr lang="en-US" sz="2300">
                <a:solidFill>
                  <a:srgbClr val="145DA0"/>
                </a:solidFill>
                <a:latin typeface="DM Sans Bold"/>
              </a:rPr>
              <a:t>o</a:t>
            </a:r>
            <a:r>
              <a:rPr lang="en-US" sz="2300">
                <a:solidFill>
                  <a:srgbClr val="FFBD59"/>
                </a:solidFill>
                <a:latin typeface="DM Sans Bold"/>
              </a:rPr>
              <a:t>l</a:t>
            </a:r>
            <a:r>
              <a:rPr lang="en-US" sz="2300">
                <a:solidFill>
                  <a:srgbClr val="8C52FF"/>
                </a:solidFill>
                <a:latin typeface="DM Sans Bold"/>
              </a:rPr>
              <a:t>o</a:t>
            </a:r>
            <a:r>
              <a:rPr lang="en-US" sz="2300">
                <a:solidFill>
                  <a:srgbClr val="F1945B"/>
                </a:solidFill>
                <a:latin typeface="DM Sans Bold"/>
              </a:rPr>
              <a:t>r”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84714" y="5930969"/>
            <a:ext cx="3200745" cy="1092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69"/>
              </a:lnSpc>
              <a:spcBef>
                <a:spcPct val="0"/>
              </a:spcBef>
            </a:pPr>
            <a:r>
              <a:rPr lang="en-US" sz="1572">
                <a:solidFill>
                  <a:srgbClr val="004AAD"/>
                </a:solidFill>
                <a:latin typeface="DM Sans"/>
              </a:rPr>
              <a:t>Allowability is based on laws and regulations, as well as policy.  Foundational Principle = Gratuities are prohibited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587505" y="5440622"/>
            <a:ext cx="2395164" cy="385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74"/>
              </a:lnSpc>
              <a:spcBef>
                <a:spcPct val="0"/>
              </a:spcBef>
            </a:pPr>
            <a:r>
              <a:rPr lang="en-US" sz="2300">
                <a:solidFill>
                  <a:srgbClr val="004AAD"/>
                </a:solidFill>
                <a:latin typeface="DM Sans Bold"/>
              </a:rPr>
              <a:t>Allowable Uses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540464" y="5797619"/>
            <a:ext cx="3200745" cy="164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69"/>
              </a:lnSpc>
              <a:spcBef>
                <a:spcPct val="0"/>
              </a:spcBef>
            </a:pPr>
            <a:r>
              <a:rPr lang="en-US" sz="1572">
                <a:solidFill>
                  <a:srgbClr val="004AAD"/>
                </a:solidFill>
                <a:latin typeface="DM Sans"/>
              </a:rPr>
              <a:t>E&amp;G Funds are from sources that were intended to support or promote student learning.  These funds are not allowed to be used on non-E&amp;G activities without Chancellor approval.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991453" y="5440622"/>
            <a:ext cx="3162596" cy="385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74"/>
              </a:lnSpc>
              <a:spcBef>
                <a:spcPct val="0"/>
              </a:spcBef>
            </a:pPr>
            <a:r>
              <a:rPr lang="en-US" sz="2300">
                <a:solidFill>
                  <a:srgbClr val="004AAD"/>
                </a:solidFill>
                <a:latin typeface="DM Sans Bold"/>
              </a:rPr>
              <a:t>Foundation Transfers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4058555" y="5793448"/>
            <a:ext cx="3200745" cy="164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69"/>
              </a:lnSpc>
              <a:spcBef>
                <a:spcPct val="0"/>
              </a:spcBef>
            </a:pPr>
            <a:r>
              <a:rPr lang="en-US" sz="1572">
                <a:solidFill>
                  <a:srgbClr val="004AAD"/>
                </a:solidFill>
                <a:latin typeface="DM Sans"/>
              </a:rPr>
              <a:t>Foundations are separate legal entities.  All funds disbursed to a foundation should be supported by valid documentation.  Transfers of funds without documentation of expense are prohibited.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 descr="slideslide"/>
          <p:cNvGrpSpPr/>
          <p:nvPr/>
        </p:nvGrpSpPr>
        <p:grpSpPr>
          <a:xfrm>
            <a:off x="2986667" y="3084143"/>
            <a:ext cx="2613061" cy="2273181"/>
            <a:chOff x="0" y="0"/>
            <a:chExt cx="991873" cy="862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91873" cy="862860"/>
            </a:xfrm>
            <a:custGeom>
              <a:avLst/>
              <a:gdLst/>
              <a:ahLst/>
              <a:cxnLst/>
              <a:rect l="l" t="t" r="r" b="b"/>
              <a:pathLst>
                <a:path w="991873" h="862860">
                  <a:moveTo>
                    <a:pt x="0" y="0"/>
                  </a:moveTo>
                  <a:lnTo>
                    <a:pt x="991873" y="0"/>
                  </a:lnTo>
                  <a:lnTo>
                    <a:pt x="991873" y="862860"/>
                  </a:lnTo>
                  <a:lnTo>
                    <a:pt x="0" y="862860"/>
                  </a:lnTo>
                  <a:close/>
                </a:path>
              </a:pathLst>
            </a:custGeom>
            <a:solidFill>
              <a:srgbClr val="145DA0"/>
            </a:solidFill>
            <a:ln w="95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991873" cy="9009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3"/>
                </a:lnSpc>
              </a:pPr>
              <a:endParaRPr/>
            </a:p>
          </p:txBody>
        </p:sp>
      </p:grpSp>
      <p:sp>
        <p:nvSpPr>
          <p:cNvPr id="5" name="AutoShape 5" descr="slide"/>
          <p:cNvSpPr/>
          <p:nvPr/>
        </p:nvSpPr>
        <p:spPr>
          <a:xfrm flipV="1">
            <a:off x="3133964" y="4640463"/>
            <a:ext cx="2203125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6" descr="slide"/>
          <p:cNvGrpSpPr/>
          <p:nvPr/>
        </p:nvGrpSpPr>
        <p:grpSpPr>
          <a:xfrm>
            <a:off x="5844564" y="3084143"/>
            <a:ext cx="2613061" cy="2273181"/>
            <a:chOff x="0" y="0"/>
            <a:chExt cx="991873" cy="8628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91873" cy="862860"/>
            </a:xfrm>
            <a:custGeom>
              <a:avLst/>
              <a:gdLst/>
              <a:ahLst/>
              <a:cxnLst/>
              <a:rect l="l" t="t" r="r" b="b"/>
              <a:pathLst>
                <a:path w="991873" h="862860">
                  <a:moveTo>
                    <a:pt x="0" y="0"/>
                  </a:moveTo>
                  <a:lnTo>
                    <a:pt x="991873" y="0"/>
                  </a:lnTo>
                  <a:lnTo>
                    <a:pt x="991873" y="862860"/>
                  </a:lnTo>
                  <a:lnTo>
                    <a:pt x="0" y="862860"/>
                  </a:lnTo>
                  <a:close/>
                </a:path>
              </a:pathLst>
            </a:custGeom>
            <a:solidFill>
              <a:srgbClr val="145DA0"/>
            </a:solidFill>
            <a:ln w="95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991873" cy="9009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3"/>
                </a:lnSpc>
              </a:pPr>
              <a:endParaRPr/>
            </a:p>
          </p:txBody>
        </p:sp>
      </p:grpSp>
      <p:sp>
        <p:nvSpPr>
          <p:cNvPr id="9" name="AutoShape 9" descr="slide"/>
          <p:cNvSpPr/>
          <p:nvPr/>
        </p:nvSpPr>
        <p:spPr>
          <a:xfrm flipV="1">
            <a:off x="5991861" y="4640463"/>
            <a:ext cx="2203125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10" descr="slide"/>
          <p:cNvGrpSpPr/>
          <p:nvPr/>
        </p:nvGrpSpPr>
        <p:grpSpPr>
          <a:xfrm>
            <a:off x="4282067" y="5870734"/>
            <a:ext cx="2613061" cy="2252658"/>
            <a:chOff x="0" y="0"/>
            <a:chExt cx="991873" cy="85507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91873" cy="855070"/>
            </a:xfrm>
            <a:custGeom>
              <a:avLst/>
              <a:gdLst/>
              <a:ahLst/>
              <a:cxnLst/>
              <a:rect l="l" t="t" r="r" b="b"/>
              <a:pathLst>
                <a:path w="991873" h="855070">
                  <a:moveTo>
                    <a:pt x="0" y="0"/>
                  </a:moveTo>
                  <a:lnTo>
                    <a:pt x="991873" y="0"/>
                  </a:lnTo>
                  <a:lnTo>
                    <a:pt x="991873" y="855070"/>
                  </a:lnTo>
                  <a:lnTo>
                    <a:pt x="0" y="855070"/>
                  </a:lnTo>
                  <a:close/>
                </a:path>
              </a:pathLst>
            </a:custGeom>
            <a:solidFill>
              <a:srgbClr val="145DA0"/>
            </a:solidFill>
            <a:ln w="95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991873" cy="893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3"/>
                </a:lnSpc>
              </a:pPr>
              <a:endParaRPr/>
            </a:p>
          </p:txBody>
        </p:sp>
      </p:grpSp>
      <p:sp>
        <p:nvSpPr>
          <p:cNvPr id="13" name="AutoShape 13" descr="slide"/>
          <p:cNvSpPr/>
          <p:nvPr/>
        </p:nvSpPr>
        <p:spPr>
          <a:xfrm flipV="1">
            <a:off x="4451627" y="7484204"/>
            <a:ext cx="2203125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 descr="slide"/>
          <p:cNvGrpSpPr/>
          <p:nvPr/>
        </p:nvGrpSpPr>
        <p:grpSpPr>
          <a:xfrm>
            <a:off x="7151094" y="5870734"/>
            <a:ext cx="2613061" cy="2252658"/>
            <a:chOff x="0" y="0"/>
            <a:chExt cx="991873" cy="85507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91873" cy="855070"/>
            </a:xfrm>
            <a:custGeom>
              <a:avLst/>
              <a:gdLst/>
              <a:ahLst/>
              <a:cxnLst/>
              <a:rect l="l" t="t" r="r" b="b"/>
              <a:pathLst>
                <a:path w="991873" h="855070">
                  <a:moveTo>
                    <a:pt x="0" y="0"/>
                  </a:moveTo>
                  <a:lnTo>
                    <a:pt x="991873" y="0"/>
                  </a:lnTo>
                  <a:lnTo>
                    <a:pt x="991873" y="855070"/>
                  </a:lnTo>
                  <a:lnTo>
                    <a:pt x="0" y="855070"/>
                  </a:lnTo>
                  <a:close/>
                </a:path>
              </a:pathLst>
            </a:custGeom>
            <a:solidFill>
              <a:srgbClr val="145DA0"/>
            </a:solidFill>
            <a:ln w="95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991873" cy="893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3"/>
                </a:lnSpc>
              </a:pPr>
              <a:endParaRPr/>
            </a:p>
          </p:txBody>
        </p:sp>
      </p:grpSp>
      <p:sp>
        <p:nvSpPr>
          <p:cNvPr id="17" name="AutoShape 17" descr="slide"/>
          <p:cNvSpPr/>
          <p:nvPr/>
        </p:nvSpPr>
        <p:spPr>
          <a:xfrm flipV="1">
            <a:off x="7356063" y="7484204"/>
            <a:ext cx="2203125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8" name="Group 18" descr="slide"/>
          <p:cNvGrpSpPr>
            <a:grpSpLocks noChangeAspect="1"/>
          </p:cNvGrpSpPr>
          <p:nvPr/>
        </p:nvGrpSpPr>
        <p:grpSpPr>
          <a:xfrm>
            <a:off x="10000675" y="1509629"/>
            <a:ext cx="6992751" cy="8074770"/>
            <a:chOff x="0" y="0"/>
            <a:chExt cx="5499100" cy="63500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solidFill>
              <a:srgbClr val="56AEFF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 descr="slide"/>
          <p:cNvGrpSpPr>
            <a:grpSpLocks noChangeAspect="1"/>
          </p:cNvGrpSpPr>
          <p:nvPr/>
        </p:nvGrpSpPr>
        <p:grpSpPr>
          <a:xfrm>
            <a:off x="10143550" y="1698193"/>
            <a:ext cx="6697476" cy="7733806"/>
            <a:chOff x="0" y="0"/>
            <a:chExt cx="5499100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3"/>
              <a:stretch>
                <a:fillRect l="-29091" r="-2909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 descr="slide"/>
          <p:cNvGrpSpPr/>
          <p:nvPr/>
        </p:nvGrpSpPr>
        <p:grpSpPr>
          <a:xfrm>
            <a:off x="8705275" y="3084143"/>
            <a:ext cx="2613061" cy="2273181"/>
            <a:chOff x="0" y="0"/>
            <a:chExt cx="991873" cy="86286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91873" cy="862860"/>
            </a:xfrm>
            <a:custGeom>
              <a:avLst/>
              <a:gdLst/>
              <a:ahLst/>
              <a:cxnLst/>
              <a:rect l="l" t="t" r="r" b="b"/>
              <a:pathLst>
                <a:path w="991873" h="862860">
                  <a:moveTo>
                    <a:pt x="0" y="0"/>
                  </a:moveTo>
                  <a:lnTo>
                    <a:pt x="991873" y="0"/>
                  </a:lnTo>
                  <a:lnTo>
                    <a:pt x="991873" y="862860"/>
                  </a:lnTo>
                  <a:lnTo>
                    <a:pt x="0" y="862860"/>
                  </a:lnTo>
                  <a:close/>
                </a:path>
              </a:pathLst>
            </a:custGeom>
            <a:solidFill>
              <a:srgbClr val="145DA0"/>
            </a:solidFill>
            <a:ln w="95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991873" cy="9009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3"/>
                </a:lnSpc>
              </a:pPr>
              <a:endParaRPr/>
            </a:p>
          </p:txBody>
        </p:sp>
      </p:grpSp>
      <p:sp>
        <p:nvSpPr>
          <p:cNvPr id="25" name="AutoShape 25" descr="slide"/>
          <p:cNvSpPr/>
          <p:nvPr/>
        </p:nvSpPr>
        <p:spPr>
          <a:xfrm flipV="1">
            <a:off x="8852572" y="4640463"/>
            <a:ext cx="2203125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" name="Freeform 26" descr="slide"/>
          <p:cNvSpPr/>
          <p:nvPr/>
        </p:nvSpPr>
        <p:spPr>
          <a:xfrm>
            <a:off x="-7331142" y="575927"/>
            <a:ext cx="9077445" cy="9077445"/>
          </a:xfrm>
          <a:custGeom>
            <a:avLst/>
            <a:gdLst/>
            <a:ahLst/>
            <a:cxnLst/>
            <a:rect l="l" t="t" r="r" b="b"/>
            <a:pathLst>
              <a:path w="9077445" h="9077445">
                <a:moveTo>
                  <a:pt x="0" y="0"/>
                </a:moveTo>
                <a:lnTo>
                  <a:pt x="9077444" y="0"/>
                </a:lnTo>
                <a:lnTo>
                  <a:pt x="9077444" y="9077445"/>
                </a:lnTo>
                <a:lnTo>
                  <a:pt x="0" y="90774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>
            <a:spLocks noGrp="1"/>
          </p:cNvSpPr>
          <p:nvPr>
            <p:ph type="title" idx="4294967295"/>
          </p:nvPr>
        </p:nvSpPr>
        <p:spPr>
          <a:xfrm>
            <a:off x="2986667" y="1698193"/>
            <a:ext cx="8437330" cy="12144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62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20" b="0" i="0" u="none" strike="noStrike" kern="1200" cap="none" spc="0" normalizeH="0" baseline="0" noProof="0" dirty="0">
                <a:ln>
                  <a:noFill/>
                </a:ln>
                <a:solidFill>
                  <a:srgbClr val="56AEFF"/>
                </a:solidFill>
                <a:effectLst/>
                <a:uLnTx/>
                <a:uFillTx/>
                <a:latin typeface="Now Bold"/>
                <a:ea typeface="+mn-ea"/>
                <a:cs typeface="+mn-cs"/>
              </a:rPr>
              <a:t>OVERVIEW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133964" y="4795854"/>
            <a:ext cx="2318467" cy="318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5"/>
              </a:lnSpc>
            </a:pPr>
            <a:r>
              <a:rPr lang="en-US" sz="1887">
                <a:solidFill>
                  <a:srgbClr val="FFFFFF"/>
                </a:solidFill>
                <a:latin typeface="DM Sans"/>
              </a:rPr>
              <a:t>Legal Heirarchy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447970" y="3225902"/>
            <a:ext cx="1690455" cy="973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14"/>
              </a:lnSpc>
            </a:pPr>
            <a:r>
              <a:rPr lang="en-US" sz="5735">
                <a:solidFill>
                  <a:srgbClr val="FFFFFF"/>
                </a:solidFill>
                <a:latin typeface="DM Sans Bold"/>
              </a:rPr>
              <a:t>01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991861" y="4694688"/>
            <a:ext cx="2318467" cy="642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5"/>
              </a:lnSpc>
            </a:pPr>
            <a:r>
              <a:rPr lang="en-US" sz="1887">
                <a:solidFill>
                  <a:srgbClr val="FFFFFF"/>
                </a:solidFill>
                <a:latin typeface="DM Sans"/>
              </a:rPr>
              <a:t>Foundational Principle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305867" y="3225902"/>
            <a:ext cx="1690455" cy="973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14"/>
              </a:lnSpc>
            </a:pPr>
            <a:r>
              <a:rPr lang="en-US" sz="5735">
                <a:solidFill>
                  <a:srgbClr val="FFFFFF"/>
                </a:solidFill>
                <a:latin typeface="DM Sans Bold"/>
              </a:rPr>
              <a:t>02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451627" y="7598504"/>
            <a:ext cx="2318467" cy="318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5"/>
              </a:lnSpc>
            </a:pPr>
            <a:r>
              <a:rPr lang="en-US" sz="1887">
                <a:solidFill>
                  <a:srgbClr val="FFFFFF"/>
                </a:solidFill>
                <a:latin typeface="DM Sans"/>
              </a:rPr>
              <a:t>Q&amp;A Discussion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765314" y="6128825"/>
            <a:ext cx="1690455" cy="973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14"/>
              </a:lnSpc>
            </a:pPr>
            <a:r>
              <a:rPr lang="en-US" sz="5735">
                <a:solidFill>
                  <a:srgbClr val="FFFFFF"/>
                </a:solidFill>
                <a:latin typeface="DM Sans Bold"/>
              </a:rPr>
              <a:t>04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288668" y="7582446"/>
            <a:ext cx="2318467" cy="318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5"/>
              </a:lnSpc>
            </a:pPr>
            <a:r>
              <a:rPr lang="en-US" sz="1887">
                <a:solidFill>
                  <a:srgbClr val="FFFFFF"/>
                </a:solidFill>
                <a:latin typeface="DM Sans"/>
              </a:rPr>
              <a:t>Key Takeaways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612398" y="6128825"/>
            <a:ext cx="1690455" cy="973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14"/>
              </a:lnSpc>
            </a:pPr>
            <a:r>
              <a:rPr lang="en-US" sz="5735">
                <a:solidFill>
                  <a:srgbClr val="FFFFFF"/>
                </a:solidFill>
                <a:latin typeface="DM Sans Bold"/>
              </a:rPr>
              <a:t>05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852572" y="4713738"/>
            <a:ext cx="2318467" cy="642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5"/>
              </a:lnSpc>
            </a:pPr>
            <a:r>
              <a:rPr lang="en-US" sz="1887">
                <a:solidFill>
                  <a:srgbClr val="FFFFFF"/>
                </a:solidFill>
                <a:latin typeface="DM Sans"/>
              </a:rPr>
              <a:t>Fund Uses and Limitations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166578" y="3225902"/>
            <a:ext cx="1690455" cy="973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14"/>
              </a:lnSpc>
            </a:pPr>
            <a:r>
              <a:rPr lang="en-US" sz="5735">
                <a:solidFill>
                  <a:srgbClr val="FFFFFF"/>
                </a:solidFill>
                <a:latin typeface="DM Sans Bold"/>
              </a:rPr>
              <a:t>03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80830" y="5524500"/>
            <a:ext cx="957654" cy="738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13"/>
              </a:lnSpc>
              <a:spcBef>
                <a:spcPct val="0"/>
              </a:spcBef>
            </a:pPr>
            <a:r>
              <a:rPr lang="en-US" sz="4357">
                <a:solidFill>
                  <a:srgbClr val="4BD1FB"/>
                </a:solidFill>
                <a:latin typeface="DM Sans Bold"/>
              </a:rPr>
              <a:t>04</a:t>
            </a:r>
          </a:p>
        </p:txBody>
      </p:sp>
      <p:sp>
        <p:nvSpPr>
          <p:cNvPr id="3" name="Freeform 3" descr="slide"/>
          <p:cNvSpPr/>
          <p:nvPr/>
        </p:nvSpPr>
        <p:spPr>
          <a:xfrm>
            <a:off x="15128164" y="-2586935"/>
            <a:ext cx="5956513" cy="5956513"/>
          </a:xfrm>
          <a:custGeom>
            <a:avLst/>
            <a:gdLst/>
            <a:ahLst/>
            <a:cxnLst/>
            <a:rect l="l" t="t" r="r" b="b"/>
            <a:pathLst>
              <a:path w="5956513" h="5956513">
                <a:moveTo>
                  <a:pt x="0" y="0"/>
                </a:moveTo>
                <a:lnTo>
                  <a:pt x="5956513" y="0"/>
                </a:lnTo>
                <a:lnTo>
                  <a:pt x="5956513" y="5956513"/>
                </a:lnTo>
                <a:lnTo>
                  <a:pt x="0" y="59565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 descr="slide"/>
          <p:cNvSpPr/>
          <p:nvPr/>
        </p:nvSpPr>
        <p:spPr>
          <a:xfrm>
            <a:off x="-3359890" y="7239384"/>
            <a:ext cx="5956513" cy="5956513"/>
          </a:xfrm>
          <a:custGeom>
            <a:avLst/>
            <a:gdLst/>
            <a:ahLst/>
            <a:cxnLst/>
            <a:rect l="l" t="t" r="r" b="b"/>
            <a:pathLst>
              <a:path w="5956513" h="5956513">
                <a:moveTo>
                  <a:pt x="0" y="0"/>
                </a:moveTo>
                <a:lnTo>
                  <a:pt x="5956513" y="0"/>
                </a:lnTo>
                <a:lnTo>
                  <a:pt x="5956513" y="5956513"/>
                </a:lnTo>
                <a:lnTo>
                  <a:pt x="0" y="59565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 descr="slide"/>
          <p:cNvSpPr/>
          <p:nvPr/>
        </p:nvSpPr>
        <p:spPr>
          <a:xfrm>
            <a:off x="2719433" y="1922154"/>
            <a:ext cx="8955666" cy="7750721"/>
          </a:xfrm>
          <a:custGeom>
            <a:avLst/>
            <a:gdLst/>
            <a:ahLst/>
            <a:cxnLst/>
            <a:rect l="l" t="t" r="r" b="b"/>
            <a:pathLst>
              <a:path w="8955666" h="7750721">
                <a:moveTo>
                  <a:pt x="0" y="0"/>
                </a:moveTo>
                <a:lnTo>
                  <a:pt x="8955666" y="0"/>
                </a:lnTo>
                <a:lnTo>
                  <a:pt x="8955666" y="7750722"/>
                </a:lnTo>
                <a:lnTo>
                  <a:pt x="0" y="77507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533666" y="807533"/>
            <a:ext cx="8294326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522"/>
              </a:lnSpc>
              <a:spcBef>
                <a:spcPct val="0"/>
              </a:spcBef>
            </a:pPr>
            <a:r>
              <a:rPr lang="en-US" sz="6268">
                <a:solidFill>
                  <a:srgbClr val="FFFFFF"/>
                </a:solidFill>
                <a:latin typeface="Now Bold"/>
              </a:rPr>
              <a:t> LEGAL HEIRARCHY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718439" y="2291736"/>
            <a:ext cx="957654" cy="738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13"/>
              </a:lnSpc>
              <a:spcBef>
                <a:spcPct val="0"/>
              </a:spcBef>
            </a:pPr>
            <a:r>
              <a:rPr lang="en-US" sz="4357">
                <a:solidFill>
                  <a:srgbClr val="051D40"/>
                </a:solidFill>
                <a:latin typeface="DM Sans Bold"/>
              </a:rPr>
              <a:t>01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718439" y="3147924"/>
            <a:ext cx="957654" cy="738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13"/>
              </a:lnSpc>
              <a:spcBef>
                <a:spcPct val="0"/>
              </a:spcBef>
            </a:pPr>
            <a:r>
              <a:rPr lang="en-US" sz="4357">
                <a:solidFill>
                  <a:srgbClr val="051D40"/>
                </a:solidFill>
                <a:latin typeface="DM Sans Bold"/>
              </a:rPr>
              <a:t>02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18439" y="4259463"/>
            <a:ext cx="957654" cy="738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13"/>
              </a:lnSpc>
              <a:spcBef>
                <a:spcPct val="0"/>
              </a:spcBef>
            </a:pPr>
            <a:r>
              <a:rPr lang="en-US" sz="4357">
                <a:solidFill>
                  <a:srgbClr val="051D40"/>
                </a:solidFill>
                <a:latin typeface="DM Sans Bold"/>
              </a:rPr>
              <a:t>03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402765" y="2129811"/>
            <a:ext cx="6725399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50"/>
              </a:lnSpc>
              <a:spcBef>
                <a:spcPct val="0"/>
              </a:spcBef>
            </a:pPr>
            <a:r>
              <a:rPr lang="en-US" sz="2500">
                <a:solidFill>
                  <a:srgbClr val="FFFFFF"/>
                </a:solidFill>
                <a:latin typeface="DM Sans"/>
              </a:rPr>
              <a:t>Federal Constitution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682416" y="4247755"/>
            <a:ext cx="6345242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DM Sans"/>
              </a:rPr>
              <a:t>State of Georgia Constitution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145770" y="7618201"/>
            <a:ext cx="4103276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DM Sans"/>
              </a:rPr>
              <a:t>USG Board Policy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944574" y="3136216"/>
            <a:ext cx="6345242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DM Sans"/>
              </a:rPr>
              <a:t>Federal Laws and Regulations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366619" y="5564152"/>
            <a:ext cx="6345242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DM Sans"/>
              </a:rPr>
              <a:t>State of Laws and Regulations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718439" y="5369521"/>
            <a:ext cx="957654" cy="738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13"/>
              </a:lnSpc>
              <a:spcBef>
                <a:spcPct val="0"/>
              </a:spcBef>
            </a:pPr>
            <a:r>
              <a:rPr lang="en-US" sz="4357">
                <a:solidFill>
                  <a:srgbClr val="051D40"/>
                </a:solidFill>
                <a:latin typeface="DM Sans Bold"/>
              </a:rPr>
              <a:t>04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718439" y="6500801"/>
            <a:ext cx="957654" cy="738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13"/>
              </a:lnSpc>
              <a:spcBef>
                <a:spcPct val="0"/>
              </a:spcBef>
            </a:pPr>
            <a:r>
              <a:rPr lang="en-US" sz="4357">
                <a:solidFill>
                  <a:srgbClr val="051D40"/>
                </a:solidFill>
                <a:latin typeface="DM Sans Bold"/>
              </a:rPr>
              <a:t>05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718439" y="7629909"/>
            <a:ext cx="957654" cy="738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13"/>
              </a:lnSpc>
              <a:spcBef>
                <a:spcPct val="0"/>
              </a:spcBef>
            </a:pPr>
            <a:r>
              <a:rPr lang="en-US" sz="4357">
                <a:solidFill>
                  <a:srgbClr val="051D40"/>
                </a:solidFill>
                <a:latin typeface="DM Sans Bold"/>
              </a:rPr>
              <a:t>06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680830" y="8759017"/>
            <a:ext cx="957654" cy="738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13"/>
              </a:lnSpc>
              <a:spcBef>
                <a:spcPct val="0"/>
              </a:spcBef>
            </a:pPr>
            <a:r>
              <a:rPr lang="en-US" sz="4357">
                <a:solidFill>
                  <a:srgbClr val="051D40"/>
                </a:solidFill>
                <a:latin typeface="DM Sans Bold"/>
              </a:rPr>
              <a:t>07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336109" y="6674830"/>
            <a:ext cx="4912937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DM Sans"/>
              </a:rPr>
              <a:t>State of Georgia Policies</a:t>
            </a:r>
          </a:p>
        </p:txBody>
      </p:sp>
      <p:sp>
        <p:nvSpPr>
          <p:cNvPr id="20" name="TextBox 20"/>
          <p:cNvSpPr txBox="1">
            <a:spLocks noGrp="1"/>
          </p:cNvSpPr>
          <p:nvPr>
            <p:ph type="title" idx="4294967295"/>
          </p:nvPr>
        </p:nvSpPr>
        <p:spPr>
          <a:xfrm>
            <a:off x="12855037" y="8787592"/>
            <a:ext cx="4103276" cy="419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4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USG Guidance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slide"/>
          <p:cNvSpPr/>
          <p:nvPr/>
        </p:nvSpPr>
        <p:spPr>
          <a:xfrm>
            <a:off x="0" y="0"/>
            <a:ext cx="18288000" cy="3860032"/>
          </a:xfrm>
          <a:custGeom>
            <a:avLst/>
            <a:gdLst/>
            <a:ahLst/>
            <a:cxnLst/>
            <a:rect l="l" t="t" r="r" b="b"/>
            <a:pathLst>
              <a:path w="18288000" h="3860032">
                <a:moveTo>
                  <a:pt x="0" y="0"/>
                </a:moveTo>
                <a:lnTo>
                  <a:pt x="18288000" y="0"/>
                </a:lnTo>
                <a:lnTo>
                  <a:pt x="18288000" y="3860032"/>
                </a:lnTo>
                <a:lnTo>
                  <a:pt x="0" y="38600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7827" b="-10782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58366" y="0"/>
            <a:ext cx="9658350" cy="10287000"/>
            <a:chOff x="0" y="0"/>
            <a:chExt cx="254376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43763" cy="2709333"/>
            </a:xfrm>
            <a:custGeom>
              <a:avLst/>
              <a:gdLst/>
              <a:ahLst/>
              <a:cxnLst/>
              <a:rect l="l" t="t" r="r" b="b"/>
              <a:pathLst>
                <a:path w="2543763" h="2709333">
                  <a:moveTo>
                    <a:pt x="0" y="0"/>
                  </a:moveTo>
                  <a:lnTo>
                    <a:pt x="2543763" y="0"/>
                  </a:lnTo>
                  <a:lnTo>
                    <a:pt x="254376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51D40">
                <a:alpha val="7490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54376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021151" y="2382125"/>
            <a:ext cx="8245699" cy="143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87"/>
              </a:lnSpc>
              <a:spcBef>
                <a:spcPct val="0"/>
              </a:spcBef>
            </a:pPr>
            <a:r>
              <a:rPr lang="en-US" sz="4739">
                <a:solidFill>
                  <a:srgbClr val="FFFFFF"/>
                </a:solidFill>
                <a:latin typeface="Now Bold"/>
              </a:rPr>
              <a:t>FOUNDATIONAL PRINCIPLE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260696" y="6771139"/>
            <a:ext cx="4256332" cy="628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85"/>
              </a:lnSpc>
              <a:spcBef>
                <a:spcPct val="0"/>
              </a:spcBef>
            </a:pPr>
            <a:r>
              <a:rPr lang="en-US" sz="3757">
                <a:solidFill>
                  <a:srgbClr val="4BD1FB"/>
                </a:solidFill>
                <a:latin typeface="DM Sans Bold"/>
              </a:rPr>
              <a:t>Gratuities Clause</a:t>
            </a:r>
          </a:p>
        </p:txBody>
      </p: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1151" y="6585401"/>
            <a:ext cx="8735422" cy="0"/>
          </a:xfrm>
          <a:prstGeom prst="line">
            <a:avLst/>
          </a:prstGeom>
          <a:ln w="47625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5836231" y="5071494"/>
            <a:ext cx="6902620" cy="771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7"/>
              </a:lnSpc>
            </a:pPr>
            <a:r>
              <a:rPr lang="en-US" sz="2215">
                <a:solidFill>
                  <a:srgbClr val="FFFFFF"/>
                </a:solidFill>
                <a:latin typeface="DM Sans"/>
              </a:rPr>
              <a:t>Section VI. Exercise of Powers</a:t>
            </a:r>
          </a:p>
          <a:p>
            <a:pPr marL="0" lvl="0" indent="0" algn="ctr">
              <a:lnSpc>
                <a:spcPts val="3057"/>
              </a:lnSpc>
              <a:spcBef>
                <a:spcPct val="0"/>
              </a:spcBef>
            </a:pPr>
            <a:r>
              <a:rPr lang="en-US" sz="2215">
                <a:solidFill>
                  <a:srgbClr val="FFFFFF"/>
                </a:solidFill>
                <a:latin typeface="DM Sans"/>
              </a:rPr>
              <a:t>Paragraph VI. Gratuities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03221" y="4147746"/>
            <a:ext cx="8168640" cy="628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85"/>
              </a:lnSpc>
              <a:spcBef>
                <a:spcPct val="0"/>
              </a:spcBef>
            </a:pPr>
            <a:r>
              <a:rPr lang="en-US" sz="3757">
                <a:solidFill>
                  <a:srgbClr val="4BD1FB"/>
                </a:solidFill>
                <a:latin typeface="DM Sans Bold"/>
              </a:rPr>
              <a:t>Constitution of the State Georgia</a:t>
            </a:r>
          </a:p>
        </p:txBody>
      </p:sp>
      <p:sp>
        <p:nvSpPr>
          <p:cNvPr id="11" name="AutoShap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1151" y="9130445"/>
            <a:ext cx="8735422" cy="0"/>
          </a:xfrm>
          <a:prstGeom prst="line">
            <a:avLst/>
          </a:prstGeom>
          <a:ln w="47625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6117257" y="7652009"/>
            <a:ext cx="6902620" cy="1159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57"/>
              </a:lnSpc>
              <a:spcBef>
                <a:spcPct val="0"/>
              </a:spcBef>
            </a:pPr>
            <a:r>
              <a:rPr lang="en-US" sz="2215">
                <a:solidFill>
                  <a:srgbClr val="FFFFFF"/>
                </a:solidFill>
                <a:latin typeface="DM Sans"/>
              </a:rPr>
              <a:t>The General Assembly shall not have the power to grant any donation or gratuity or to forgive any debt or obligation owing to the public.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836231" y="9401908"/>
            <a:ext cx="6902620" cy="377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57"/>
              </a:lnSpc>
              <a:spcBef>
                <a:spcPct val="0"/>
              </a:spcBef>
            </a:pPr>
            <a:r>
              <a:rPr lang="en-US" sz="2215">
                <a:solidFill>
                  <a:srgbClr val="FFFFFF"/>
                </a:solidFill>
                <a:latin typeface="DM Sans Italics"/>
              </a:rPr>
              <a:t>“Public Funds should be spent on public functions”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2647B388-855A-952C-6AEE-3CC7CBAD0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-6286157" y="0"/>
            <a:ext cx="15430157" cy="10545890"/>
            <a:chOff x="0" y="0"/>
            <a:chExt cx="5508856" cy="37650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08856" cy="3765081"/>
            </a:xfrm>
            <a:custGeom>
              <a:avLst/>
              <a:gdLst/>
              <a:ahLst/>
              <a:cxnLst/>
              <a:rect l="l" t="t" r="r" b="b"/>
              <a:pathLst>
                <a:path w="5508856" h="3765081">
                  <a:moveTo>
                    <a:pt x="0" y="0"/>
                  </a:moveTo>
                  <a:lnTo>
                    <a:pt x="3335085" y="0"/>
                  </a:lnTo>
                  <a:lnTo>
                    <a:pt x="5508856" y="3765081"/>
                  </a:lnTo>
                  <a:lnTo>
                    <a:pt x="2173770" y="3765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94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5508856" cy="3765081"/>
            </a:xfrm>
            <a:custGeom>
              <a:avLst/>
              <a:gdLst/>
              <a:ahLst/>
              <a:cxnLst/>
              <a:rect l="l" t="t" r="r" b="b"/>
              <a:pathLst>
                <a:path w="5508856" h="3765081">
                  <a:moveTo>
                    <a:pt x="0" y="0"/>
                  </a:moveTo>
                  <a:lnTo>
                    <a:pt x="3335085" y="0"/>
                  </a:lnTo>
                  <a:lnTo>
                    <a:pt x="5508856" y="3765081"/>
                  </a:lnTo>
                  <a:lnTo>
                    <a:pt x="2173770" y="37650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533" r="-53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6775055" y="4269379"/>
            <a:ext cx="8457192" cy="20071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88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7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w Bold"/>
                <a:ea typeface="+mn-ea"/>
                <a:cs typeface="+mn-cs"/>
              </a:rPr>
              <a:t>FUND USES AND LIMITATIONS</a:t>
            </a:r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622339" y="7919689"/>
            <a:ext cx="6452848" cy="5596379"/>
          </a:xfrm>
          <a:custGeom>
            <a:avLst/>
            <a:gdLst/>
            <a:ahLst/>
            <a:cxnLst/>
            <a:rect l="l" t="t" r="r" b="b"/>
            <a:pathLst>
              <a:path w="6452848" h="5596379">
                <a:moveTo>
                  <a:pt x="0" y="0"/>
                </a:moveTo>
                <a:lnTo>
                  <a:pt x="6452849" y="0"/>
                </a:lnTo>
                <a:lnTo>
                  <a:pt x="6452849" y="5596379"/>
                </a:lnTo>
                <a:lnTo>
                  <a:pt x="0" y="55963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800000">
            <a:off x="13367400" y="-2798190"/>
            <a:ext cx="6452848" cy="5596379"/>
          </a:xfrm>
          <a:custGeom>
            <a:avLst/>
            <a:gdLst/>
            <a:ahLst/>
            <a:cxnLst/>
            <a:rect l="l" t="t" r="r" b="b"/>
            <a:pathLst>
              <a:path w="6452848" h="5596379">
                <a:moveTo>
                  <a:pt x="0" y="0"/>
                </a:moveTo>
                <a:lnTo>
                  <a:pt x="6452849" y="0"/>
                </a:lnTo>
                <a:lnTo>
                  <a:pt x="6452849" y="5596380"/>
                </a:lnTo>
                <a:lnTo>
                  <a:pt x="0" y="55963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01476" y="1797102"/>
            <a:ext cx="2002176" cy="2002176"/>
          </a:xfrm>
          <a:custGeom>
            <a:avLst/>
            <a:gdLst/>
            <a:ahLst/>
            <a:cxnLst/>
            <a:rect l="l" t="t" r="r" b="b"/>
            <a:pathLst>
              <a:path w="2002176" h="2002176">
                <a:moveTo>
                  <a:pt x="0" y="0"/>
                </a:moveTo>
                <a:lnTo>
                  <a:pt x="2002176" y="0"/>
                </a:lnTo>
                <a:lnTo>
                  <a:pt x="2002176" y="2002176"/>
                </a:lnTo>
                <a:lnTo>
                  <a:pt x="0" y="20021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90640" y="-1543050"/>
            <a:ext cx="19210521" cy="4453378"/>
            <a:chOff x="0" y="0"/>
            <a:chExt cx="5059561" cy="11729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59561" cy="1172906"/>
            </a:xfrm>
            <a:custGeom>
              <a:avLst/>
              <a:gdLst/>
              <a:ahLst/>
              <a:cxnLst/>
              <a:rect l="l" t="t" r="r" b="b"/>
              <a:pathLst>
                <a:path w="5059561" h="1172906">
                  <a:moveTo>
                    <a:pt x="0" y="0"/>
                  </a:moveTo>
                  <a:lnTo>
                    <a:pt x="5059561" y="0"/>
                  </a:lnTo>
                  <a:lnTo>
                    <a:pt x="5059561" y="1172906"/>
                  </a:lnTo>
                  <a:lnTo>
                    <a:pt x="0" y="1172906"/>
                  </a:lnTo>
                  <a:close/>
                </a:path>
              </a:pathLst>
            </a:custGeom>
            <a:solidFill>
              <a:srgbClr val="051D40"/>
            </a:solidFill>
            <a:ln w="38100" cap="sq">
              <a:solidFill>
                <a:srgbClr val="56AE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59561" cy="12110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804754" y="9074551"/>
            <a:ext cx="1715127" cy="1715127"/>
          </a:xfrm>
          <a:custGeom>
            <a:avLst/>
            <a:gdLst/>
            <a:ahLst/>
            <a:cxnLst/>
            <a:rect l="l" t="t" r="r" b="b"/>
            <a:pathLst>
              <a:path w="1715127" h="1715127">
                <a:moveTo>
                  <a:pt x="0" y="0"/>
                </a:moveTo>
                <a:lnTo>
                  <a:pt x="1715127" y="0"/>
                </a:lnTo>
                <a:lnTo>
                  <a:pt x="1715127" y="1715126"/>
                </a:lnTo>
                <a:lnTo>
                  <a:pt x="0" y="17151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63441" y="-390286"/>
            <a:ext cx="1715127" cy="1715127"/>
          </a:xfrm>
          <a:custGeom>
            <a:avLst/>
            <a:gdLst/>
            <a:ahLst/>
            <a:cxnLst/>
            <a:rect l="l" t="t" r="r" b="b"/>
            <a:pathLst>
              <a:path w="1715127" h="1715127">
                <a:moveTo>
                  <a:pt x="0" y="0"/>
                </a:moveTo>
                <a:lnTo>
                  <a:pt x="1715127" y="0"/>
                </a:lnTo>
                <a:lnTo>
                  <a:pt x="1715127" y="1715127"/>
                </a:lnTo>
                <a:lnTo>
                  <a:pt x="0" y="17151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398071" y="-136788"/>
            <a:ext cx="2988937" cy="570615"/>
          </a:xfrm>
          <a:custGeom>
            <a:avLst/>
            <a:gdLst/>
            <a:ahLst/>
            <a:cxnLst/>
            <a:rect l="l" t="t" r="r" b="b"/>
            <a:pathLst>
              <a:path w="2988937" h="570615">
                <a:moveTo>
                  <a:pt x="0" y="0"/>
                </a:moveTo>
                <a:lnTo>
                  <a:pt x="2988938" y="0"/>
                </a:lnTo>
                <a:lnTo>
                  <a:pt x="2988938" y="570616"/>
                </a:lnTo>
                <a:lnTo>
                  <a:pt x="0" y="5706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0991" y="9922935"/>
            <a:ext cx="2988937" cy="570615"/>
          </a:xfrm>
          <a:custGeom>
            <a:avLst/>
            <a:gdLst/>
            <a:ahLst/>
            <a:cxnLst/>
            <a:rect l="l" t="t" r="r" b="b"/>
            <a:pathLst>
              <a:path w="2988937" h="570615">
                <a:moveTo>
                  <a:pt x="0" y="0"/>
                </a:moveTo>
                <a:lnTo>
                  <a:pt x="2988938" y="0"/>
                </a:lnTo>
                <a:lnTo>
                  <a:pt x="2988938" y="570616"/>
                </a:lnTo>
                <a:lnTo>
                  <a:pt x="0" y="5706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>
            <a:spLocks noGrp="1"/>
          </p:cNvSpPr>
          <p:nvPr>
            <p:ph type="title" idx="4294967295"/>
          </p:nvPr>
        </p:nvSpPr>
        <p:spPr>
          <a:xfrm>
            <a:off x="3919280" y="1636188"/>
            <a:ext cx="10450651" cy="723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7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6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w Bold"/>
                <a:ea typeface="+mn-ea"/>
                <a:cs typeface="+mn-cs"/>
              </a:rPr>
              <a:t>FUNDS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51686" y="2972514"/>
            <a:ext cx="8493442" cy="700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8797" lvl="1" indent="-269399" algn="just">
              <a:lnSpc>
                <a:spcPts val="3443"/>
              </a:lnSpc>
              <a:buFont typeface="Arial"/>
              <a:buChar char="•"/>
            </a:pPr>
            <a:r>
              <a:rPr lang="en-US" sz="2495">
                <a:solidFill>
                  <a:srgbClr val="FFFFFF"/>
                </a:solidFill>
                <a:latin typeface="Now Bold"/>
              </a:rPr>
              <a:t>10000 – State Appropriations </a:t>
            </a:r>
          </a:p>
          <a:p>
            <a:pPr marL="538797" lvl="1" indent="-269399" algn="just">
              <a:lnSpc>
                <a:spcPts val="3443"/>
              </a:lnSpc>
              <a:buFont typeface="Arial"/>
              <a:buChar char="•"/>
            </a:pPr>
            <a:r>
              <a:rPr lang="en-US" sz="2495">
                <a:solidFill>
                  <a:srgbClr val="FFFFFF"/>
                </a:solidFill>
                <a:latin typeface="Now Bold"/>
              </a:rPr>
              <a:t>105xx – Tuition</a:t>
            </a:r>
          </a:p>
          <a:p>
            <a:pPr marL="538797" lvl="1" indent="-269399" algn="just">
              <a:lnSpc>
                <a:spcPts val="3443"/>
              </a:lnSpc>
              <a:buFont typeface="Arial"/>
              <a:buChar char="•"/>
            </a:pPr>
            <a:r>
              <a:rPr lang="en-US" sz="2495">
                <a:solidFill>
                  <a:srgbClr val="FFFFFF"/>
                </a:solidFill>
                <a:latin typeface="Now Bold"/>
              </a:rPr>
              <a:t>10600 – Other General</a:t>
            </a:r>
          </a:p>
          <a:p>
            <a:pPr marL="538797" lvl="1" indent="-269399" algn="just">
              <a:lnSpc>
                <a:spcPts val="3443"/>
              </a:lnSpc>
              <a:buFont typeface="Arial"/>
              <a:buChar char="•"/>
            </a:pPr>
            <a:r>
              <a:rPr lang="en-US" sz="2495">
                <a:solidFill>
                  <a:srgbClr val="FFFFFF"/>
                </a:solidFill>
                <a:latin typeface="Now Bold"/>
              </a:rPr>
              <a:t>11xxx – B-Unit Appropriations</a:t>
            </a:r>
          </a:p>
          <a:p>
            <a:pPr marL="538797" lvl="1" indent="-269399" algn="just">
              <a:lnSpc>
                <a:spcPts val="3443"/>
              </a:lnSpc>
              <a:buFont typeface="Arial"/>
              <a:buChar char="•"/>
            </a:pPr>
            <a:r>
              <a:rPr lang="en-US" sz="2495">
                <a:solidFill>
                  <a:srgbClr val="FFFFFF"/>
                </a:solidFill>
                <a:latin typeface="Now Bold"/>
              </a:rPr>
              <a:t>12xxx – Auxiliary</a:t>
            </a:r>
          </a:p>
          <a:p>
            <a:pPr marL="538797" lvl="1" indent="-269399" algn="just">
              <a:lnSpc>
                <a:spcPts val="3443"/>
              </a:lnSpc>
              <a:buFont typeface="Arial"/>
              <a:buChar char="•"/>
            </a:pPr>
            <a:r>
              <a:rPr lang="en-US" sz="2495">
                <a:solidFill>
                  <a:srgbClr val="FFFFFF"/>
                </a:solidFill>
                <a:latin typeface="Now Bold"/>
              </a:rPr>
              <a:t>13xxx - Student Activities</a:t>
            </a:r>
          </a:p>
          <a:p>
            <a:pPr marL="538797" lvl="1" indent="-269399" algn="just">
              <a:lnSpc>
                <a:spcPts val="3443"/>
              </a:lnSpc>
              <a:buFont typeface="Arial"/>
              <a:buChar char="•"/>
            </a:pPr>
            <a:r>
              <a:rPr lang="en-US" sz="2495">
                <a:solidFill>
                  <a:srgbClr val="000000"/>
                </a:solidFill>
                <a:latin typeface="Now Bold"/>
              </a:rPr>
              <a:t>14xxx – Departmental Sales and Services</a:t>
            </a:r>
          </a:p>
          <a:p>
            <a:pPr marL="538797" lvl="1" indent="-269399" algn="just">
              <a:lnSpc>
                <a:spcPts val="3443"/>
              </a:lnSpc>
              <a:buFont typeface="Arial"/>
              <a:buChar char="•"/>
            </a:pPr>
            <a:r>
              <a:rPr lang="en-US" sz="2495">
                <a:solidFill>
                  <a:srgbClr val="000000"/>
                </a:solidFill>
                <a:latin typeface="Now Bold"/>
              </a:rPr>
              <a:t>15xxx – Indirect Cost Recoveries</a:t>
            </a:r>
          </a:p>
          <a:p>
            <a:pPr marL="538797" lvl="1" indent="-269399" algn="just">
              <a:lnSpc>
                <a:spcPts val="3443"/>
              </a:lnSpc>
              <a:buFont typeface="Arial"/>
              <a:buChar char="•"/>
            </a:pPr>
            <a:r>
              <a:rPr lang="en-US" sz="2495">
                <a:solidFill>
                  <a:srgbClr val="000000"/>
                </a:solidFill>
                <a:latin typeface="Now Bold"/>
              </a:rPr>
              <a:t>16000 – Technology Fees</a:t>
            </a:r>
          </a:p>
          <a:p>
            <a:pPr marL="538797" lvl="1" indent="-269399" algn="just">
              <a:lnSpc>
                <a:spcPts val="3443"/>
              </a:lnSpc>
              <a:buFont typeface="Arial"/>
              <a:buChar char="•"/>
            </a:pPr>
            <a:r>
              <a:rPr lang="en-US" sz="2495">
                <a:solidFill>
                  <a:srgbClr val="000000"/>
                </a:solidFill>
                <a:latin typeface="Now Bold"/>
              </a:rPr>
              <a:t>20xxx – Sponsored Funds</a:t>
            </a:r>
          </a:p>
          <a:p>
            <a:pPr marL="538797" lvl="1" indent="-269399" algn="just">
              <a:lnSpc>
                <a:spcPts val="3443"/>
              </a:lnSpc>
              <a:buFont typeface="Arial"/>
              <a:buChar char="•"/>
            </a:pPr>
            <a:r>
              <a:rPr lang="en-US" sz="2495">
                <a:solidFill>
                  <a:srgbClr val="000000"/>
                </a:solidFill>
                <a:latin typeface="Now Bold"/>
              </a:rPr>
              <a:t>3xxxx – Loan Funds</a:t>
            </a:r>
          </a:p>
          <a:p>
            <a:pPr marL="538797" lvl="1" indent="-269399" algn="just">
              <a:lnSpc>
                <a:spcPts val="3443"/>
              </a:lnSpc>
              <a:buFont typeface="Arial"/>
              <a:buChar char="•"/>
            </a:pPr>
            <a:r>
              <a:rPr lang="en-US" sz="2495">
                <a:solidFill>
                  <a:srgbClr val="000000"/>
                </a:solidFill>
                <a:latin typeface="Now Bold"/>
              </a:rPr>
              <a:t>4xxxx – Endowment Funds</a:t>
            </a:r>
          </a:p>
          <a:p>
            <a:pPr marL="538797" lvl="1" indent="-269399" algn="just">
              <a:lnSpc>
                <a:spcPts val="3443"/>
              </a:lnSpc>
              <a:buFont typeface="Arial"/>
              <a:buChar char="•"/>
            </a:pPr>
            <a:r>
              <a:rPr lang="en-US" sz="2495">
                <a:solidFill>
                  <a:srgbClr val="000000"/>
                </a:solidFill>
                <a:latin typeface="Now Bold"/>
              </a:rPr>
              <a:t>5xxxx – Unexpended Plant</a:t>
            </a:r>
          </a:p>
          <a:p>
            <a:pPr marL="538797" lvl="1" indent="-269399" algn="just">
              <a:lnSpc>
                <a:spcPts val="3443"/>
              </a:lnSpc>
              <a:buFont typeface="Arial"/>
              <a:buChar char="•"/>
            </a:pPr>
            <a:r>
              <a:rPr lang="en-US" sz="2495">
                <a:solidFill>
                  <a:srgbClr val="000000"/>
                </a:solidFill>
                <a:latin typeface="Now Bold"/>
              </a:rPr>
              <a:t>6xxxx – Custodial Funds</a:t>
            </a:r>
          </a:p>
          <a:p>
            <a:pPr marL="538797" lvl="1" indent="-269399" algn="just">
              <a:lnSpc>
                <a:spcPts val="3443"/>
              </a:lnSpc>
              <a:buFont typeface="Arial"/>
              <a:buChar char="•"/>
            </a:pPr>
            <a:r>
              <a:rPr lang="en-US" sz="2495">
                <a:solidFill>
                  <a:srgbClr val="000000"/>
                </a:solidFill>
                <a:latin typeface="Now Bold"/>
              </a:rPr>
              <a:t>8xxxx – Pension Trust Fund</a:t>
            </a:r>
          </a:p>
          <a:p>
            <a:pPr marL="538797" lvl="1" indent="-269399" algn="just">
              <a:lnSpc>
                <a:spcPts val="3443"/>
              </a:lnSpc>
              <a:buFont typeface="Arial"/>
              <a:buChar char="•"/>
            </a:pPr>
            <a:r>
              <a:rPr lang="en-US" sz="2495">
                <a:solidFill>
                  <a:srgbClr val="000000"/>
                </a:solidFill>
                <a:latin typeface="Now Bold"/>
              </a:rPr>
              <a:t>9xxxx – Retiree Health Benefit Fund</a:t>
            </a:r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19335" y="3747340"/>
            <a:ext cx="4666079" cy="5346549"/>
          </a:xfrm>
          <a:custGeom>
            <a:avLst/>
            <a:gdLst/>
            <a:ahLst/>
            <a:cxnLst/>
            <a:rect l="l" t="t" r="r" b="b"/>
            <a:pathLst>
              <a:path w="4666079" h="5346549">
                <a:moveTo>
                  <a:pt x="0" y="0"/>
                </a:moveTo>
                <a:lnTo>
                  <a:pt x="4666079" y="0"/>
                </a:lnTo>
                <a:lnTo>
                  <a:pt x="4666079" y="5346549"/>
                </a:lnTo>
                <a:lnTo>
                  <a:pt x="0" y="53465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90640" y="-1543050"/>
            <a:ext cx="19210521" cy="4453378"/>
            <a:chOff x="0" y="0"/>
            <a:chExt cx="5059561" cy="11729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59561" cy="1172906"/>
            </a:xfrm>
            <a:custGeom>
              <a:avLst/>
              <a:gdLst/>
              <a:ahLst/>
              <a:cxnLst/>
              <a:rect l="l" t="t" r="r" b="b"/>
              <a:pathLst>
                <a:path w="5059561" h="1172906">
                  <a:moveTo>
                    <a:pt x="0" y="0"/>
                  </a:moveTo>
                  <a:lnTo>
                    <a:pt x="5059561" y="0"/>
                  </a:lnTo>
                  <a:lnTo>
                    <a:pt x="5059561" y="1172906"/>
                  </a:lnTo>
                  <a:lnTo>
                    <a:pt x="0" y="1172906"/>
                  </a:lnTo>
                  <a:close/>
                </a:path>
              </a:pathLst>
            </a:custGeom>
            <a:solidFill>
              <a:srgbClr val="051D40"/>
            </a:solidFill>
            <a:ln w="38100" cap="sq">
              <a:solidFill>
                <a:srgbClr val="56AE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59561" cy="12110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804754" y="9074551"/>
            <a:ext cx="1715127" cy="1715127"/>
          </a:xfrm>
          <a:custGeom>
            <a:avLst/>
            <a:gdLst/>
            <a:ahLst/>
            <a:cxnLst/>
            <a:rect l="l" t="t" r="r" b="b"/>
            <a:pathLst>
              <a:path w="1715127" h="1715127">
                <a:moveTo>
                  <a:pt x="0" y="0"/>
                </a:moveTo>
                <a:lnTo>
                  <a:pt x="1715127" y="0"/>
                </a:lnTo>
                <a:lnTo>
                  <a:pt x="1715127" y="1715126"/>
                </a:lnTo>
                <a:lnTo>
                  <a:pt x="0" y="17151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63441" y="-390286"/>
            <a:ext cx="1715127" cy="1715127"/>
          </a:xfrm>
          <a:custGeom>
            <a:avLst/>
            <a:gdLst/>
            <a:ahLst/>
            <a:cxnLst/>
            <a:rect l="l" t="t" r="r" b="b"/>
            <a:pathLst>
              <a:path w="1715127" h="1715127">
                <a:moveTo>
                  <a:pt x="0" y="0"/>
                </a:moveTo>
                <a:lnTo>
                  <a:pt x="1715127" y="0"/>
                </a:lnTo>
                <a:lnTo>
                  <a:pt x="1715127" y="1715127"/>
                </a:lnTo>
                <a:lnTo>
                  <a:pt x="0" y="17151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398071" y="-136788"/>
            <a:ext cx="2988937" cy="570615"/>
          </a:xfrm>
          <a:custGeom>
            <a:avLst/>
            <a:gdLst/>
            <a:ahLst/>
            <a:cxnLst/>
            <a:rect l="l" t="t" r="r" b="b"/>
            <a:pathLst>
              <a:path w="2988937" h="570615">
                <a:moveTo>
                  <a:pt x="0" y="0"/>
                </a:moveTo>
                <a:lnTo>
                  <a:pt x="2988938" y="0"/>
                </a:lnTo>
                <a:lnTo>
                  <a:pt x="2988938" y="570616"/>
                </a:lnTo>
                <a:lnTo>
                  <a:pt x="0" y="5706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0991" y="9922935"/>
            <a:ext cx="2988937" cy="570615"/>
          </a:xfrm>
          <a:custGeom>
            <a:avLst/>
            <a:gdLst/>
            <a:ahLst/>
            <a:cxnLst/>
            <a:rect l="l" t="t" r="r" b="b"/>
            <a:pathLst>
              <a:path w="2988937" h="570615">
                <a:moveTo>
                  <a:pt x="0" y="0"/>
                </a:moveTo>
                <a:lnTo>
                  <a:pt x="2988938" y="0"/>
                </a:lnTo>
                <a:lnTo>
                  <a:pt x="2988938" y="570616"/>
                </a:lnTo>
                <a:lnTo>
                  <a:pt x="0" y="5706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44689" y="6143300"/>
            <a:ext cx="2139863" cy="2377626"/>
          </a:xfrm>
          <a:custGeom>
            <a:avLst/>
            <a:gdLst/>
            <a:ahLst/>
            <a:cxnLst/>
            <a:rect l="l" t="t" r="r" b="b"/>
            <a:pathLst>
              <a:path w="2139863" h="2377626">
                <a:moveTo>
                  <a:pt x="0" y="0"/>
                </a:moveTo>
                <a:lnTo>
                  <a:pt x="2139863" y="0"/>
                </a:lnTo>
                <a:lnTo>
                  <a:pt x="2139863" y="2377625"/>
                </a:lnTo>
                <a:lnTo>
                  <a:pt x="0" y="23776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1686" y="4110257"/>
            <a:ext cx="15598345" cy="1617070"/>
          </a:xfrm>
          <a:custGeom>
            <a:avLst/>
            <a:gdLst/>
            <a:ahLst/>
            <a:cxnLst/>
            <a:rect l="l" t="t" r="r" b="b"/>
            <a:pathLst>
              <a:path w="15598345" h="1617070">
                <a:moveTo>
                  <a:pt x="0" y="0"/>
                </a:moveTo>
                <a:lnTo>
                  <a:pt x="15598345" y="0"/>
                </a:lnTo>
                <a:lnTo>
                  <a:pt x="15598345" y="1617069"/>
                </a:lnTo>
                <a:lnTo>
                  <a:pt x="0" y="161706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1685" b="-116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19882" y="5727326"/>
            <a:ext cx="11648236" cy="47625"/>
          </a:xfrm>
          <a:custGeom>
            <a:avLst/>
            <a:gdLst/>
            <a:ahLst/>
            <a:cxnLst/>
            <a:rect l="l" t="t" r="r" b="b"/>
            <a:pathLst>
              <a:path w="11648236" h="47625">
                <a:moveTo>
                  <a:pt x="0" y="0"/>
                </a:moveTo>
                <a:lnTo>
                  <a:pt x="11648236" y="0"/>
                </a:lnTo>
                <a:lnTo>
                  <a:pt x="11648236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5278" t="-2320628" r="-527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19882" y="8880189"/>
            <a:ext cx="11648236" cy="1042746"/>
          </a:xfrm>
          <a:custGeom>
            <a:avLst/>
            <a:gdLst/>
            <a:ahLst/>
            <a:cxnLst/>
            <a:rect l="l" t="t" r="r" b="b"/>
            <a:pathLst>
              <a:path w="11648236" h="1042746">
                <a:moveTo>
                  <a:pt x="0" y="0"/>
                </a:moveTo>
                <a:lnTo>
                  <a:pt x="11648236" y="0"/>
                </a:lnTo>
                <a:lnTo>
                  <a:pt x="11648236" y="1042746"/>
                </a:lnTo>
                <a:lnTo>
                  <a:pt x="0" y="104274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>
            <a:spLocks noGrp="1"/>
          </p:cNvSpPr>
          <p:nvPr>
            <p:ph type="title" idx="4294967295"/>
          </p:nvPr>
        </p:nvSpPr>
        <p:spPr>
          <a:xfrm>
            <a:off x="3919280" y="1636188"/>
            <a:ext cx="10450651" cy="723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7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6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w Bold"/>
                <a:ea typeface="+mn-ea"/>
                <a:cs typeface="+mn-cs"/>
              </a:rPr>
              <a:t>STATE APPROPRIATIONS PURPOSE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51686" y="2972514"/>
            <a:ext cx="8493442" cy="866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8797" lvl="1" indent="-269399" algn="just">
              <a:lnSpc>
                <a:spcPts val="3443"/>
              </a:lnSpc>
              <a:buFont typeface="Arial"/>
              <a:buChar char="•"/>
            </a:pPr>
            <a:r>
              <a:rPr lang="en-US" sz="2495">
                <a:solidFill>
                  <a:srgbClr val="FFFFFF"/>
                </a:solidFill>
                <a:latin typeface="Now Bold"/>
              </a:rPr>
              <a:t>10000 – State Appropriations </a:t>
            </a:r>
          </a:p>
          <a:p>
            <a:pPr marL="538797" lvl="1" indent="-269399" algn="just">
              <a:lnSpc>
                <a:spcPts val="3443"/>
              </a:lnSpc>
              <a:buFont typeface="Arial"/>
              <a:buChar char="•"/>
            </a:pPr>
            <a:r>
              <a:rPr lang="en-US" sz="2495">
                <a:solidFill>
                  <a:srgbClr val="FFFFFF"/>
                </a:solidFill>
                <a:latin typeface="Now Bold"/>
              </a:rPr>
              <a:t>11xxx – B-Unit Appropriations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128164" y="-2586935"/>
            <a:ext cx="5956513" cy="5956513"/>
          </a:xfrm>
          <a:custGeom>
            <a:avLst/>
            <a:gdLst/>
            <a:ahLst/>
            <a:cxnLst/>
            <a:rect l="l" t="t" r="r" b="b"/>
            <a:pathLst>
              <a:path w="5956513" h="5956513">
                <a:moveTo>
                  <a:pt x="0" y="0"/>
                </a:moveTo>
                <a:lnTo>
                  <a:pt x="5956513" y="0"/>
                </a:lnTo>
                <a:lnTo>
                  <a:pt x="5956513" y="5956513"/>
                </a:lnTo>
                <a:lnTo>
                  <a:pt x="0" y="5956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359890" y="7239384"/>
            <a:ext cx="5956513" cy="5956513"/>
          </a:xfrm>
          <a:custGeom>
            <a:avLst/>
            <a:gdLst/>
            <a:ahLst/>
            <a:cxnLst/>
            <a:rect l="l" t="t" r="r" b="b"/>
            <a:pathLst>
              <a:path w="5956513" h="5956513">
                <a:moveTo>
                  <a:pt x="0" y="0"/>
                </a:moveTo>
                <a:lnTo>
                  <a:pt x="5956513" y="0"/>
                </a:lnTo>
                <a:lnTo>
                  <a:pt x="5956513" y="5956513"/>
                </a:lnTo>
                <a:lnTo>
                  <a:pt x="0" y="5956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31548" y="3351098"/>
            <a:ext cx="12445484" cy="1255598"/>
          </a:xfrm>
          <a:custGeom>
            <a:avLst/>
            <a:gdLst/>
            <a:ahLst/>
            <a:cxnLst/>
            <a:rect l="l" t="t" r="r" b="b"/>
            <a:pathLst>
              <a:path w="12445484" h="1255598">
                <a:moveTo>
                  <a:pt x="0" y="0"/>
                </a:moveTo>
                <a:lnTo>
                  <a:pt x="12445483" y="0"/>
                </a:lnTo>
                <a:lnTo>
                  <a:pt x="12445483" y="1255598"/>
                </a:lnTo>
                <a:lnTo>
                  <a:pt x="0" y="12555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33666" y="4733946"/>
            <a:ext cx="12487158" cy="1233322"/>
          </a:xfrm>
          <a:custGeom>
            <a:avLst/>
            <a:gdLst/>
            <a:ahLst/>
            <a:cxnLst/>
            <a:rect l="l" t="t" r="r" b="b"/>
            <a:pathLst>
              <a:path w="12487158" h="1233322">
                <a:moveTo>
                  <a:pt x="0" y="0"/>
                </a:moveTo>
                <a:lnTo>
                  <a:pt x="12487159" y="0"/>
                </a:lnTo>
                <a:lnTo>
                  <a:pt x="12487159" y="1233322"/>
                </a:lnTo>
                <a:lnTo>
                  <a:pt x="0" y="12333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53" b="-25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31548" y="6811092"/>
            <a:ext cx="12443365" cy="1145835"/>
          </a:xfrm>
          <a:custGeom>
            <a:avLst/>
            <a:gdLst/>
            <a:ahLst/>
            <a:cxnLst/>
            <a:rect l="l" t="t" r="r" b="b"/>
            <a:pathLst>
              <a:path w="12443365" h="1145835">
                <a:moveTo>
                  <a:pt x="0" y="0"/>
                </a:moveTo>
                <a:lnTo>
                  <a:pt x="12443364" y="0"/>
                </a:lnTo>
                <a:lnTo>
                  <a:pt x="12443364" y="1145835"/>
                </a:lnTo>
                <a:lnTo>
                  <a:pt x="0" y="11458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31548" y="8080752"/>
            <a:ext cx="12443365" cy="1326756"/>
          </a:xfrm>
          <a:custGeom>
            <a:avLst/>
            <a:gdLst/>
            <a:ahLst/>
            <a:cxnLst/>
            <a:rect l="l" t="t" r="r" b="b"/>
            <a:pathLst>
              <a:path w="12443365" h="1326756">
                <a:moveTo>
                  <a:pt x="0" y="0"/>
                </a:moveTo>
                <a:lnTo>
                  <a:pt x="12443364" y="0"/>
                </a:lnTo>
                <a:lnTo>
                  <a:pt x="12443364" y="1326756"/>
                </a:lnTo>
                <a:lnTo>
                  <a:pt x="0" y="13267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2596623" y="1779083"/>
            <a:ext cx="10753915" cy="9715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52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6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w Bold"/>
                <a:ea typeface="+mn-ea"/>
                <a:cs typeface="+mn-cs"/>
              </a:rPr>
              <a:t>APPROPRIATION PURPOSE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33666" y="2754833"/>
            <a:ext cx="6762734" cy="596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30"/>
              </a:lnSpc>
              <a:spcBef>
                <a:spcPct val="0"/>
              </a:spcBef>
            </a:pPr>
            <a:r>
              <a:rPr lang="en-US" sz="3500" dirty="0">
                <a:solidFill>
                  <a:srgbClr val="4BD1FB"/>
                </a:solidFill>
                <a:latin typeface="DM Sans Bold"/>
              </a:rPr>
              <a:t>10000 – State Appropriations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24794" y="9642041"/>
            <a:ext cx="5258991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DM Sans Bold"/>
              </a:rPr>
              <a:t>HB19 – FY 2024 Appropriations Bill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559860" y="6091002"/>
            <a:ext cx="6736540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30"/>
              </a:lnSpc>
              <a:spcBef>
                <a:spcPct val="0"/>
              </a:spcBef>
            </a:pPr>
            <a:r>
              <a:rPr lang="en-US" sz="3500" dirty="0">
                <a:solidFill>
                  <a:srgbClr val="4BD1FB"/>
                </a:solidFill>
                <a:latin typeface="DM Sans Bold"/>
              </a:rPr>
              <a:t>11XXX - B-Unit Appropriations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90640" y="-1543050"/>
            <a:ext cx="19210521" cy="4453378"/>
            <a:chOff x="0" y="0"/>
            <a:chExt cx="5059561" cy="11729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59561" cy="1172906"/>
            </a:xfrm>
            <a:custGeom>
              <a:avLst/>
              <a:gdLst/>
              <a:ahLst/>
              <a:cxnLst/>
              <a:rect l="l" t="t" r="r" b="b"/>
              <a:pathLst>
                <a:path w="5059561" h="1172906">
                  <a:moveTo>
                    <a:pt x="0" y="0"/>
                  </a:moveTo>
                  <a:lnTo>
                    <a:pt x="5059561" y="0"/>
                  </a:lnTo>
                  <a:lnTo>
                    <a:pt x="5059561" y="1172906"/>
                  </a:lnTo>
                  <a:lnTo>
                    <a:pt x="0" y="1172906"/>
                  </a:lnTo>
                  <a:close/>
                </a:path>
              </a:pathLst>
            </a:custGeom>
            <a:solidFill>
              <a:srgbClr val="051D40"/>
            </a:solidFill>
            <a:ln w="38100" cap="sq">
              <a:solidFill>
                <a:srgbClr val="56AE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59561" cy="12110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804754" y="9074551"/>
            <a:ext cx="1715127" cy="1715127"/>
          </a:xfrm>
          <a:custGeom>
            <a:avLst/>
            <a:gdLst/>
            <a:ahLst/>
            <a:cxnLst/>
            <a:rect l="l" t="t" r="r" b="b"/>
            <a:pathLst>
              <a:path w="1715127" h="1715127">
                <a:moveTo>
                  <a:pt x="0" y="0"/>
                </a:moveTo>
                <a:lnTo>
                  <a:pt x="1715127" y="0"/>
                </a:lnTo>
                <a:lnTo>
                  <a:pt x="1715127" y="1715126"/>
                </a:lnTo>
                <a:lnTo>
                  <a:pt x="0" y="17151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63441" y="-390286"/>
            <a:ext cx="1715127" cy="1715127"/>
          </a:xfrm>
          <a:custGeom>
            <a:avLst/>
            <a:gdLst/>
            <a:ahLst/>
            <a:cxnLst/>
            <a:rect l="l" t="t" r="r" b="b"/>
            <a:pathLst>
              <a:path w="1715127" h="1715127">
                <a:moveTo>
                  <a:pt x="0" y="0"/>
                </a:moveTo>
                <a:lnTo>
                  <a:pt x="1715127" y="0"/>
                </a:lnTo>
                <a:lnTo>
                  <a:pt x="1715127" y="1715127"/>
                </a:lnTo>
                <a:lnTo>
                  <a:pt x="0" y="17151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398071" y="-136788"/>
            <a:ext cx="2988937" cy="570615"/>
          </a:xfrm>
          <a:custGeom>
            <a:avLst/>
            <a:gdLst/>
            <a:ahLst/>
            <a:cxnLst/>
            <a:rect l="l" t="t" r="r" b="b"/>
            <a:pathLst>
              <a:path w="2988937" h="570615">
                <a:moveTo>
                  <a:pt x="0" y="0"/>
                </a:moveTo>
                <a:lnTo>
                  <a:pt x="2988938" y="0"/>
                </a:lnTo>
                <a:lnTo>
                  <a:pt x="2988938" y="570616"/>
                </a:lnTo>
                <a:lnTo>
                  <a:pt x="0" y="5706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0991" y="9922935"/>
            <a:ext cx="2988937" cy="570615"/>
          </a:xfrm>
          <a:custGeom>
            <a:avLst/>
            <a:gdLst/>
            <a:ahLst/>
            <a:cxnLst/>
            <a:rect l="l" t="t" r="r" b="b"/>
            <a:pathLst>
              <a:path w="2988937" h="570615">
                <a:moveTo>
                  <a:pt x="0" y="0"/>
                </a:moveTo>
                <a:lnTo>
                  <a:pt x="2988938" y="0"/>
                </a:lnTo>
                <a:lnTo>
                  <a:pt x="2988938" y="570616"/>
                </a:lnTo>
                <a:lnTo>
                  <a:pt x="0" y="5706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835682"/>
              </p:ext>
            </p:extLst>
          </p:nvPr>
        </p:nvGraphicFramePr>
        <p:xfrm>
          <a:off x="1838564" y="3769785"/>
          <a:ext cx="14610873" cy="7342290"/>
        </p:xfrm>
        <a:graphic>
          <a:graphicData uri="http://schemas.openxmlformats.org/drawingml/2006/table">
            <a:tbl>
              <a:tblPr firstRow="1"/>
              <a:tblGrid>
                <a:gridCol w="7047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3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5359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344896"/>
                  </a:ext>
                </a:extLst>
              </a:tr>
              <a:tr h="1025359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51D40"/>
                          </a:solidFill>
                          <a:latin typeface="DM Sans Bold"/>
                        </a:rPr>
                        <a:t>Allowable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51D40"/>
                          </a:solidFill>
                          <a:latin typeface="DM Sans Bold"/>
                        </a:rPr>
                        <a:t>Unallowable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783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51D40"/>
                          </a:solidFill>
                          <a:latin typeface="DM Sans Bold"/>
                        </a:rPr>
                        <a:t>Advertising (not sponsorship)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51D40"/>
                          </a:solidFill>
                          <a:latin typeface="DM Sans Bold"/>
                        </a:rPr>
                        <a:t>Donations to Charitable Organizations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8479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51D40"/>
                          </a:solidFill>
                          <a:latin typeface="DM Sans Bold"/>
                        </a:rPr>
                        <a:t>Conference Registration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51D40"/>
                          </a:solidFill>
                          <a:latin typeface="DM Sans Bold"/>
                        </a:rPr>
                        <a:t>Commencement Stoles for Students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5359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51D40"/>
                          </a:solidFill>
                          <a:latin typeface="DM Sans Bold"/>
                        </a:rPr>
                        <a:t>Equipment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51D40"/>
                          </a:solidFill>
                          <a:latin typeface="DM Sans Bold"/>
                        </a:rPr>
                        <a:t>Student Entertainment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1592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51D40"/>
                          </a:solidFill>
                          <a:latin typeface="DM Sans Bold"/>
                        </a:rPr>
                        <a:t>Subscriptions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51D40"/>
                          </a:solidFill>
                          <a:latin typeface="DM Sans Bold"/>
                        </a:rPr>
                        <a:t>Food/meals - holiday, retirement, sympathy, etc.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5359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51D40"/>
                          </a:solidFill>
                          <a:latin typeface="DM Sans Bold"/>
                        </a:rPr>
                        <a:t>Supplies and Materials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dirty="0">
                          <a:solidFill>
                            <a:srgbClr val="051D40"/>
                          </a:solidFill>
                          <a:latin typeface="DM Sans Bold"/>
                        </a:rPr>
                        <a:t>Gifts to Employees or Students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51D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3689295" y="1204098"/>
            <a:ext cx="10450651" cy="1447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7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6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w Bold"/>
                <a:ea typeface="+mn-ea"/>
                <a:cs typeface="+mn-cs"/>
              </a:rPr>
              <a:t>APPROPRIATION USES AND LIMITATIONS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53928" y="2963819"/>
            <a:ext cx="7728671" cy="568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99"/>
              </a:lnSpc>
            </a:pPr>
            <a:r>
              <a:rPr lang="en-US" sz="3999" dirty="0">
                <a:solidFill>
                  <a:srgbClr val="FF3131"/>
                </a:solidFill>
                <a:latin typeface="Impact"/>
              </a:rPr>
              <a:t>EXAMPLES ONLY: NOT A COMPLIETE LIST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868</Words>
  <Application>Microsoft Office PowerPoint</Application>
  <PresentationFormat>Custom</PresentationFormat>
  <Paragraphs>145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DM Sans Bold</vt:lpstr>
      <vt:lpstr>Calibri</vt:lpstr>
      <vt:lpstr>Canva Sans</vt:lpstr>
      <vt:lpstr>Arial</vt:lpstr>
      <vt:lpstr>DM Sans Italics</vt:lpstr>
      <vt:lpstr>DM Sans</vt:lpstr>
      <vt:lpstr>Now Bold</vt:lpstr>
      <vt:lpstr>Impact</vt:lpstr>
      <vt:lpstr>Office Theme</vt:lpstr>
      <vt:lpstr>THE COLOR OF MONEY: USES &amp; LIMITATIONS</vt:lpstr>
      <vt:lpstr>OVERVIEW</vt:lpstr>
      <vt:lpstr>USG Guidance</vt:lpstr>
      <vt:lpstr>PowerPoint Presentation</vt:lpstr>
      <vt:lpstr>FUND USES AND LIMITATIONS</vt:lpstr>
      <vt:lpstr>FUNDS</vt:lpstr>
      <vt:lpstr>STATE APPROPRIATIONS PURPOSE</vt:lpstr>
      <vt:lpstr>APPROPRIATION PURPOSE</vt:lpstr>
      <vt:lpstr>APPROPRIATION USES AND LIMITATIONS</vt:lpstr>
      <vt:lpstr>The purpose of tuition and other general is similar to state appropriations and should be used for student instruction and to support student learning. </vt:lpstr>
      <vt:lpstr>TUITION AND OTHER GENEARL FUND USES AND LIMITATIONS</vt:lpstr>
      <vt:lpstr>In limited situations, an institution may identify a need within an auxiliary fund and request a transfer of institutional funds (E&amp;G) from the Chancellor. Remember, transferring funds does not “recolor” the money to a new purpose. The expense must still have an E&amp;G purpose within an auxiliary fund.  </vt:lpstr>
      <vt:lpstr>AUXILIARY FUNDS USES AND LIMITATIONS</vt:lpstr>
      <vt:lpstr>STUDENT ACTIVITIES FUNDS PURPOSE</vt:lpstr>
      <vt:lpstr>STUDENT ACTIVITY FUND USES AND LIMITATIONS</vt:lpstr>
      <vt:lpstr>Q&amp;A</vt:lpstr>
      <vt:lpstr>KEY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Color of Money: Uses &amp; Limitations</dc:title>
  <cp:lastModifiedBy>Brandon Silvers</cp:lastModifiedBy>
  <cp:revision>6</cp:revision>
  <dcterms:created xsi:type="dcterms:W3CDTF">2006-08-16T00:00:00Z</dcterms:created>
  <dcterms:modified xsi:type="dcterms:W3CDTF">2026-03-04T15:39:19Z</dcterms:modified>
  <dc:identifier>DAFyhC7g7OU</dc:identifier>
</cp:coreProperties>
</file>