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3_C961B558.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7" r:id="rId5"/>
    <p:sldId id="261" r:id="rId6"/>
    <p:sldId id="271" r:id="rId7"/>
    <p:sldId id="272" r:id="rId8"/>
    <p:sldId id="275" r:id="rId9"/>
    <p:sldId id="294" r:id="rId10"/>
    <p:sldId id="279" r:id="rId11"/>
    <p:sldId id="281" r:id="rId12"/>
    <p:sldId id="285" r:id="rId13"/>
    <p:sldId id="286" r:id="rId14"/>
    <p:sldId id="259" r:id="rId15"/>
    <p:sldId id="287" r:id="rId16"/>
    <p:sldId id="292" r:id="rId17"/>
    <p:sldId id="291" r:id="rId18"/>
    <p:sldId id="290" r:id="rId19"/>
    <p:sldId id="289" r:id="rId20"/>
    <p:sldId id="288" r:id="rId21"/>
    <p:sldId id="2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userDrawn="1">
          <p15:clr>
            <a:srgbClr val="A4A3A4"/>
          </p15:clr>
        </p15:guide>
        <p15:guide id="7" orient="horz" pos="4320" userDrawn="1">
          <p15:clr>
            <a:srgbClr val="A4A3A4"/>
          </p15:clr>
        </p15:guide>
        <p15:guide id="8" pos="120" userDrawn="1">
          <p15:clr>
            <a:srgbClr val="A4A3A4"/>
          </p15:clr>
        </p15:guide>
        <p15:guide id="9" pos="7560" userDrawn="1">
          <p15:clr>
            <a:srgbClr val="A4A3A4"/>
          </p15:clr>
        </p15:guide>
        <p15:guide id="10" orient="horz" pos="3456" userDrawn="1">
          <p15:clr>
            <a:srgbClr val="A4A3A4"/>
          </p15:clr>
        </p15:guide>
        <p15:guide id="11" orient="horz" pos="2592" userDrawn="1">
          <p15:clr>
            <a:srgbClr val="A4A3A4"/>
          </p15:clr>
        </p15:guide>
        <p15:guide id="12" orient="horz" pos="1728" userDrawn="1">
          <p15:clr>
            <a:srgbClr val="A4A3A4"/>
          </p15:clr>
        </p15:guide>
        <p15:guide id="13" orient="horz" pos="864" userDrawn="1">
          <p15:clr>
            <a:srgbClr val="A4A3A4"/>
          </p15:clr>
        </p15:guide>
        <p15:guide id="14" orient="horz" pos="3888" userDrawn="1">
          <p15:clr>
            <a:srgbClr val="A4A3A4"/>
          </p15:clr>
        </p15:guide>
        <p15:guide id="15" orient="horz" pos="3024" userDrawn="1">
          <p15:clr>
            <a:srgbClr val="A4A3A4"/>
          </p15:clr>
        </p15:guide>
        <p15:guide id="16" orient="horz" pos="2160" userDrawn="1">
          <p15:clr>
            <a:srgbClr val="A4A3A4"/>
          </p15:clr>
        </p15:guide>
        <p15:guide id="17" orient="horz" pos="1296" userDrawn="1">
          <p15:clr>
            <a:srgbClr val="A4A3A4"/>
          </p15:clr>
        </p15:guide>
        <p15:guide id="18" orient="horz" pos="432" userDrawn="1">
          <p15:clr>
            <a:srgbClr val="A4A3A4"/>
          </p15:clr>
        </p15:guide>
        <p15:guide id="19" userDrawn="1">
          <p15:clr>
            <a:srgbClr val="A4A3A4"/>
          </p15:clr>
        </p15:guide>
        <p15:guide id="20" pos="7680" userDrawn="1">
          <p15:clr>
            <a:srgbClr val="A4A3A4"/>
          </p15:clr>
        </p15:guide>
        <p15:guide id="21" pos="1920" userDrawn="1">
          <p15:clr>
            <a:srgbClr val="A4A3A4"/>
          </p15:clr>
        </p15:guide>
        <p15:guide id="22" pos="3840" userDrawn="1">
          <p15:clr>
            <a:srgbClr val="A4A3A4"/>
          </p15:clr>
        </p15:guide>
        <p15:guide id="23" pos="5760" userDrawn="1">
          <p15:clr>
            <a:srgbClr val="A4A3A4"/>
          </p15:clr>
        </p15:guide>
        <p15:guide id="24" pos="960" userDrawn="1">
          <p15:clr>
            <a:srgbClr val="A4A3A4"/>
          </p15:clr>
        </p15:guide>
        <p15:guide id="25" pos="2880" userDrawn="1">
          <p15:clr>
            <a:srgbClr val="A4A3A4"/>
          </p15:clr>
        </p15:guide>
        <p15:guide id="26" pos="4800" userDrawn="1">
          <p15:clr>
            <a:srgbClr val="A4A3A4"/>
          </p15:clr>
        </p15:guide>
        <p15:guide id="27" pos="6720" userDrawn="1">
          <p15:clr>
            <a:srgbClr val="A4A3A4"/>
          </p15:clr>
        </p15:guide>
        <p15:guide id="28" pos="1440" userDrawn="1">
          <p15:clr>
            <a:srgbClr val="A4A3A4"/>
          </p15:clr>
        </p15:guide>
        <p15:guide id="29" pos="480" userDrawn="1">
          <p15:clr>
            <a:srgbClr val="A4A3A4"/>
          </p15:clr>
        </p15:guide>
        <p15:guide id="30" pos="2400" userDrawn="1">
          <p15:clr>
            <a:srgbClr val="A4A3A4"/>
          </p15:clr>
        </p15:guide>
        <p15:guide id="31" pos="3360" userDrawn="1">
          <p15:clr>
            <a:srgbClr val="A4A3A4"/>
          </p15:clr>
        </p15:guide>
        <p15:guide id="32" pos="4320" userDrawn="1">
          <p15:clr>
            <a:srgbClr val="A4A3A4"/>
          </p15:clr>
        </p15:guide>
        <p15:guide id="33" pos="5280" userDrawn="1">
          <p15:clr>
            <a:srgbClr val="A4A3A4"/>
          </p15:clr>
        </p15:guide>
        <p15:guide id="34" pos="6240" userDrawn="1">
          <p15:clr>
            <a:srgbClr val="A4A3A4"/>
          </p15:clr>
        </p15:guide>
        <p15:guide id="35" pos="7200" userDrawn="1">
          <p15:clr>
            <a:srgbClr val="A4A3A4"/>
          </p15:clr>
        </p15:guide>
        <p15:guide id="36" orient="horz" pos="4224" userDrawn="1">
          <p15:clr>
            <a:srgbClr val="A4A3A4"/>
          </p15:clr>
        </p15:guide>
        <p15:guide id="37" orient="horz" pos="96" userDrawn="1">
          <p15:clr>
            <a:srgbClr val="A4A3A4"/>
          </p15:clr>
        </p15:guide>
        <p15:guide id="38" orient="horz" pos="417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57B699-1426-AC6D-C137-2D31FB358F07}" name="Kara Alexis Walker" initials="KW" userId="S::kaw61119@uga.edu::18cf88b2-5790-4e16-9eb3-417e58ee542f" providerId="AD"/>
  <p188:author id="{5FE98BD8-FBAA-3CBF-CA3C-5D6EF7894558}" name="Amy Brown" initials="AB" userId="S::amybrown@uga.edu::1aac21d9-ffe2-48bd-8cc0-7cc94fd200d0" providerId="AD"/>
  <p188:author id="{0F7555DA-7FB0-EDC1-D166-DCAB80DF7B49}" name="Kim Seabolt" initials="KS" userId="S::seaboltk@uga.edu::f0134fa4-42c0-4ffc-9097-8fa10a2966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A0C2F"/>
    <a:srgbClr val="8C908E"/>
    <a:srgbClr val="BC1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03711-0E04-B0FB-0343-2A4D06A7FA84}" v="25" dt="2026-06-05T13:41:22.481"/>
    <p1510:client id="{3B48B03D-FFE5-4E2C-A90D-228A5E6805C5}" v="17" dt="2026-06-04T20:16:00.657"/>
    <p1510:client id="{9F548D9A-EECB-42B8-4D4A-A49CEDB54601}" v="181" dt="2026-06-05T13:38:00.694"/>
    <p1510:client id="{BF1B12FF-3916-CFB9-7D17-C31EAC1F4C35}" v="5" dt="2026-06-05T19:50:02.544"/>
    <p1510:client id="{D2084A72-1B6B-98DD-296E-00F46DCEFA8D}" v="9" dt="2026-06-05T19:33:12.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83"/>
    <p:restoredTop sz="86438"/>
  </p:normalViewPr>
  <p:slideViewPr>
    <p:cSldViewPr snapToGrid="0" snapToObjects="1" showGuides="1">
      <p:cViewPr varScale="1">
        <p:scale>
          <a:sx n="95" d="100"/>
          <a:sy n="95" d="100"/>
        </p:scale>
        <p:origin x="528" y="114"/>
      </p:cViewPr>
      <p:guideLst>
        <p:guide orient="horz"/>
        <p:guide orient="horz" pos="4320"/>
        <p:guide pos="120"/>
        <p:guide pos="7560"/>
        <p:guide orient="horz" pos="3456"/>
        <p:guide orient="horz" pos="2592"/>
        <p:guide orient="horz" pos="1728"/>
        <p:guide orient="horz" pos="864"/>
        <p:guide orient="horz" pos="3888"/>
        <p:guide orient="horz" pos="3024"/>
        <p:guide orient="horz" pos="2160"/>
        <p:guide orient="horz" pos="1296"/>
        <p:guide orient="horz" pos="432"/>
        <p:guide/>
        <p:guide pos="7680"/>
        <p:guide pos="1920"/>
        <p:guide pos="3840"/>
        <p:guide pos="5760"/>
        <p:guide pos="960"/>
        <p:guide pos="2880"/>
        <p:guide pos="4800"/>
        <p:guide pos="6720"/>
        <p:guide pos="1440"/>
        <p:guide pos="480"/>
        <p:guide pos="2400"/>
        <p:guide pos="3360"/>
        <p:guide pos="4320"/>
        <p:guide pos="5280"/>
        <p:guide pos="6240"/>
        <p:guide pos="7200"/>
        <p:guide orient="horz" pos="4224"/>
        <p:guide orient="horz" pos="96"/>
        <p:guide orient="horz" pos="417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omments/modernComment_113_C961B558.xml><?xml version="1.0" encoding="utf-8"?>
<p188:cmLst xmlns:a="http://schemas.openxmlformats.org/drawingml/2006/main" xmlns:r="http://schemas.openxmlformats.org/officeDocument/2006/relationships" xmlns:p188="http://schemas.microsoft.com/office/powerpoint/2018/8/main">
  <p188:cm id="{46CE67C7-950B-469F-8C73-E9FA23A2FDB8}" authorId="{0F7555DA-7FB0-EDC1-D166-DCAB80DF7B49}" created="2026-06-05T13:29:07.070">
    <ac:deMkLst xmlns:ac="http://schemas.microsoft.com/office/drawing/2013/main/command">
      <pc:docMk xmlns:pc="http://schemas.microsoft.com/office/powerpoint/2013/main/command"/>
      <pc:sldMk xmlns:pc="http://schemas.microsoft.com/office/powerpoint/2013/main/command" cId="3378623832" sldId="275"/>
      <ac:spMk id="6" creationId="{495DE92B-4119-1D77-57CA-C846DFF8FBD0}"/>
    </ac:deMkLst>
    <p188:txBody>
      <a:bodyPr/>
      <a:lstStyle/>
      <a:p>
        <a:r>
          <a:rPr lang="en-US"/>
          <a:t>added the to avoid a duplicate payment processing. does this make sense?</a:t>
        </a:r>
      </a:p>
    </p188:txBody>
    <p188:extLst>
      <p:ext xmlns:p="http://schemas.openxmlformats.org/presentationml/2006/main" uri="{57CB4572-C831-44C2-8A1C-0ADB6CCDFE69}">
        <p223:reactions xmlns:p223="http://schemas.microsoft.com/office/powerpoint/2022/03/main">
          <p223:rxn type="👍">
            <p223:instance time="2026-06-05T19:32:50.438" authorId="{5FE98BD8-FBAA-3CBF-CA3C-5D6EF7894558}"/>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011D7-FE6A-4143-A824-E8F0009F4A74}" type="datetimeFigureOut">
              <a:t>6/5/2026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BF397-2A2E-5243-9C89-299CAB272396}" type="slidenum">
              <a:t>‹#›</a:t>
            </a:fld>
            <a:endParaRPr lang="en-US"/>
          </a:p>
        </p:txBody>
      </p:sp>
    </p:spTree>
    <p:extLst>
      <p:ext uri="{BB962C8B-B14F-4D97-AF65-F5344CB8AC3E}">
        <p14:creationId xmlns:p14="http://schemas.microsoft.com/office/powerpoint/2010/main" val="1634051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BF397-2A2E-5243-9C89-299CAB272396}" type="slidenum">
              <a:rPr lang="en-US" smtClean="0"/>
              <a:t>4</a:t>
            </a:fld>
            <a:endParaRPr lang="en-US"/>
          </a:p>
        </p:txBody>
      </p:sp>
    </p:spTree>
    <p:extLst>
      <p:ext uri="{BB962C8B-B14F-4D97-AF65-F5344CB8AC3E}">
        <p14:creationId xmlns:p14="http://schemas.microsoft.com/office/powerpoint/2010/main" val="441002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out UGA">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userDrawn="1"/>
        </p:nvSpPr>
        <p:spPr>
          <a:xfrm>
            <a:off x="2644775" y="2728978"/>
            <a:ext cx="6902450" cy="2677656"/>
          </a:xfrm>
          <a:prstGeom prst="rect">
            <a:avLst/>
          </a:prstGeom>
          <a:noFill/>
        </p:spPr>
        <p:txBody>
          <a:bodyPr wrap="square" rtlCol="0">
            <a:spAutoFit/>
          </a:bodyPr>
          <a:lstStyle/>
          <a:p>
            <a:pPr algn="ctr"/>
            <a:r>
              <a:rPr lang="en-US" sz="1400" b="0" i="0" kern="1200">
                <a:solidFill>
                  <a:schemeClr val="tx1"/>
                </a:solidFill>
                <a:latin typeface="Georgia" charset="0"/>
                <a:ea typeface="Georgia" charset="0"/>
                <a:cs typeface="Georgia" charset="0"/>
              </a:rPr>
              <a:t>Chartered by the state of Georgia in 1785, the University of Georgia is the birthplace of public higher education in America — launching our nation’s great tradition of world-class public education. What began as a commitment to inspire the next generation grows stronger today through global research, hands-on experiential learning and extensive outreach. One of America’s “Public Ivies” and a top 12 best value in public higher education, the University of Georgia tackles some of the world’s grand challenges</a:t>
            </a:r>
            <a:r>
              <a:rPr lang="en-US" sz="1400" b="0" i="0" kern="1200" baseline="0">
                <a:solidFill>
                  <a:schemeClr val="tx1"/>
                </a:solidFill>
                <a:latin typeface="Georgia" charset="0"/>
                <a:ea typeface="Georgia" charset="0"/>
                <a:cs typeface="Georgia" charset="0"/>
              </a:rPr>
              <a:t> </a:t>
            </a:r>
            <a:r>
              <a:rPr lang="en-US" sz="1400" b="0" i="0" kern="1200">
                <a:solidFill>
                  <a:schemeClr val="tx1"/>
                </a:solidFill>
                <a:latin typeface="Georgia" charset="0"/>
                <a:ea typeface="Georgia" charset="0"/>
                <a:cs typeface="Georgia" charset="0"/>
              </a:rPr>
              <a:t>— from combating infectious disease and securing the world’s food supply to advancing economic growth and analyzing the environment.</a:t>
            </a:r>
          </a:p>
          <a:p>
            <a:pPr algn="ctr"/>
            <a:r>
              <a:rPr lang="en-US" sz="1400" b="0" i="0" kern="1200">
                <a:solidFill>
                  <a:schemeClr val="tx1"/>
                </a:solidFill>
                <a:latin typeface="Georgia" charset="0"/>
                <a:ea typeface="Georgia" charset="0"/>
                <a:cs typeface="Georgia" charset="0"/>
              </a:rPr>
              <a:t> </a:t>
            </a:r>
          </a:p>
          <a:p>
            <a:pPr algn="ctr"/>
            <a:r>
              <a:rPr lang="en-US" sz="1400" b="0" i="0" kern="1200">
                <a:solidFill>
                  <a:schemeClr val="tx1"/>
                </a:solidFill>
                <a:latin typeface="Georgia" charset="0"/>
                <a:ea typeface="Georgia" charset="0"/>
                <a:cs typeface="Georgia" charset="0"/>
              </a:rPr>
              <a:t>Located in Classic City of Athens, approximately an hour northeast of Atlanta, Georgia’s flagship university thrives in a community that promotes the benefits of a culture-rich</a:t>
            </a:r>
            <a:r>
              <a:rPr lang="en-US" sz="1400" b="0" i="0" kern="1200" baseline="0">
                <a:solidFill>
                  <a:schemeClr val="tx1"/>
                </a:solidFill>
                <a:latin typeface="Georgia" charset="0"/>
                <a:ea typeface="Georgia" charset="0"/>
                <a:cs typeface="Georgia" charset="0"/>
              </a:rPr>
              <a:t> </a:t>
            </a:r>
            <a:r>
              <a:rPr lang="en-US" sz="1400" b="0" i="0" kern="1200">
                <a:solidFill>
                  <a:schemeClr val="tx1"/>
                </a:solidFill>
                <a:latin typeface="Georgia" charset="0"/>
                <a:ea typeface="Georgia" charset="0"/>
                <a:cs typeface="Georgia" charset="0"/>
              </a:rPr>
              <a:t>college town with a strong economic center.</a:t>
            </a:r>
            <a:endParaRPr lang="en-US" sz="1400" b="0" i="0">
              <a:latin typeface="Georgia" charset="0"/>
              <a:ea typeface="Georgia" charset="0"/>
              <a:cs typeface="Georgia" charset="0"/>
            </a:endParaRPr>
          </a:p>
        </p:txBody>
      </p:sp>
      <p:sp>
        <p:nvSpPr>
          <p:cNvPr id="11" name="Rectangle 10">
            <a:extLst>
              <a:ext uri="{C183D7F6-B498-43B3-948B-1728B52AA6E4}">
                <adec:decorative xmlns:adec="http://schemas.microsoft.com/office/drawing/2017/decorative" val="1"/>
              </a:ext>
            </a:extLst>
          </p:cNvPr>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4B00780-73DE-2FAB-B5E9-D1E967A34C6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219450" y="868064"/>
            <a:ext cx="1753100" cy="1347612"/>
          </a:xfrm>
          <a:prstGeom prst="rect">
            <a:avLst/>
          </a:prstGeom>
        </p:spPr>
      </p:pic>
      <p:sp>
        <p:nvSpPr>
          <p:cNvPr id="4" name="Title 1">
            <a:extLst>
              <a:ext uri="{FF2B5EF4-FFF2-40B4-BE49-F238E27FC236}">
                <a16:creationId xmlns:a16="http://schemas.microsoft.com/office/drawing/2014/main" id="{858D1597-B3A0-FB9B-E833-FB8DD4BF6EBE}"/>
              </a:ext>
            </a:extLst>
          </p:cNvPr>
          <p:cNvSpPr>
            <a:spLocks noGrp="1"/>
          </p:cNvSpPr>
          <p:nvPr>
            <p:ph type="title" hasCustomPrompt="1"/>
          </p:nvPr>
        </p:nvSpPr>
        <p:spPr>
          <a:xfrm>
            <a:off x="-1527313" y="839536"/>
            <a:ext cx="1169498" cy="1282775"/>
          </a:xfrm>
        </p:spPr>
        <p:txBody>
          <a:bodyPr>
            <a:normAutofit/>
          </a:bodyPr>
          <a:lstStyle>
            <a:lvl1pPr>
              <a:defRPr sz="2000"/>
            </a:lvl1pPr>
          </a:lstStyle>
          <a:p>
            <a:r>
              <a:rPr lang="en-US" dirty="0"/>
              <a:t>Fill out hidden title slide</a:t>
            </a:r>
          </a:p>
        </p:txBody>
      </p:sp>
    </p:spTree>
    <p:extLst>
      <p:ext uri="{BB962C8B-B14F-4D97-AF65-F5344CB8AC3E}">
        <p14:creationId xmlns:p14="http://schemas.microsoft.com/office/powerpoint/2010/main" val="19726338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20" userDrawn="1">
          <p15:clr>
            <a:srgbClr val="FBAE40"/>
          </p15:clr>
        </p15:guide>
        <p15:guide id="4" pos="4800" userDrawn="1">
          <p15:clr>
            <a:srgbClr val="FBAE40"/>
          </p15:clr>
        </p15:guide>
        <p15:guide id="5" pos="5280" userDrawn="1">
          <p15:clr>
            <a:srgbClr val="FBAE40"/>
          </p15:clr>
        </p15:guide>
        <p15:guide id="6" pos="5760" userDrawn="1">
          <p15:clr>
            <a:srgbClr val="FBAE40"/>
          </p15:clr>
        </p15:guide>
        <p15:guide id="7" pos="6240" userDrawn="1">
          <p15:clr>
            <a:srgbClr val="FBAE40"/>
          </p15:clr>
        </p15:guide>
        <p15:guide id="8" pos="6720" userDrawn="1">
          <p15:clr>
            <a:srgbClr val="FBAE40"/>
          </p15:clr>
        </p15:guide>
        <p15:guide id="9" pos="7200" userDrawn="1">
          <p15:clr>
            <a:srgbClr val="FBAE40"/>
          </p15:clr>
        </p15:guide>
        <p15:guide id="10" pos="7680" userDrawn="1">
          <p15:clr>
            <a:srgbClr val="FBAE40"/>
          </p15:clr>
        </p15:guide>
        <p15:guide id="11" pos="3360" userDrawn="1">
          <p15:clr>
            <a:srgbClr val="FBAE40"/>
          </p15:clr>
        </p15:guide>
        <p15:guide id="12" pos="2880" userDrawn="1">
          <p15:clr>
            <a:srgbClr val="FBAE40"/>
          </p15:clr>
        </p15:guide>
        <p15:guide id="13" pos="2400" userDrawn="1">
          <p15:clr>
            <a:srgbClr val="FBAE40"/>
          </p15:clr>
        </p15:guide>
        <p15:guide id="14" pos="1920" userDrawn="1">
          <p15:clr>
            <a:srgbClr val="FBAE40"/>
          </p15:clr>
        </p15:guide>
        <p15:guide id="15" pos="1440" userDrawn="1">
          <p15:clr>
            <a:srgbClr val="FBAE40"/>
          </p15:clr>
        </p15:guide>
        <p15:guide id="16" pos="960" userDrawn="1">
          <p15:clr>
            <a:srgbClr val="FBAE40"/>
          </p15:clr>
        </p15:guide>
        <p15:guide id="17" pos="480" userDrawn="1">
          <p15:clr>
            <a:srgbClr val="FBAE40"/>
          </p15:clr>
        </p15:guide>
        <p15:guide id="18" userDrawn="1">
          <p15:clr>
            <a:srgbClr val="FBAE40"/>
          </p15:clr>
        </p15:guide>
        <p15:guide id="19" orient="horz" pos="1728" userDrawn="1">
          <p15:clr>
            <a:srgbClr val="FBAE40"/>
          </p15:clr>
        </p15:guide>
        <p15:guide id="20" orient="horz" pos="1296" userDrawn="1">
          <p15:clr>
            <a:srgbClr val="FBAE40"/>
          </p15:clr>
        </p15:guide>
        <p15:guide id="21" orient="horz" pos="864" userDrawn="1">
          <p15:clr>
            <a:srgbClr val="FBAE40"/>
          </p15:clr>
        </p15:guide>
        <p15:guide id="22" orient="horz" pos="432" userDrawn="1">
          <p15:clr>
            <a:srgbClr val="FBAE40"/>
          </p15:clr>
        </p15:guide>
        <p15:guide id="23" orient="horz" userDrawn="1">
          <p15:clr>
            <a:srgbClr val="FBAE40"/>
          </p15:clr>
        </p15:guide>
        <p15:guide id="24" orient="horz" pos="2592" userDrawn="1">
          <p15:clr>
            <a:srgbClr val="FBAE40"/>
          </p15:clr>
        </p15:guide>
        <p15:guide id="25" orient="horz" pos="3024" userDrawn="1">
          <p15:clr>
            <a:srgbClr val="FBAE40"/>
          </p15:clr>
        </p15:guide>
        <p15:guide id="26" orient="horz" pos="3456" userDrawn="1">
          <p15:clr>
            <a:srgbClr val="FBAE40"/>
          </p15:clr>
        </p15:guide>
        <p15:guide id="27" orient="horz" pos="3888" userDrawn="1">
          <p15:clr>
            <a:srgbClr val="FBAE40"/>
          </p15:clr>
        </p15:guide>
        <p15:guide id="28" orient="horz" pos="43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Option 1">
    <p:spTree>
      <p:nvGrpSpPr>
        <p:cNvPr id="1" name=""/>
        <p:cNvGrpSpPr/>
        <p:nvPr/>
      </p:nvGrpSpPr>
      <p:grpSpPr>
        <a:xfrm>
          <a:off x="0" y="0"/>
          <a:ext cx="0" cy="0"/>
          <a:chOff x="0" y="0"/>
          <a:chExt cx="0" cy="0"/>
        </a:xfrm>
      </p:grpSpPr>
      <p:sp>
        <p:nvSpPr>
          <p:cNvPr id="16" name="Rectangle 15">
            <a:extLst>
              <a:ext uri="{C183D7F6-B498-43B3-948B-1728B52AA6E4}">
                <adec:decorative xmlns:adec="http://schemas.microsoft.com/office/drawing/2017/decorative" val="1"/>
              </a:ext>
            </a:extLst>
          </p:cNvPr>
          <p:cNvSpPr/>
          <p:nvPr userDrawn="1"/>
        </p:nvSpPr>
        <p:spPr>
          <a:xfrm>
            <a:off x="0" y="0"/>
            <a:ext cx="1219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4" name="Rectangle 13">
            <a:extLst>
              <a:ext uri="{C183D7F6-B498-43B3-948B-1728B52AA6E4}">
                <adec:decorative xmlns:adec="http://schemas.microsoft.com/office/drawing/2017/decorative" val="1"/>
              </a:ext>
            </a:extLst>
          </p:cNvPr>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94F765-EED0-7E89-849A-2ED7296254C5}"/>
              </a:ext>
            </a:extLst>
          </p:cNvPr>
          <p:cNvSpPr>
            <a:spLocks noGrp="1"/>
          </p:cNvSpPr>
          <p:nvPr>
            <p:ph type="title" hasCustomPrompt="1"/>
          </p:nvPr>
        </p:nvSpPr>
        <p:spPr>
          <a:xfrm>
            <a:off x="1439862" y="2691421"/>
            <a:ext cx="9312275" cy="697040"/>
          </a:xfrm>
        </p:spPr>
        <p:txBody>
          <a:bodyPr>
            <a:normAutofit/>
          </a:bodyPr>
          <a:lstStyle>
            <a:lvl1pPr algn="ctr">
              <a:defRPr sz="4800">
                <a:solidFill>
                  <a:schemeClr val="bg1"/>
                </a:solidFill>
              </a:defRPr>
            </a:lvl1pPr>
          </a:lstStyle>
          <a:p>
            <a:r>
              <a:rPr lang="en-US" dirty="0"/>
              <a:t>Title 48-54 Pt Arial Bold</a:t>
            </a:r>
          </a:p>
        </p:txBody>
      </p:sp>
      <p:sp>
        <p:nvSpPr>
          <p:cNvPr id="7" name="Text Placeholder 6"/>
          <p:cNvSpPr>
            <a:spLocks noGrp="1"/>
          </p:cNvSpPr>
          <p:nvPr>
            <p:ph type="body" sz="quarter" idx="11" hasCustomPrompt="1"/>
          </p:nvPr>
        </p:nvSpPr>
        <p:spPr>
          <a:xfrm>
            <a:off x="1439863" y="3429000"/>
            <a:ext cx="9312275" cy="437990"/>
          </a:xfrm>
        </p:spPr>
        <p:txBody>
          <a:bodyPr>
            <a:normAutofit/>
          </a:bodyPr>
          <a:lstStyle>
            <a:lvl1pPr marL="0" indent="0" algn="ctr">
              <a:lnSpc>
                <a:spcPct val="100000"/>
              </a:lnSpc>
              <a:spcBef>
                <a:spcPts val="0"/>
              </a:spcBef>
              <a:buNone/>
              <a:defRPr sz="2000" b="0" i="0">
                <a:solidFill>
                  <a:schemeClr val="bg1"/>
                </a:solidFill>
                <a:latin typeface="Arial" charset="0"/>
                <a:ea typeface="Arial" charset="0"/>
                <a:cs typeface="Arial" charset="0"/>
              </a:defRPr>
            </a:lvl1pPr>
          </a:lstStyle>
          <a:p>
            <a:pPr lvl="0"/>
            <a:r>
              <a:rPr lang="en-US"/>
              <a:t>Secondary Title or Presenter’s Name 20–24 Pt Arial</a:t>
            </a:r>
          </a:p>
        </p:txBody>
      </p:sp>
    </p:spTree>
    <p:extLst>
      <p:ext uri="{BB962C8B-B14F-4D97-AF65-F5344CB8AC3E}">
        <p14:creationId xmlns:p14="http://schemas.microsoft.com/office/powerpoint/2010/main" val="6671724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Option 2">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userDrawn="1"/>
        </p:nvSpPr>
        <p:spPr>
          <a:xfrm>
            <a:off x="0" y="0"/>
            <a:ext cx="457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grpSp>
        <p:nvGrpSpPr>
          <p:cNvPr id="8" name="Group 7">
            <a:extLst>
              <a:ext uri="{C183D7F6-B498-43B3-948B-1728B52AA6E4}">
                <adec:decorative xmlns:adec="http://schemas.microsoft.com/office/drawing/2017/decorative" val="1"/>
              </a:ext>
            </a:extLst>
          </p:cNvPr>
          <p:cNvGrpSpPr/>
          <p:nvPr userDrawn="1"/>
        </p:nvGrpSpPr>
        <p:grpSpPr>
          <a:xfrm>
            <a:off x="85468" y="81079"/>
            <a:ext cx="4486532" cy="6695842"/>
            <a:chOff x="85468" y="81079"/>
            <a:chExt cx="4486532" cy="6695842"/>
          </a:xfrm>
        </p:grpSpPr>
        <p:cxnSp>
          <p:nvCxnSpPr>
            <p:cNvPr id="9" name="Straight Connector 8"/>
            <p:cNvCxnSpPr/>
            <p:nvPr/>
          </p:nvCxnSpPr>
          <p:spPr>
            <a:xfrm flipH="1">
              <a:off x="85468" y="81079"/>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5468" y="81079"/>
              <a:ext cx="0" cy="669584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5468" y="6776921"/>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AADCE46-7689-B269-7CA6-8E7B8947883F}"/>
              </a:ext>
            </a:extLst>
          </p:cNvPr>
          <p:cNvSpPr>
            <a:spLocks noGrp="1"/>
          </p:cNvSpPr>
          <p:nvPr>
            <p:ph type="title" hasCustomPrompt="1"/>
          </p:nvPr>
        </p:nvSpPr>
        <p:spPr>
          <a:xfrm>
            <a:off x="664556" y="1672188"/>
            <a:ext cx="3328355" cy="1220090"/>
          </a:xfrm>
        </p:spPr>
        <p:txBody>
          <a:bodyPr>
            <a:normAutofit/>
          </a:bodyPr>
          <a:lstStyle>
            <a:lvl1pPr algn="l">
              <a:defRPr sz="4000">
                <a:solidFill>
                  <a:schemeClr val="bg1"/>
                </a:solidFill>
              </a:defRPr>
            </a:lvl1pPr>
          </a:lstStyle>
          <a:p>
            <a:r>
              <a:rPr lang="en-US" dirty="0"/>
              <a:t>Title 48-54 Pt Arial Bold</a:t>
            </a:r>
          </a:p>
        </p:txBody>
      </p:sp>
      <p:sp>
        <p:nvSpPr>
          <p:cNvPr id="27" name="Text Placeholder 28"/>
          <p:cNvSpPr>
            <a:spLocks noGrp="1"/>
          </p:cNvSpPr>
          <p:nvPr>
            <p:ph type="body" sz="quarter" idx="11" hasCustomPrompt="1"/>
          </p:nvPr>
        </p:nvSpPr>
        <p:spPr>
          <a:xfrm>
            <a:off x="669925" y="2925264"/>
            <a:ext cx="3328988" cy="698500"/>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Name or Secondary Title 20–24 Pt Arial</a:t>
            </a:r>
          </a:p>
        </p:txBody>
      </p:sp>
      <p:sp>
        <p:nvSpPr>
          <p:cNvPr id="30" name="Picture Placeholder 29"/>
          <p:cNvSpPr>
            <a:spLocks noGrp="1"/>
          </p:cNvSpPr>
          <p:nvPr>
            <p:ph type="pic" sz="quarter" idx="12" hasCustomPrompt="1"/>
          </p:nvPr>
        </p:nvSpPr>
        <p:spPr>
          <a:xfrm>
            <a:off x="4572000" y="0"/>
            <a:ext cx="7620000" cy="6865938"/>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a:t>Click icon and select an image. Use the CROP tool under the PICTURE FORMAT tab to adjust.</a:t>
            </a:r>
          </a:p>
          <a:p>
            <a:endParaRPr lang="en-US"/>
          </a:p>
        </p:txBody>
      </p:sp>
    </p:spTree>
    <p:extLst>
      <p:ext uri="{BB962C8B-B14F-4D97-AF65-F5344CB8AC3E}">
        <p14:creationId xmlns:p14="http://schemas.microsoft.com/office/powerpoint/2010/main" val="169469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Option 3">
    <p:spTree>
      <p:nvGrpSpPr>
        <p:cNvPr id="1" name=""/>
        <p:cNvGrpSpPr/>
        <p:nvPr/>
      </p:nvGrpSpPr>
      <p:grpSpPr>
        <a:xfrm>
          <a:off x="0" y="0"/>
          <a:ext cx="0" cy="0"/>
          <a:chOff x="0" y="0"/>
          <a:chExt cx="0" cy="0"/>
        </a:xfrm>
      </p:grpSpPr>
      <p:sp>
        <p:nvSpPr>
          <p:cNvPr id="12" name="Rectangle 11">
            <a:extLst>
              <a:ext uri="{C183D7F6-B498-43B3-948B-1728B52AA6E4}">
                <adec:decorative xmlns:adec="http://schemas.microsoft.com/office/drawing/2017/decorative" val="1"/>
              </a:ext>
            </a:extLst>
          </p:cNvPr>
          <p:cNvSpPr/>
          <p:nvPr userDrawn="1"/>
        </p:nvSpPr>
        <p:spPr>
          <a:xfrm>
            <a:off x="0" y="5486400"/>
            <a:ext cx="12192000" cy="13796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cxnSp>
        <p:nvCxnSpPr>
          <p:cNvPr id="13" name="Straight Connector 12">
            <a:extLst>
              <a:ext uri="{C183D7F6-B498-43B3-948B-1728B52AA6E4}">
                <adec:decorative xmlns:adec="http://schemas.microsoft.com/office/drawing/2017/decorative" val="1"/>
              </a:ext>
            </a:extLst>
          </p:cNvPr>
          <p:cNvCxnSpPr/>
          <p:nvPr userDrawn="1"/>
        </p:nvCxnSpPr>
        <p:spPr>
          <a:xfrm>
            <a:off x="85468" y="5486400"/>
            <a:ext cx="0" cy="12905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C183D7F6-B498-43B3-948B-1728B52AA6E4}">
                <adec:decorative xmlns:adec="http://schemas.microsoft.com/office/drawing/2017/decorative" val="1"/>
              </a:ext>
            </a:extLst>
          </p:cNvPr>
          <p:cNvCxnSpPr/>
          <p:nvPr userDrawn="1"/>
        </p:nvCxnSpPr>
        <p:spPr>
          <a:xfrm>
            <a:off x="12106532" y="5486400"/>
            <a:ext cx="0" cy="12905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C183D7F6-B498-43B3-948B-1728B52AA6E4}">
                <adec:decorative xmlns:adec="http://schemas.microsoft.com/office/drawing/2017/decorative" val="1"/>
              </a:ext>
            </a:extLst>
          </p:cNvPr>
          <p:cNvCxnSpPr/>
          <p:nvPr userDrawn="1"/>
        </p:nvCxnSpPr>
        <p:spPr>
          <a:xfrm flipH="1">
            <a:off x="85469" y="6776921"/>
            <a:ext cx="12021063"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4003D7B-208A-E861-0083-36A1F271CA27}"/>
              </a:ext>
            </a:extLst>
          </p:cNvPr>
          <p:cNvSpPr>
            <a:spLocks noGrp="1"/>
          </p:cNvSpPr>
          <p:nvPr>
            <p:ph type="title" hasCustomPrompt="1"/>
          </p:nvPr>
        </p:nvSpPr>
        <p:spPr>
          <a:xfrm>
            <a:off x="670230" y="5701248"/>
            <a:ext cx="8604393" cy="568003"/>
          </a:xfrm>
        </p:spPr>
        <p:txBody>
          <a:bodyPr>
            <a:normAutofit/>
          </a:bodyPr>
          <a:lstStyle>
            <a:lvl1pPr algn="l">
              <a:defRPr sz="4000">
                <a:solidFill>
                  <a:schemeClr val="bg1"/>
                </a:solidFill>
              </a:defRPr>
            </a:lvl1pPr>
          </a:lstStyle>
          <a:p>
            <a:r>
              <a:rPr lang="en-US" dirty="0"/>
              <a:t>Title 36-44 Pt Arial Bold</a:t>
            </a:r>
          </a:p>
        </p:txBody>
      </p:sp>
      <p:sp>
        <p:nvSpPr>
          <p:cNvPr id="18" name="Text Placeholder 28"/>
          <p:cNvSpPr>
            <a:spLocks noGrp="1"/>
          </p:cNvSpPr>
          <p:nvPr>
            <p:ph type="body" sz="quarter" idx="11" hasCustomPrompt="1"/>
          </p:nvPr>
        </p:nvSpPr>
        <p:spPr>
          <a:xfrm>
            <a:off x="670230" y="6239435"/>
            <a:ext cx="8604397" cy="368834"/>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Name or Secondary Title 20–24 Pt Arial</a:t>
            </a:r>
          </a:p>
        </p:txBody>
      </p:sp>
      <p:sp>
        <p:nvSpPr>
          <p:cNvPr id="3" name="Picture Placeholder 2"/>
          <p:cNvSpPr>
            <a:spLocks noGrp="1"/>
          </p:cNvSpPr>
          <p:nvPr>
            <p:ph type="pic" sz="quarter" idx="12" hasCustomPrompt="1"/>
          </p:nvPr>
        </p:nvSpPr>
        <p:spPr>
          <a:xfrm>
            <a:off x="0" y="0"/>
            <a:ext cx="12192000" cy="5486400"/>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a:t>Click icon and select an image. Use the CROP tool under the PICTURE FORMAT tab to adjust.</a:t>
            </a:r>
          </a:p>
          <a:p>
            <a:endParaRPr lang="en-US"/>
          </a:p>
        </p:txBody>
      </p:sp>
    </p:spTree>
    <p:extLst>
      <p:ext uri="{BB962C8B-B14F-4D97-AF65-F5344CB8AC3E}">
        <p14:creationId xmlns:p14="http://schemas.microsoft.com/office/powerpoint/2010/main" val="10678967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1" name="Rectangle 10">
            <a:extLst>
              <a:ext uri="{C183D7F6-B498-43B3-948B-1728B52AA6E4}">
                <adec:decorative xmlns:adec="http://schemas.microsoft.com/office/drawing/2017/decorative" val="1"/>
              </a:ext>
            </a:extLst>
          </p:cNvPr>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C9B13A36-20EF-B69D-2D51-81CE7E9303E2}"/>
              </a:ext>
            </a:extLst>
          </p:cNvPr>
          <p:cNvSpPr>
            <a:spLocks noGrp="1"/>
          </p:cNvSpPr>
          <p:nvPr>
            <p:ph type="title" hasCustomPrompt="1"/>
          </p:nvPr>
        </p:nvSpPr>
        <p:spPr>
          <a:xfrm>
            <a:off x="931863" y="2332461"/>
            <a:ext cx="10325100" cy="697040"/>
          </a:xfrm>
        </p:spPr>
        <p:txBody>
          <a:bodyPr>
            <a:normAutofit/>
          </a:bodyPr>
          <a:lstStyle>
            <a:lvl1pPr algn="ctr">
              <a:defRPr sz="4800" i="1">
                <a:solidFill>
                  <a:schemeClr val="tx1"/>
                </a:solidFill>
              </a:defRPr>
            </a:lvl1pPr>
          </a:lstStyle>
          <a:p>
            <a:r>
              <a:rPr lang="en-US" dirty="0"/>
              <a:t>Thank you 48 Pt Arial Bold Italic.</a:t>
            </a:r>
          </a:p>
        </p:txBody>
      </p:sp>
      <p:sp>
        <p:nvSpPr>
          <p:cNvPr id="21" name="Text Placeholder 20"/>
          <p:cNvSpPr>
            <a:spLocks noGrp="1"/>
          </p:cNvSpPr>
          <p:nvPr>
            <p:ph type="body" sz="quarter" idx="11" hasCustomPrompt="1"/>
          </p:nvPr>
        </p:nvSpPr>
        <p:spPr>
          <a:xfrm>
            <a:off x="922338" y="3280295"/>
            <a:ext cx="10334625" cy="469900"/>
          </a:xfrm>
        </p:spPr>
        <p:txBody>
          <a:bodyPr>
            <a:normAutofit/>
          </a:bodyPr>
          <a:lstStyle>
            <a:lvl1pPr marL="0" indent="0" algn="ctr">
              <a:lnSpc>
                <a:spcPct val="100000"/>
              </a:lnSpc>
              <a:spcBef>
                <a:spcPts val="0"/>
              </a:spcBef>
              <a:buNone/>
              <a:defRPr sz="2000" b="0" i="1" baseline="0">
                <a:latin typeface="Arial" charset="0"/>
                <a:ea typeface="Arial" charset="0"/>
                <a:cs typeface="Arial" charset="0"/>
              </a:defRPr>
            </a:lvl1pPr>
          </a:lstStyle>
          <a:p>
            <a:pPr lvl="0"/>
            <a:r>
              <a:rPr lang="en-US" sz="2000" b="0" i="1">
                <a:latin typeface="Arial" charset="0"/>
                <a:ea typeface="Arial" charset="0"/>
                <a:cs typeface="Arial" charset="0"/>
              </a:rPr>
              <a:t>Questions? OR Contact Information OR Closing Statement 20 Pt Arial Italic</a:t>
            </a:r>
            <a:endParaRPr lang="en-US"/>
          </a:p>
        </p:txBody>
      </p:sp>
      <p:pic>
        <p:nvPicPr>
          <p:cNvPr id="2" name="Picture 1">
            <a:extLst>
              <a:ext uri="{FF2B5EF4-FFF2-40B4-BE49-F238E27FC236}">
                <a16:creationId xmlns:a16="http://schemas.microsoft.com/office/drawing/2014/main" id="{2B4DBF27-8252-6A2A-9FCD-FC7DFF6350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5361" y="6303097"/>
            <a:ext cx="3191011" cy="361982"/>
          </a:xfrm>
          <a:prstGeom prst="rect">
            <a:avLst/>
          </a:prstGeom>
        </p:spPr>
      </p:pic>
    </p:spTree>
    <p:extLst>
      <p:ext uri="{BB962C8B-B14F-4D97-AF65-F5344CB8AC3E}">
        <p14:creationId xmlns:p14="http://schemas.microsoft.com/office/powerpoint/2010/main" val="15389262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userDrawn="1"/>
        </p:nvSpPr>
        <p:spPr>
          <a:xfrm>
            <a:off x="0" y="0"/>
            <a:ext cx="1219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813276"/>
            <a:ext cx="2607471" cy="3788709"/>
          </a:xfrm>
          <a:prstGeom prst="rect">
            <a:avLst/>
          </a:prstGeom>
        </p:spPr>
      </p:pic>
      <p:sp>
        <p:nvSpPr>
          <p:cNvPr id="11" name="Rectangle 10">
            <a:extLst>
              <a:ext uri="{C183D7F6-B498-43B3-948B-1728B52AA6E4}">
                <adec:decorative xmlns:adec="http://schemas.microsoft.com/office/drawing/2017/decorative" val="1"/>
              </a:ext>
            </a:extLst>
          </p:cNvPr>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6D8D12-2198-7D12-312A-769F640D7F9C}"/>
              </a:ext>
            </a:extLst>
          </p:cNvPr>
          <p:cNvSpPr>
            <a:spLocks noGrp="1"/>
          </p:cNvSpPr>
          <p:nvPr>
            <p:ph type="title" hasCustomPrompt="1"/>
          </p:nvPr>
        </p:nvSpPr>
        <p:spPr>
          <a:xfrm>
            <a:off x="1201736" y="2091480"/>
            <a:ext cx="9788525" cy="1044645"/>
          </a:xfrm>
        </p:spPr>
        <p:txBody>
          <a:bodyPr>
            <a:normAutofit/>
          </a:bodyPr>
          <a:lstStyle>
            <a:lvl1pPr algn="ctr">
              <a:defRPr sz="6600">
                <a:solidFill>
                  <a:schemeClr val="bg1"/>
                </a:solidFill>
              </a:defRPr>
            </a:lvl1pPr>
          </a:lstStyle>
          <a:p>
            <a:r>
              <a:rPr lang="en-US" dirty="0"/>
              <a:t>Title 60-72 Pt Arial Bold</a:t>
            </a:r>
          </a:p>
        </p:txBody>
      </p:sp>
      <p:sp>
        <p:nvSpPr>
          <p:cNvPr id="5" name="Text Placeholder 4"/>
          <p:cNvSpPr>
            <a:spLocks noGrp="1"/>
          </p:cNvSpPr>
          <p:nvPr>
            <p:ph type="body" sz="quarter" idx="11" hasCustomPrompt="1"/>
          </p:nvPr>
        </p:nvSpPr>
        <p:spPr>
          <a:xfrm>
            <a:off x="1201738" y="4278498"/>
            <a:ext cx="9788525" cy="439278"/>
          </a:xfrm>
        </p:spPr>
        <p:txBody>
          <a:bodyPr>
            <a:normAutofit/>
          </a:bodyPr>
          <a:lstStyle>
            <a:lvl1pPr marL="0" indent="0" algn="ctr">
              <a:lnSpc>
                <a:spcPct val="100000"/>
              </a:lnSpc>
              <a:spcBef>
                <a:spcPts val="0"/>
              </a:spcBef>
              <a:buNone/>
              <a:defRPr sz="2000" b="0" i="1" baseline="0">
                <a:solidFill>
                  <a:schemeClr val="bg1"/>
                </a:solidFill>
                <a:latin typeface="Arial" charset="0"/>
                <a:ea typeface="Arial" charset="0"/>
                <a:cs typeface="Arial" charset="0"/>
              </a:defRPr>
            </a:lvl1pPr>
          </a:lstStyle>
          <a:p>
            <a:pPr lvl="0"/>
            <a:r>
              <a:rPr lang="en-US" sz="2000" b="0" i="1">
                <a:latin typeface="Arial" charset="0"/>
                <a:ea typeface="Arial" charset="0"/>
                <a:cs typeface="Arial" charset="0"/>
              </a:rPr>
              <a:t>Presenter’s Name 20–24 Pt Arial Italic</a:t>
            </a:r>
            <a:endParaRPr lang="en-US"/>
          </a:p>
        </p:txBody>
      </p:sp>
      <p:sp>
        <p:nvSpPr>
          <p:cNvPr id="8" name="Text Placeholder 7"/>
          <p:cNvSpPr>
            <a:spLocks noGrp="1"/>
          </p:cNvSpPr>
          <p:nvPr>
            <p:ph type="body" sz="quarter" idx="12" hasCustomPrompt="1"/>
          </p:nvPr>
        </p:nvSpPr>
        <p:spPr>
          <a:xfrm>
            <a:off x="1201738" y="3238069"/>
            <a:ext cx="9788525" cy="579438"/>
          </a:xfrm>
        </p:spPr>
        <p:txBody>
          <a:bodyPr/>
          <a:lstStyle>
            <a:lvl1pPr marL="0" indent="0" algn="ctr">
              <a:lnSpc>
                <a:spcPct val="100000"/>
              </a:lnSpc>
              <a:spcBef>
                <a:spcPts val="0"/>
              </a:spcBef>
              <a:buNone/>
              <a:defRPr b="0" i="0">
                <a:solidFill>
                  <a:schemeClr val="bg1"/>
                </a:solidFill>
                <a:latin typeface="Arial" charset="0"/>
                <a:ea typeface="Arial" charset="0"/>
                <a:cs typeface="Arial" charset="0"/>
              </a:defRPr>
            </a:lvl1pPr>
          </a:lstStyle>
          <a:p>
            <a:pPr lvl="0"/>
            <a:r>
              <a:rPr lang="en-US" b="0" i="0">
                <a:latin typeface="Arial" charset="0"/>
                <a:ea typeface="Arial" charset="0"/>
                <a:cs typeface="Arial" charset="0"/>
              </a:rPr>
              <a:t>Presenter’s Name or Secondary Title 24–32 Pt Arial</a:t>
            </a:r>
            <a:endParaRPr lang="en-US"/>
          </a:p>
        </p:txBody>
      </p:sp>
      <p:pic>
        <p:nvPicPr>
          <p:cNvPr id="4" name="Picture 3">
            <a:extLst>
              <a:ext uri="{FF2B5EF4-FFF2-40B4-BE49-F238E27FC236}">
                <a16:creationId xmlns:a16="http://schemas.microsoft.com/office/drawing/2014/main" id="{CFD32B8E-69B4-72CC-2538-A0C04C7AFA3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210160" y="5823256"/>
            <a:ext cx="1771680" cy="579438"/>
          </a:xfrm>
          <a:prstGeom prst="rect">
            <a:avLst/>
          </a:prstGeom>
        </p:spPr>
      </p:pic>
    </p:spTree>
    <p:extLst>
      <p:ext uri="{BB962C8B-B14F-4D97-AF65-F5344CB8AC3E}">
        <p14:creationId xmlns:p14="http://schemas.microsoft.com/office/powerpoint/2010/main" val="19885956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26" name="Rectangle 25">
            <a:extLst>
              <a:ext uri="{C183D7F6-B498-43B3-948B-1728B52AA6E4}">
                <adec:decorative xmlns:adec="http://schemas.microsoft.com/office/drawing/2017/decorative" val="1"/>
              </a:ext>
            </a:extLst>
          </p:cNvPr>
          <p:cNvSpPr/>
          <p:nvPr userDrawn="1"/>
        </p:nvSpPr>
        <p:spPr>
          <a:xfrm>
            <a:off x="0" y="0"/>
            <a:ext cx="4572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grpSp>
        <p:nvGrpSpPr>
          <p:cNvPr id="19" name="Group 18">
            <a:extLst>
              <a:ext uri="{C183D7F6-B498-43B3-948B-1728B52AA6E4}">
                <adec:decorative xmlns:adec="http://schemas.microsoft.com/office/drawing/2017/decorative" val="1"/>
              </a:ext>
            </a:extLst>
          </p:cNvPr>
          <p:cNvGrpSpPr/>
          <p:nvPr userDrawn="1"/>
        </p:nvGrpSpPr>
        <p:grpSpPr>
          <a:xfrm>
            <a:off x="85468" y="81079"/>
            <a:ext cx="4483743" cy="6695842"/>
            <a:chOff x="85468" y="81079"/>
            <a:chExt cx="4486532" cy="6695842"/>
          </a:xfrm>
        </p:grpSpPr>
        <p:cxnSp>
          <p:nvCxnSpPr>
            <p:cNvPr id="20" name="Straight Connector 19"/>
            <p:cNvCxnSpPr/>
            <p:nvPr/>
          </p:nvCxnSpPr>
          <p:spPr>
            <a:xfrm flipH="1">
              <a:off x="85468" y="81079"/>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5468" y="81079"/>
              <a:ext cx="0" cy="669584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5468" y="6776921"/>
              <a:ext cx="4486532"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4" name="Picture 23">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330496"/>
            <a:ext cx="2053177" cy="2983308"/>
          </a:xfrm>
          <a:prstGeom prst="rect">
            <a:avLst/>
          </a:prstGeom>
        </p:spPr>
      </p:pic>
      <p:sp>
        <p:nvSpPr>
          <p:cNvPr id="3" name="Title 1">
            <a:extLst>
              <a:ext uri="{FF2B5EF4-FFF2-40B4-BE49-F238E27FC236}">
                <a16:creationId xmlns:a16="http://schemas.microsoft.com/office/drawing/2014/main" id="{8E823F35-4A7F-4575-874B-5D584BBCB891}"/>
              </a:ext>
            </a:extLst>
          </p:cNvPr>
          <p:cNvSpPr>
            <a:spLocks noGrp="1"/>
          </p:cNvSpPr>
          <p:nvPr>
            <p:ph type="title" hasCustomPrompt="1"/>
          </p:nvPr>
        </p:nvSpPr>
        <p:spPr>
          <a:xfrm>
            <a:off x="680171" y="1700727"/>
            <a:ext cx="3326103" cy="1299403"/>
          </a:xfrm>
        </p:spPr>
        <p:txBody>
          <a:bodyPr>
            <a:normAutofit/>
          </a:bodyPr>
          <a:lstStyle>
            <a:lvl1pPr algn="l">
              <a:defRPr sz="4000">
                <a:solidFill>
                  <a:schemeClr val="bg1"/>
                </a:solidFill>
              </a:defRPr>
            </a:lvl1pPr>
          </a:lstStyle>
          <a:p>
            <a:r>
              <a:rPr lang="en-US" dirty="0"/>
              <a:t>Title 36-44 Pt Arial Bold</a:t>
            </a:r>
          </a:p>
        </p:txBody>
      </p:sp>
      <p:sp>
        <p:nvSpPr>
          <p:cNvPr id="13" name="Text Placeholder 28"/>
          <p:cNvSpPr>
            <a:spLocks noGrp="1"/>
          </p:cNvSpPr>
          <p:nvPr>
            <p:ph type="body" sz="quarter" idx="14" hasCustomPrompt="1"/>
          </p:nvPr>
        </p:nvSpPr>
        <p:spPr>
          <a:xfrm>
            <a:off x="677609" y="3009788"/>
            <a:ext cx="3328988" cy="698500"/>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Name or Secondary Title 20–24 Pt Arial</a:t>
            </a:r>
          </a:p>
        </p:txBody>
      </p:sp>
      <p:sp>
        <p:nvSpPr>
          <p:cNvPr id="34" name="Text Placeholder 33"/>
          <p:cNvSpPr>
            <a:spLocks noGrp="1"/>
          </p:cNvSpPr>
          <p:nvPr>
            <p:ph type="body" sz="quarter" idx="12" hasCustomPrompt="1"/>
          </p:nvPr>
        </p:nvSpPr>
        <p:spPr>
          <a:xfrm>
            <a:off x="677609" y="4392510"/>
            <a:ext cx="3328988" cy="717372"/>
          </a:xfrm>
        </p:spPr>
        <p:txBody>
          <a:bodyPr>
            <a:normAutofit/>
          </a:bodyPr>
          <a:lstStyle>
            <a:lvl1pPr marL="0" indent="0">
              <a:lnSpc>
                <a:spcPct val="100000"/>
              </a:lnSpc>
              <a:spcBef>
                <a:spcPts val="0"/>
              </a:spcBef>
              <a:buNone/>
              <a:defRPr sz="2000" b="0" i="1">
                <a:solidFill>
                  <a:schemeClr val="bg1"/>
                </a:solidFill>
                <a:latin typeface="Arial" charset="0"/>
                <a:ea typeface="Arial" charset="0"/>
                <a:cs typeface="Arial" charset="0"/>
              </a:defRPr>
            </a:lvl1pPr>
          </a:lstStyle>
          <a:p>
            <a:pPr lvl="0"/>
            <a:r>
              <a:rPr lang="en-US" sz="2000" b="0" i="1">
                <a:latin typeface="Arial" charset="0"/>
                <a:ea typeface="Arial" charset="0"/>
                <a:cs typeface="Arial" charset="0"/>
              </a:rPr>
              <a:t>Presenter’s Name 20 Pt Arial Italic</a:t>
            </a:r>
            <a:endParaRPr lang="en-US"/>
          </a:p>
        </p:txBody>
      </p:sp>
      <p:sp>
        <p:nvSpPr>
          <p:cNvPr id="37" name="Picture Placeholder 36"/>
          <p:cNvSpPr>
            <a:spLocks noGrp="1"/>
          </p:cNvSpPr>
          <p:nvPr>
            <p:ph type="pic" sz="quarter" idx="13" hasCustomPrompt="1"/>
          </p:nvPr>
        </p:nvSpPr>
        <p:spPr>
          <a:xfrm>
            <a:off x="4568825" y="0"/>
            <a:ext cx="7623175" cy="6865938"/>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atin typeface="Arial" charset="0"/>
                <a:ea typeface="Arial" charset="0"/>
                <a:cs typeface="Arial" charset="0"/>
              </a:defRPr>
            </a:lvl1pPr>
          </a:lstStyle>
          <a:p>
            <a:r>
              <a:rPr lang="en-US"/>
              <a:t>Click icon and select an image. Use the CROP tool under the PICTURE FORMAT tab to adjust.</a:t>
            </a:r>
          </a:p>
          <a:p>
            <a:endParaRPr lang="en-US"/>
          </a:p>
        </p:txBody>
      </p:sp>
      <p:pic>
        <p:nvPicPr>
          <p:cNvPr id="2" name="Picture 1">
            <a:extLst>
              <a:ext uri="{FF2B5EF4-FFF2-40B4-BE49-F238E27FC236}">
                <a16:creationId xmlns:a16="http://schemas.microsoft.com/office/drawing/2014/main" id="{DB2986E3-C03D-F631-21D5-B92EF938923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764284" y="5988893"/>
            <a:ext cx="1771680" cy="579438"/>
          </a:xfrm>
          <a:prstGeom prst="rect">
            <a:avLst/>
          </a:prstGeom>
        </p:spPr>
      </p:pic>
    </p:spTree>
    <p:extLst>
      <p:ext uri="{BB962C8B-B14F-4D97-AF65-F5344CB8AC3E}">
        <p14:creationId xmlns:p14="http://schemas.microsoft.com/office/powerpoint/2010/main" val="10830994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sp>
        <p:nvSpPr>
          <p:cNvPr id="41" name="Rectangle 40">
            <a:extLst>
              <a:ext uri="{C183D7F6-B498-43B3-948B-1728B52AA6E4}">
                <adec:decorative xmlns:adec="http://schemas.microsoft.com/office/drawing/2017/decorative" val="1"/>
              </a:ext>
            </a:extLst>
          </p:cNvPr>
          <p:cNvSpPr/>
          <p:nvPr userDrawn="1"/>
        </p:nvSpPr>
        <p:spPr>
          <a:xfrm>
            <a:off x="0" y="4800600"/>
            <a:ext cx="12192000" cy="20654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pic>
        <p:nvPicPr>
          <p:cNvPr id="42" name="Picture 4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801701"/>
            <a:ext cx="676195" cy="705694"/>
          </a:xfrm>
          <a:prstGeom prst="rect">
            <a:avLst/>
          </a:prstGeom>
        </p:spPr>
      </p:pic>
      <p:cxnSp>
        <p:nvCxnSpPr>
          <p:cNvPr id="38" name="Straight Connector 37">
            <a:extLst>
              <a:ext uri="{C183D7F6-B498-43B3-948B-1728B52AA6E4}">
                <adec:decorative xmlns:adec="http://schemas.microsoft.com/office/drawing/2017/decorative" val="1"/>
              </a:ext>
            </a:extLst>
          </p:cNvPr>
          <p:cNvCxnSpPr/>
          <p:nvPr userDrawn="1"/>
        </p:nvCxnSpPr>
        <p:spPr>
          <a:xfrm>
            <a:off x="85468" y="4800600"/>
            <a:ext cx="0" cy="19763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C183D7F6-B498-43B3-948B-1728B52AA6E4}">
                <adec:decorative xmlns:adec="http://schemas.microsoft.com/office/drawing/2017/decorative" val="1"/>
              </a:ext>
            </a:extLst>
          </p:cNvPr>
          <p:cNvCxnSpPr/>
          <p:nvPr userDrawn="1"/>
        </p:nvCxnSpPr>
        <p:spPr>
          <a:xfrm>
            <a:off x="12106532" y="4800600"/>
            <a:ext cx="0" cy="197632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C183D7F6-B498-43B3-948B-1728B52AA6E4}">
                <adec:decorative xmlns:adec="http://schemas.microsoft.com/office/drawing/2017/decorative" val="1"/>
              </a:ext>
            </a:extLst>
          </p:cNvPr>
          <p:cNvCxnSpPr/>
          <p:nvPr userDrawn="1"/>
        </p:nvCxnSpPr>
        <p:spPr>
          <a:xfrm flipH="1">
            <a:off x="85469" y="6776921"/>
            <a:ext cx="12021063"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9D0A1076-6A4F-E903-8DD7-857260E09C85}"/>
              </a:ext>
            </a:extLst>
          </p:cNvPr>
          <p:cNvSpPr>
            <a:spLocks noGrp="1"/>
          </p:cNvSpPr>
          <p:nvPr>
            <p:ph type="title" hasCustomPrompt="1"/>
          </p:nvPr>
        </p:nvSpPr>
        <p:spPr>
          <a:xfrm>
            <a:off x="670229" y="5054910"/>
            <a:ext cx="8604393" cy="568003"/>
          </a:xfrm>
        </p:spPr>
        <p:txBody>
          <a:bodyPr>
            <a:normAutofit/>
          </a:bodyPr>
          <a:lstStyle>
            <a:lvl1pPr algn="l">
              <a:defRPr sz="4000">
                <a:solidFill>
                  <a:schemeClr val="bg1"/>
                </a:solidFill>
              </a:defRPr>
            </a:lvl1pPr>
          </a:lstStyle>
          <a:p>
            <a:r>
              <a:rPr lang="en-US" dirty="0"/>
              <a:t>Title 36-44 Pt Arial Bold</a:t>
            </a:r>
          </a:p>
        </p:txBody>
      </p:sp>
      <p:sp>
        <p:nvSpPr>
          <p:cNvPr id="13" name="Text Placeholder 28"/>
          <p:cNvSpPr>
            <a:spLocks noGrp="1"/>
          </p:cNvSpPr>
          <p:nvPr>
            <p:ph type="body" sz="quarter" idx="15" hasCustomPrompt="1"/>
          </p:nvPr>
        </p:nvSpPr>
        <p:spPr>
          <a:xfrm>
            <a:off x="670230" y="5593095"/>
            <a:ext cx="8604397" cy="368834"/>
          </a:xfrm>
        </p:spPr>
        <p:txBody>
          <a:bodyPr>
            <a:noAutofit/>
          </a:bodyPr>
          <a:lstStyle>
            <a:lvl1pPr marL="0" indent="0">
              <a:lnSpc>
                <a:spcPct val="100000"/>
              </a:lnSpc>
              <a:spcBef>
                <a:spcPts val="0"/>
              </a:spcBef>
              <a:buNone/>
              <a:defRPr sz="2000" b="0" i="0" baseline="0">
                <a:solidFill>
                  <a:schemeClr val="bg1"/>
                </a:solidFill>
                <a:latin typeface="Arial" charset="0"/>
                <a:ea typeface="Arial" charset="0"/>
                <a:cs typeface="Arial" charset="0"/>
              </a:defRPr>
            </a:lvl1pPr>
            <a:lvl2pPr>
              <a:defRPr sz="2000" b="0" i="0">
                <a:latin typeface="Arial" charset="0"/>
                <a:ea typeface="Arial" charset="0"/>
                <a:cs typeface="Arial" charset="0"/>
              </a:defRPr>
            </a:lvl2pPr>
            <a:lvl3pPr>
              <a:defRPr sz="2000" b="0" i="0">
                <a:latin typeface="Arial" charset="0"/>
                <a:ea typeface="Arial" charset="0"/>
                <a:cs typeface="Arial" charset="0"/>
              </a:defRPr>
            </a:lvl3pPr>
            <a:lvl4pPr>
              <a:defRPr sz="2000" b="0" i="0">
                <a:latin typeface="Arial" charset="0"/>
                <a:ea typeface="Arial" charset="0"/>
                <a:cs typeface="Arial" charset="0"/>
              </a:defRPr>
            </a:lvl4pPr>
            <a:lvl5pPr>
              <a:defRPr sz="2000" b="0" i="0">
                <a:latin typeface="Arial" charset="0"/>
                <a:ea typeface="Arial" charset="0"/>
                <a:cs typeface="Arial" charset="0"/>
              </a:defRPr>
            </a:lvl5pPr>
          </a:lstStyle>
          <a:p>
            <a:pPr lvl="0"/>
            <a:r>
              <a:rPr lang="en-US"/>
              <a:t>Presenter’s Name or Secondary Title 20–24 Pt Arial</a:t>
            </a:r>
          </a:p>
        </p:txBody>
      </p:sp>
      <p:sp>
        <p:nvSpPr>
          <p:cNvPr id="53" name="Text Placeholder 52"/>
          <p:cNvSpPr>
            <a:spLocks noGrp="1"/>
          </p:cNvSpPr>
          <p:nvPr>
            <p:ph type="body" sz="quarter" idx="12" hasCustomPrompt="1"/>
          </p:nvPr>
        </p:nvSpPr>
        <p:spPr>
          <a:xfrm>
            <a:off x="670230" y="6186421"/>
            <a:ext cx="8683625" cy="398463"/>
          </a:xfrm>
        </p:spPr>
        <p:txBody>
          <a:bodyPr>
            <a:normAutofit/>
          </a:bodyPr>
          <a:lstStyle>
            <a:lvl1pPr marL="0" indent="0">
              <a:lnSpc>
                <a:spcPct val="100000"/>
              </a:lnSpc>
              <a:spcBef>
                <a:spcPts val="0"/>
              </a:spcBef>
              <a:buNone/>
              <a:defRPr sz="2000" b="0" i="1">
                <a:solidFill>
                  <a:schemeClr val="bg1"/>
                </a:solidFill>
                <a:latin typeface="Arial" charset="0"/>
                <a:ea typeface="Arial" charset="0"/>
                <a:cs typeface="Arial" charset="0"/>
              </a:defRPr>
            </a:lvl1pPr>
          </a:lstStyle>
          <a:p>
            <a:pPr lvl="0"/>
            <a:r>
              <a:rPr lang="en-US" sz="2000" b="0" i="1">
                <a:latin typeface="Arial" charset="0"/>
                <a:ea typeface="Arial" charset="0"/>
                <a:cs typeface="Arial" charset="0"/>
              </a:rPr>
              <a:t>Presenter’s Name 20 Pt Arial Italic</a:t>
            </a:r>
            <a:endParaRPr lang="en-US"/>
          </a:p>
        </p:txBody>
      </p:sp>
      <p:sp>
        <p:nvSpPr>
          <p:cNvPr id="56" name="Picture Placeholder 55"/>
          <p:cNvSpPr>
            <a:spLocks noGrp="1"/>
          </p:cNvSpPr>
          <p:nvPr>
            <p:ph type="pic" sz="quarter" idx="13" hasCustomPrompt="1"/>
          </p:nvPr>
        </p:nvSpPr>
        <p:spPr>
          <a:xfrm>
            <a:off x="0" y="0"/>
            <a:ext cx="12192000" cy="4800600"/>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a:t>Click icon and select an image. Use the CROP tool under the PICTURE FORMAT tab to adjust.</a:t>
            </a:r>
          </a:p>
          <a:p>
            <a:endParaRPr lang="en-US"/>
          </a:p>
        </p:txBody>
      </p:sp>
      <p:pic>
        <p:nvPicPr>
          <p:cNvPr id="2" name="Picture 1">
            <a:extLst>
              <a:ext uri="{FF2B5EF4-FFF2-40B4-BE49-F238E27FC236}">
                <a16:creationId xmlns:a16="http://schemas.microsoft.com/office/drawing/2014/main" id="{5A993C30-9614-B901-C311-50B3D319A3F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83967" y="6013187"/>
            <a:ext cx="1771680" cy="579438"/>
          </a:xfrm>
          <a:prstGeom prst="rect">
            <a:avLst/>
          </a:prstGeom>
        </p:spPr>
      </p:pic>
    </p:spTree>
    <p:extLst>
      <p:ext uri="{BB962C8B-B14F-4D97-AF65-F5344CB8AC3E}">
        <p14:creationId xmlns:p14="http://schemas.microsoft.com/office/powerpoint/2010/main" val="514216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2" name="Rectangle 11">
            <a:extLst>
              <a:ext uri="{C183D7F6-B498-43B3-948B-1728B52AA6E4}">
                <adec:decorative xmlns:adec="http://schemas.microsoft.com/office/drawing/2017/decorative" val="1"/>
              </a:ext>
            </a:extLst>
          </p:cNvPr>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4" name="Rectangle 13">
            <a:extLst>
              <a:ext uri="{C183D7F6-B498-43B3-948B-1728B52AA6E4}">
                <adec:decorative xmlns:adec="http://schemas.microsoft.com/office/drawing/2017/decorative" val="1"/>
              </a:ext>
            </a:extLst>
          </p:cNvPr>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26454" y="-165260"/>
            <a:ext cx="471091" cy="684505"/>
          </a:xfrm>
          <a:prstGeom prst="rect">
            <a:avLst/>
          </a:prstGeom>
        </p:spPr>
      </p:pic>
      <p:sp>
        <p:nvSpPr>
          <p:cNvPr id="2" name="Title 1">
            <a:extLst>
              <a:ext uri="{FF2B5EF4-FFF2-40B4-BE49-F238E27FC236}">
                <a16:creationId xmlns:a16="http://schemas.microsoft.com/office/drawing/2014/main" id="{FE26F14A-96AB-D682-6B10-853DBDEF1882}"/>
              </a:ext>
            </a:extLst>
          </p:cNvPr>
          <p:cNvSpPr>
            <a:spLocks noGrp="1"/>
          </p:cNvSpPr>
          <p:nvPr>
            <p:ph type="title" hasCustomPrompt="1"/>
          </p:nvPr>
        </p:nvSpPr>
        <p:spPr>
          <a:xfrm>
            <a:off x="666869" y="614167"/>
            <a:ext cx="10828445" cy="565395"/>
          </a:xfrm>
        </p:spPr>
        <p:txBody>
          <a:bodyPr>
            <a:normAutofit/>
          </a:bodyPr>
          <a:lstStyle>
            <a:lvl1pPr algn="l">
              <a:defRPr sz="3600" u="sng">
                <a:solidFill>
                  <a:schemeClr val="tx1"/>
                </a:solidFill>
              </a:defRPr>
            </a:lvl1pPr>
          </a:lstStyle>
          <a:p>
            <a:r>
              <a:rPr lang="en-US" dirty="0"/>
              <a:t>Header 28-40 Pt Arial Bold, Underlined</a:t>
            </a:r>
          </a:p>
        </p:txBody>
      </p:sp>
      <p:sp>
        <p:nvSpPr>
          <p:cNvPr id="5" name="Media Placeholder 4"/>
          <p:cNvSpPr>
            <a:spLocks noGrp="1"/>
          </p:cNvSpPr>
          <p:nvPr>
            <p:ph type="media" sz="quarter" idx="11"/>
          </p:nvPr>
        </p:nvSpPr>
        <p:spPr>
          <a:xfrm>
            <a:off x="2438400" y="1521741"/>
            <a:ext cx="7315200" cy="4114800"/>
          </a:xfr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000"/>
            </a:lvl1pPr>
          </a:lstStyle>
          <a:p>
            <a:r>
              <a:rPr lang="en-US" sz="1800"/>
              <a:t>Click icon to add media</a:t>
            </a:r>
            <a:endParaRPr lang="en-US"/>
          </a:p>
          <a:p>
            <a:endParaRPr lang="en-US"/>
          </a:p>
        </p:txBody>
      </p:sp>
      <p:sp>
        <p:nvSpPr>
          <p:cNvPr id="10" name="Slide Number Placeholder 5">
            <a:extLst>
              <a:ext uri="{C183D7F6-B498-43B3-948B-1728B52AA6E4}">
                <adec:decorative xmlns:adec="http://schemas.microsoft.com/office/drawing/2017/decorative" val="1"/>
              </a:ext>
            </a:extLst>
          </p:cNvPr>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9" name="Text Placeholder 8">
            <a:extLst>
              <a:ext uri="{C183D7F6-B498-43B3-948B-1728B52AA6E4}">
                <adec:decorative xmlns:adec="http://schemas.microsoft.com/office/drawing/2017/decorative" val="1"/>
              </a:ext>
            </a:extLst>
          </p:cNvPr>
          <p:cNvSpPr>
            <a:spLocks noGrp="1"/>
          </p:cNvSpPr>
          <p:nvPr>
            <p:ph type="body" sz="quarter" idx="12"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pic>
        <p:nvPicPr>
          <p:cNvPr id="4" name="Picture 3">
            <a:extLst>
              <a:ext uri="{FF2B5EF4-FFF2-40B4-BE49-F238E27FC236}">
                <a16:creationId xmlns:a16="http://schemas.microsoft.com/office/drawing/2014/main" id="{27ADDDF3-F17F-A3F2-DEB4-900B875A340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35361" y="6303097"/>
            <a:ext cx="3191011" cy="361982"/>
          </a:xfrm>
          <a:prstGeom prst="rect">
            <a:avLst/>
          </a:prstGeom>
        </p:spPr>
      </p:pic>
    </p:spTree>
    <p:extLst>
      <p:ext uri="{BB962C8B-B14F-4D97-AF65-F5344CB8AC3E}">
        <p14:creationId xmlns:p14="http://schemas.microsoft.com/office/powerpoint/2010/main" val="7949448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guide id="29" orient="horz" pos="41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2" name="Rectangle 11">
            <a:extLst>
              <a:ext uri="{C183D7F6-B498-43B3-948B-1728B52AA6E4}">
                <adec:decorative xmlns:adec="http://schemas.microsoft.com/office/drawing/2017/decorative" val="1"/>
              </a:ext>
            </a:extLst>
          </p:cNvPr>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4" name="Rectangle 13">
            <a:extLst>
              <a:ext uri="{C183D7F6-B498-43B3-948B-1728B52AA6E4}">
                <adec:decorative xmlns:adec="http://schemas.microsoft.com/office/drawing/2017/decorative" val="1"/>
              </a:ext>
            </a:extLst>
          </p:cNvPr>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26454" y="-165260"/>
            <a:ext cx="471091" cy="684505"/>
          </a:xfrm>
          <a:prstGeom prst="rect">
            <a:avLst/>
          </a:prstGeom>
        </p:spPr>
      </p:pic>
      <p:sp>
        <p:nvSpPr>
          <p:cNvPr id="6" name="Title 1">
            <a:extLst>
              <a:ext uri="{FF2B5EF4-FFF2-40B4-BE49-F238E27FC236}">
                <a16:creationId xmlns:a16="http://schemas.microsoft.com/office/drawing/2014/main" id="{5B891CFF-D87E-E6BE-AFD2-D24497C5659A}"/>
              </a:ext>
            </a:extLst>
          </p:cNvPr>
          <p:cNvSpPr>
            <a:spLocks noGrp="1"/>
          </p:cNvSpPr>
          <p:nvPr>
            <p:ph type="title" hasCustomPrompt="1"/>
          </p:nvPr>
        </p:nvSpPr>
        <p:spPr>
          <a:xfrm>
            <a:off x="664909" y="614167"/>
            <a:ext cx="10830405" cy="565395"/>
          </a:xfrm>
        </p:spPr>
        <p:txBody>
          <a:bodyPr>
            <a:normAutofit/>
          </a:bodyPr>
          <a:lstStyle>
            <a:lvl1pPr algn="l">
              <a:defRPr sz="3600" u="sng">
                <a:solidFill>
                  <a:schemeClr val="tx1"/>
                </a:solidFill>
              </a:defRPr>
            </a:lvl1pPr>
          </a:lstStyle>
          <a:p>
            <a:r>
              <a:rPr lang="en-US" dirty="0"/>
              <a:t>Agenda</a:t>
            </a:r>
          </a:p>
        </p:txBody>
      </p:sp>
      <p:sp>
        <p:nvSpPr>
          <p:cNvPr id="8" name="Text Placeholder 7"/>
          <p:cNvSpPr>
            <a:spLocks noGrp="1"/>
          </p:cNvSpPr>
          <p:nvPr>
            <p:ph type="body" sz="quarter" idx="10" hasCustomPrompt="1"/>
          </p:nvPr>
        </p:nvSpPr>
        <p:spPr>
          <a:xfrm>
            <a:off x="664909" y="1346286"/>
            <a:ext cx="10910887" cy="4518025"/>
          </a:xfrm>
        </p:spPr>
        <p:txBody>
          <a:bodyPr>
            <a:normAutofit/>
          </a:bodyPr>
          <a:lstStyle>
            <a:lvl1pPr marL="0" indent="-228600">
              <a:lnSpc>
                <a:spcPct val="100000"/>
              </a:lnSpc>
              <a:spcBef>
                <a:spcPts val="0"/>
              </a:spcBef>
              <a:buFont typeface="Arial" charset="0"/>
              <a:buChar char="•"/>
              <a:defRPr sz="2000" b="1" i="0" baseline="0">
                <a:latin typeface="Arial" charset="0"/>
                <a:ea typeface="Arial" charset="0"/>
                <a:cs typeface="Arial" charset="0"/>
              </a:defRPr>
            </a:lvl1pPr>
            <a:lvl2pPr marL="0">
              <a:lnSpc>
                <a:spcPct val="100000"/>
              </a:lnSpc>
              <a:spcBef>
                <a:spcPts val="0"/>
              </a:spcBef>
              <a:defRPr sz="2000" b="0" baseline="0"/>
            </a:lvl2pPr>
            <a:lvl3pPr marL="914400">
              <a:lnSpc>
                <a:spcPct val="100000"/>
              </a:lnSpc>
              <a:defRPr/>
            </a:lvl3pPr>
          </a:lstStyle>
          <a:p>
            <a:pPr lvl="0"/>
            <a:r>
              <a:rPr lang="en-US" b="1"/>
              <a:t>Agenda Topic 1 20 Pt Arial Bold</a:t>
            </a:r>
          </a:p>
          <a:p>
            <a:pPr lvl="2"/>
            <a:r>
              <a:rPr lang="en-US" sz="1600" b="0"/>
              <a:t>Presenter or Sub-Topic 16 Pt Arial</a:t>
            </a:r>
            <a:endParaRPr lang="en-US" b="1"/>
          </a:p>
          <a:p>
            <a:pPr lvl="1"/>
            <a:endParaRPr lang="en-US"/>
          </a:p>
        </p:txBody>
      </p:sp>
      <p:sp>
        <p:nvSpPr>
          <p:cNvPr id="9" name="Slide Number Placeholder 5">
            <a:extLst>
              <a:ext uri="{C183D7F6-B498-43B3-948B-1728B52AA6E4}">
                <adec:decorative xmlns:adec="http://schemas.microsoft.com/office/drawing/2017/decorative" val="1"/>
              </a:ext>
            </a:extLst>
          </p:cNvPr>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10" name="Text Placeholder 8">
            <a:extLst>
              <a:ext uri="{C183D7F6-B498-43B3-948B-1728B52AA6E4}">
                <adec:decorative xmlns:adec="http://schemas.microsoft.com/office/drawing/2017/decorative" val="1"/>
              </a:ext>
            </a:extLst>
          </p:cNvPr>
          <p:cNvSpPr>
            <a:spLocks noGrp="1"/>
          </p:cNvSpPr>
          <p:nvPr>
            <p:ph type="body" sz="quarter" idx="12"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pic>
        <p:nvPicPr>
          <p:cNvPr id="3" name="Picture 2">
            <a:extLst>
              <a:ext uri="{FF2B5EF4-FFF2-40B4-BE49-F238E27FC236}">
                <a16:creationId xmlns:a16="http://schemas.microsoft.com/office/drawing/2014/main" id="{8F12775C-8EF9-65A5-2812-A04A65531E3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35361" y="6303097"/>
            <a:ext cx="3191011" cy="361982"/>
          </a:xfrm>
          <a:prstGeom prst="rect">
            <a:avLst/>
          </a:prstGeom>
        </p:spPr>
      </p:pic>
    </p:spTree>
    <p:extLst>
      <p:ext uri="{BB962C8B-B14F-4D97-AF65-F5344CB8AC3E}">
        <p14:creationId xmlns:p14="http://schemas.microsoft.com/office/powerpoint/2010/main" val="282191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ption 1">
    <p:spTree>
      <p:nvGrpSpPr>
        <p:cNvPr id="1" name=""/>
        <p:cNvGrpSpPr/>
        <p:nvPr/>
      </p:nvGrpSpPr>
      <p:grpSpPr>
        <a:xfrm>
          <a:off x="0" y="0"/>
          <a:ext cx="0" cy="0"/>
          <a:chOff x="0" y="0"/>
          <a:chExt cx="0" cy="0"/>
        </a:xfrm>
      </p:grpSpPr>
      <p:sp>
        <p:nvSpPr>
          <p:cNvPr id="12" name="Rectangle 11">
            <a:extLst>
              <a:ext uri="{C183D7F6-B498-43B3-948B-1728B52AA6E4}">
                <adec:decorative xmlns:adec="http://schemas.microsoft.com/office/drawing/2017/decorative" val="1"/>
              </a:ext>
            </a:extLst>
          </p:cNvPr>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4" name="Rectangle 13">
            <a:extLst>
              <a:ext uri="{C183D7F6-B498-43B3-948B-1728B52AA6E4}">
                <adec:decorative xmlns:adec="http://schemas.microsoft.com/office/drawing/2017/decorative" val="1"/>
              </a:ext>
            </a:extLst>
          </p:cNvPr>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26454" y="-165260"/>
            <a:ext cx="471091" cy="684505"/>
          </a:xfrm>
          <a:prstGeom prst="rect">
            <a:avLst/>
          </a:prstGeom>
        </p:spPr>
      </p:pic>
      <p:sp>
        <p:nvSpPr>
          <p:cNvPr id="3" name="Title 1">
            <a:extLst>
              <a:ext uri="{FF2B5EF4-FFF2-40B4-BE49-F238E27FC236}">
                <a16:creationId xmlns:a16="http://schemas.microsoft.com/office/drawing/2014/main" id="{477BFB89-5712-6A14-C255-4974A4386EBF}"/>
              </a:ext>
            </a:extLst>
          </p:cNvPr>
          <p:cNvSpPr>
            <a:spLocks noGrp="1"/>
          </p:cNvSpPr>
          <p:nvPr>
            <p:ph type="title" hasCustomPrompt="1"/>
          </p:nvPr>
        </p:nvSpPr>
        <p:spPr>
          <a:xfrm>
            <a:off x="666869" y="614167"/>
            <a:ext cx="10828445" cy="565395"/>
          </a:xfrm>
        </p:spPr>
        <p:txBody>
          <a:bodyPr>
            <a:normAutofit/>
          </a:bodyPr>
          <a:lstStyle>
            <a:lvl1pPr algn="l">
              <a:defRPr sz="3600" u="sng">
                <a:solidFill>
                  <a:schemeClr val="tx1"/>
                </a:solidFill>
              </a:defRPr>
            </a:lvl1pPr>
          </a:lstStyle>
          <a:p>
            <a:r>
              <a:rPr lang="en-US" dirty="0"/>
              <a:t>Header 28-40 Pt Arial Bold, Underlined</a:t>
            </a:r>
          </a:p>
        </p:txBody>
      </p:sp>
      <p:sp>
        <p:nvSpPr>
          <p:cNvPr id="6" name="Text Placeholder 5"/>
          <p:cNvSpPr>
            <a:spLocks noGrp="1"/>
          </p:cNvSpPr>
          <p:nvPr>
            <p:ph type="body" sz="quarter" idx="12" hasCustomPrompt="1"/>
          </p:nvPr>
        </p:nvSpPr>
        <p:spPr>
          <a:xfrm>
            <a:off x="672847" y="1406525"/>
            <a:ext cx="10910888"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dirty="0">
                <a:latin typeface="Arial" charset="0"/>
                <a:ea typeface="Arial" charset="0"/>
                <a:cs typeface="Arial" charset="0"/>
              </a:rPr>
              <a:t>Body Content 20+ Pt Arial</a:t>
            </a:r>
          </a:p>
        </p:txBody>
      </p:sp>
      <p:sp>
        <p:nvSpPr>
          <p:cNvPr id="8" name="Slide Number Placeholder 5">
            <a:extLst>
              <a:ext uri="{C183D7F6-B498-43B3-948B-1728B52AA6E4}">
                <adec:decorative xmlns:adec="http://schemas.microsoft.com/office/drawing/2017/decorative" val="1"/>
              </a:ext>
            </a:extLst>
          </p:cNvPr>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9" name="Text Placeholder 8">
            <a:extLst>
              <a:ext uri="{C183D7F6-B498-43B3-948B-1728B52AA6E4}">
                <adec:decorative xmlns:adec="http://schemas.microsoft.com/office/drawing/2017/decorative" val="1"/>
              </a:ext>
            </a:extLst>
          </p:cNvPr>
          <p:cNvSpPr>
            <a:spLocks noGrp="1"/>
          </p:cNvSpPr>
          <p:nvPr>
            <p:ph type="body" sz="quarter" idx="13"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pic>
        <p:nvPicPr>
          <p:cNvPr id="2" name="Picture 1">
            <a:extLst>
              <a:ext uri="{FF2B5EF4-FFF2-40B4-BE49-F238E27FC236}">
                <a16:creationId xmlns:a16="http://schemas.microsoft.com/office/drawing/2014/main" id="{EEC6D993-E4FE-5462-DBE9-6E1F627D3BE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35361" y="6303097"/>
            <a:ext cx="3191011" cy="361982"/>
          </a:xfrm>
          <a:prstGeom prst="rect">
            <a:avLst/>
          </a:prstGeom>
        </p:spPr>
      </p:pic>
    </p:spTree>
    <p:extLst>
      <p:ext uri="{BB962C8B-B14F-4D97-AF65-F5344CB8AC3E}">
        <p14:creationId xmlns:p14="http://schemas.microsoft.com/office/powerpoint/2010/main" val="14568978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Option 2">
    <p:spTree>
      <p:nvGrpSpPr>
        <p:cNvPr id="1" name=""/>
        <p:cNvGrpSpPr/>
        <p:nvPr/>
      </p:nvGrpSpPr>
      <p:grpSpPr>
        <a:xfrm>
          <a:off x="0" y="0"/>
          <a:ext cx="0" cy="0"/>
          <a:chOff x="0" y="0"/>
          <a:chExt cx="0" cy="0"/>
        </a:xfrm>
      </p:grpSpPr>
      <p:sp>
        <p:nvSpPr>
          <p:cNvPr id="12" name="Rectangle 11">
            <a:extLst>
              <a:ext uri="{C183D7F6-B498-43B3-948B-1728B52AA6E4}">
                <adec:decorative xmlns:adec="http://schemas.microsoft.com/office/drawing/2017/decorative" val="1"/>
              </a:ext>
            </a:extLst>
          </p:cNvPr>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4" name="Rectangle 13">
            <a:extLst>
              <a:ext uri="{C183D7F6-B498-43B3-948B-1728B52AA6E4}">
                <adec:decorative xmlns:adec="http://schemas.microsoft.com/office/drawing/2017/decorative" val="1"/>
              </a:ext>
            </a:extLst>
          </p:cNvPr>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26454" y="-165260"/>
            <a:ext cx="471091" cy="684505"/>
          </a:xfrm>
          <a:prstGeom prst="rect">
            <a:avLst/>
          </a:prstGeom>
        </p:spPr>
      </p:pic>
      <p:sp>
        <p:nvSpPr>
          <p:cNvPr id="4" name="Title 1">
            <a:extLst>
              <a:ext uri="{FF2B5EF4-FFF2-40B4-BE49-F238E27FC236}">
                <a16:creationId xmlns:a16="http://schemas.microsoft.com/office/drawing/2014/main" id="{F95D287B-ABA2-AB18-B88D-B46D765D09DB}"/>
              </a:ext>
            </a:extLst>
          </p:cNvPr>
          <p:cNvSpPr>
            <a:spLocks noGrp="1"/>
          </p:cNvSpPr>
          <p:nvPr>
            <p:ph type="title" hasCustomPrompt="1"/>
          </p:nvPr>
        </p:nvSpPr>
        <p:spPr>
          <a:xfrm>
            <a:off x="666869" y="614167"/>
            <a:ext cx="5027614" cy="565395"/>
          </a:xfrm>
        </p:spPr>
        <p:txBody>
          <a:bodyPr>
            <a:noAutofit/>
          </a:bodyPr>
          <a:lstStyle>
            <a:lvl1pPr algn="l">
              <a:defRPr sz="3200" u="sng">
                <a:solidFill>
                  <a:schemeClr val="tx1"/>
                </a:solidFill>
              </a:defRPr>
            </a:lvl1pPr>
          </a:lstStyle>
          <a:p>
            <a:r>
              <a:rPr lang="en-US" dirty="0"/>
              <a:t>Header Column 1</a:t>
            </a:r>
          </a:p>
        </p:txBody>
      </p:sp>
      <p:sp>
        <p:nvSpPr>
          <p:cNvPr id="6" name="Text Placeholder 5"/>
          <p:cNvSpPr>
            <a:spLocks noGrp="1"/>
          </p:cNvSpPr>
          <p:nvPr>
            <p:ph type="body" sz="quarter" idx="12" hasCustomPrompt="1"/>
          </p:nvPr>
        </p:nvSpPr>
        <p:spPr>
          <a:xfrm>
            <a:off x="672847" y="1406525"/>
            <a:ext cx="5027867"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20" name="Text Placeholder 2"/>
          <p:cNvSpPr>
            <a:spLocks noGrp="1"/>
          </p:cNvSpPr>
          <p:nvPr>
            <p:ph type="body" sz="quarter" idx="15" hasCustomPrompt="1"/>
          </p:nvPr>
        </p:nvSpPr>
        <p:spPr>
          <a:xfrm>
            <a:off x="6380700" y="545315"/>
            <a:ext cx="5027614" cy="661988"/>
          </a:xfrm>
        </p:spPr>
        <p:txBody>
          <a:bodyPr>
            <a:normAutofit/>
          </a:bodyPr>
          <a:lstStyle>
            <a:lvl1pPr marL="0" indent="0">
              <a:lnSpc>
                <a:spcPct val="100000"/>
              </a:lnSpc>
              <a:spcBef>
                <a:spcPts val="0"/>
              </a:spcBef>
              <a:buNone/>
              <a:defRPr sz="3200" b="1" i="0" u="sng" baseline="0">
                <a:latin typeface="Arial" charset="0"/>
                <a:ea typeface="Arial" charset="0"/>
                <a:cs typeface="Arial" charset="0"/>
              </a:defRPr>
            </a:lvl1pPr>
          </a:lstStyle>
          <a:p>
            <a:pPr lvl="0"/>
            <a:r>
              <a:rPr lang="en-US" sz="3200" b="1" i="0" u="sng" dirty="0">
                <a:latin typeface="Arial" charset="0"/>
                <a:ea typeface="Arial" charset="0"/>
                <a:cs typeface="Arial" charset="0"/>
              </a:rPr>
              <a:t>Header Column 2</a:t>
            </a:r>
            <a:endParaRPr lang="en-US" dirty="0"/>
          </a:p>
        </p:txBody>
      </p:sp>
      <p:sp>
        <p:nvSpPr>
          <p:cNvPr id="19" name="Text Placeholder 5"/>
          <p:cNvSpPr>
            <a:spLocks noGrp="1"/>
          </p:cNvSpPr>
          <p:nvPr>
            <p:ph type="body" sz="quarter" idx="14" hasCustomPrompt="1"/>
          </p:nvPr>
        </p:nvSpPr>
        <p:spPr>
          <a:xfrm>
            <a:off x="6380447" y="1406525"/>
            <a:ext cx="5027867"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24" name="Slide Number Placeholder 5">
            <a:extLst>
              <a:ext uri="{C183D7F6-B498-43B3-948B-1728B52AA6E4}">
                <adec:decorative xmlns:adec="http://schemas.microsoft.com/office/drawing/2017/decorative" val="1"/>
              </a:ext>
            </a:extLst>
          </p:cNvPr>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25" name="Text Placeholder 8">
            <a:extLst>
              <a:ext uri="{C183D7F6-B498-43B3-948B-1728B52AA6E4}">
                <adec:decorative xmlns:adec="http://schemas.microsoft.com/office/drawing/2017/decorative" val="1"/>
              </a:ext>
            </a:extLst>
          </p:cNvPr>
          <p:cNvSpPr>
            <a:spLocks noGrp="1"/>
          </p:cNvSpPr>
          <p:nvPr>
            <p:ph type="body" sz="quarter" idx="16"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pic>
        <p:nvPicPr>
          <p:cNvPr id="2" name="Picture 1">
            <a:extLst>
              <a:ext uri="{FF2B5EF4-FFF2-40B4-BE49-F238E27FC236}">
                <a16:creationId xmlns:a16="http://schemas.microsoft.com/office/drawing/2014/main" id="{68C8A4D9-30D1-B2D8-086D-A3F7A10BFCC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35361" y="6303097"/>
            <a:ext cx="3191011" cy="361982"/>
          </a:xfrm>
          <a:prstGeom prst="rect">
            <a:avLst/>
          </a:prstGeom>
        </p:spPr>
      </p:pic>
    </p:spTree>
    <p:extLst>
      <p:ext uri="{BB962C8B-B14F-4D97-AF65-F5344CB8AC3E}">
        <p14:creationId xmlns:p14="http://schemas.microsoft.com/office/powerpoint/2010/main" val="21229476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ption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7C2D482-DD70-39F9-36CF-DA1E2DE5186D}"/>
              </a:ext>
            </a:extLst>
          </p:cNvPr>
          <p:cNvSpPr>
            <a:spLocks noGrp="1"/>
          </p:cNvSpPr>
          <p:nvPr>
            <p:ph type="title" hasCustomPrompt="1"/>
          </p:nvPr>
        </p:nvSpPr>
        <p:spPr>
          <a:xfrm>
            <a:off x="666870" y="554533"/>
            <a:ext cx="3137981" cy="565395"/>
          </a:xfrm>
        </p:spPr>
        <p:txBody>
          <a:bodyPr>
            <a:noAutofit/>
          </a:bodyPr>
          <a:lstStyle>
            <a:lvl1pPr algn="l">
              <a:defRPr sz="2800" u="sng">
                <a:solidFill>
                  <a:schemeClr val="tx1"/>
                </a:solidFill>
              </a:defRPr>
            </a:lvl1pPr>
          </a:lstStyle>
          <a:p>
            <a:r>
              <a:rPr lang="en-US" dirty="0"/>
              <a:t>Header</a:t>
            </a:r>
          </a:p>
        </p:txBody>
      </p:sp>
      <p:sp>
        <p:nvSpPr>
          <p:cNvPr id="6" name="Text Placeholder 5"/>
          <p:cNvSpPr>
            <a:spLocks noGrp="1"/>
          </p:cNvSpPr>
          <p:nvPr>
            <p:ph type="body" sz="quarter" idx="12" hasCustomPrompt="1"/>
          </p:nvPr>
        </p:nvSpPr>
        <p:spPr>
          <a:xfrm>
            <a:off x="672848" y="1406525"/>
            <a:ext cx="3132004"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33" name="Text Placeholder 3"/>
          <p:cNvSpPr>
            <a:spLocks noGrp="1"/>
          </p:cNvSpPr>
          <p:nvPr>
            <p:ph type="body" sz="quarter" idx="17" hasCustomPrompt="1"/>
          </p:nvPr>
        </p:nvSpPr>
        <p:spPr>
          <a:xfrm>
            <a:off x="4482594" y="545315"/>
            <a:ext cx="3129216" cy="654624"/>
          </a:xfrm>
        </p:spPr>
        <p:txBody>
          <a:bodyPr/>
          <a:lstStyle>
            <a:lvl1pPr marL="0" indent="0">
              <a:lnSpc>
                <a:spcPct val="100000"/>
              </a:lnSpc>
              <a:spcBef>
                <a:spcPts val="0"/>
              </a:spcBef>
              <a:buNone/>
              <a:defRPr b="1" i="0" u="sng">
                <a:latin typeface="Arial" charset="0"/>
                <a:ea typeface="Arial" charset="0"/>
                <a:cs typeface="Arial" charset="0"/>
              </a:defRPr>
            </a:lvl1pPr>
          </a:lstStyle>
          <a:p>
            <a:pPr lvl="0"/>
            <a:r>
              <a:rPr lang="en-US" b="1" i="0" u="sng" dirty="0">
                <a:latin typeface="Arial" charset="0"/>
                <a:ea typeface="Arial" charset="0"/>
                <a:cs typeface="Arial" charset="0"/>
              </a:rPr>
              <a:t>28–40 Pt</a:t>
            </a:r>
            <a:endParaRPr lang="en-US" dirty="0"/>
          </a:p>
        </p:txBody>
      </p:sp>
      <p:sp>
        <p:nvSpPr>
          <p:cNvPr id="32" name="Text Placeholder 5"/>
          <p:cNvSpPr>
            <a:spLocks noGrp="1"/>
          </p:cNvSpPr>
          <p:nvPr>
            <p:ph type="body" sz="quarter" idx="16" hasCustomPrompt="1"/>
          </p:nvPr>
        </p:nvSpPr>
        <p:spPr>
          <a:xfrm>
            <a:off x="4482594" y="1406525"/>
            <a:ext cx="3132004"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35" name="Text Placeholder 3"/>
          <p:cNvSpPr>
            <a:spLocks noGrp="1"/>
          </p:cNvSpPr>
          <p:nvPr>
            <p:ph type="body" sz="quarter" idx="18" hasCustomPrompt="1"/>
          </p:nvPr>
        </p:nvSpPr>
        <p:spPr>
          <a:xfrm>
            <a:off x="8292594" y="545315"/>
            <a:ext cx="3129216" cy="654624"/>
          </a:xfrm>
        </p:spPr>
        <p:txBody>
          <a:bodyPr/>
          <a:lstStyle>
            <a:lvl1pPr marL="0" indent="0">
              <a:lnSpc>
                <a:spcPct val="100000"/>
              </a:lnSpc>
              <a:spcBef>
                <a:spcPts val="0"/>
              </a:spcBef>
              <a:buNone/>
              <a:defRPr b="1" i="0" u="sng">
                <a:latin typeface="Arial" charset="0"/>
                <a:ea typeface="Arial" charset="0"/>
                <a:cs typeface="Arial" charset="0"/>
              </a:defRPr>
            </a:lvl1pPr>
          </a:lstStyle>
          <a:p>
            <a:pPr lvl="0"/>
            <a:r>
              <a:rPr lang="en-US" b="1" i="0" u="sng">
                <a:latin typeface="Arial" charset="0"/>
                <a:ea typeface="Arial" charset="0"/>
                <a:cs typeface="Arial" charset="0"/>
              </a:rPr>
              <a:t>Arial Bold</a:t>
            </a:r>
            <a:endParaRPr lang="en-US"/>
          </a:p>
        </p:txBody>
      </p:sp>
      <p:sp>
        <p:nvSpPr>
          <p:cNvPr id="36" name="Text Placeholder 5"/>
          <p:cNvSpPr>
            <a:spLocks noGrp="1"/>
          </p:cNvSpPr>
          <p:nvPr>
            <p:ph type="body" sz="quarter" idx="19" hasCustomPrompt="1"/>
          </p:nvPr>
        </p:nvSpPr>
        <p:spPr>
          <a:xfrm>
            <a:off x="8292594" y="1406525"/>
            <a:ext cx="3132004" cy="4402138"/>
          </a:xfrm>
        </p:spPr>
        <p:txBody>
          <a:bodyPr>
            <a:normAutofit/>
          </a:bodyPr>
          <a:lstStyle>
            <a:lvl1pPr marL="0" indent="0">
              <a:lnSpc>
                <a:spcPct val="100000"/>
              </a:lnSpc>
              <a:spcBef>
                <a:spcPts val="0"/>
              </a:spcBef>
              <a:buNone/>
              <a:defRPr sz="2000" b="0" i="0" baseline="0">
                <a:latin typeface="Arial" charset="0"/>
                <a:ea typeface="Arial" charset="0"/>
                <a:cs typeface="Arial" charset="0"/>
              </a:defRPr>
            </a:lvl1pPr>
          </a:lstStyle>
          <a:p>
            <a:pPr lvl="0"/>
            <a:r>
              <a:rPr lang="en-US" sz="2000" b="0" i="0">
                <a:latin typeface="Arial" charset="0"/>
                <a:ea typeface="Arial" charset="0"/>
                <a:cs typeface="Arial" charset="0"/>
              </a:rPr>
              <a:t>Body Content 20+ Pt Arial</a:t>
            </a:r>
          </a:p>
        </p:txBody>
      </p:sp>
      <p:sp>
        <p:nvSpPr>
          <p:cNvPr id="12" name="Rectangle 11">
            <a:extLst>
              <a:ext uri="{C183D7F6-B498-43B3-948B-1728B52AA6E4}">
                <adec:decorative xmlns:adec="http://schemas.microsoft.com/office/drawing/2017/decorative" val="1"/>
              </a:ext>
            </a:extLst>
          </p:cNvPr>
          <p:cNvSpPr/>
          <p:nvPr userDrawn="1"/>
        </p:nvSpPr>
        <p:spPr>
          <a:xfrm>
            <a:off x="0" y="6172200"/>
            <a:ext cx="12192000" cy="69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4" name="Rectangle 13">
            <a:extLst>
              <a:ext uri="{C183D7F6-B498-43B3-948B-1728B52AA6E4}">
                <adec:decorative xmlns:adec="http://schemas.microsoft.com/office/drawing/2017/decorative" val="1"/>
              </a:ext>
            </a:extLst>
          </p:cNvPr>
          <p:cNvSpPr/>
          <p:nvPr userDrawn="1"/>
        </p:nvSpPr>
        <p:spPr>
          <a:xfrm>
            <a:off x="85468" y="81079"/>
            <a:ext cx="12021064" cy="6695842"/>
          </a:xfrm>
          <a:prstGeom prst="rect">
            <a:avLst/>
          </a:prstGeom>
          <a:noFill/>
          <a:ln w="95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26454" y="-165260"/>
            <a:ext cx="471091" cy="684505"/>
          </a:xfrm>
          <a:prstGeom prst="rect">
            <a:avLst/>
          </a:prstGeom>
        </p:spPr>
      </p:pic>
      <p:sp>
        <p:nvSpPr>
          <p:cNvPr id="37" name="Slide Number Placeholder 5">
            <a:extLst>
              <a:ext uri="{C183D7F6-B498-43B3-948B-1728B52AA6E4}">
                <adec:decorative xmlns:adec="http://schemas.microsoft.com/office/drawing/2017/decorative" val="1"/>
              </a:ext>
            </a:extLst>
          </p:cNvPr>
          <p:cNvSpPr txBox="1">
            <a:spLocks/>
          </p:cNvSpPr>
          <p:nvPr userDrawn="1"/>
        </p:nvSpPr>
        <p:spPr>
          <a:xfrm>
            <a:off x="11394098" y="6282076"/>
            <a:ext cx="562541" cy="3698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800" b="1" i="0" u="sng">
                <a:solidFill>
                  <a:schemeClr val="bg1"/>
                </a:solidFill>
                <a:latin typeface="Arial" charset="0"/>
                <a:ea typeface="Arial" charset="0"/>
                <a:cs typeface="Arial" charset="0"/>
              </a:rPr>
              <a:pPr algn="l"/>
              <a:t>‹#›</a:t>
            </a:fld>
            <a:endParaRPr lang="en-US" sz="1800" b="1" i="0" u="sng">
              <a:solidFill>
                <a:schemeClr val="bg1"/>
              </a:solidFill>
              <a:latin typeface="Arial" charset="0"/>
              <a:ea typeface="Arial" charset="0"/>
              <a:cs typeface="Arial" charset="0"/>
            </a:endParaRPr>
          </a:p>
        </p:txBody>
      </p:sp>
      <p:sp>
        <p:nvSpPr>
          <p:cNvPr id="38" name="Text Placeholder 8">
            <a:extLst>
              <a:ext uri="{C183D7F6-B498-43B3-948B-1728B52AA6E4}">
                <adec:decorative xmlns:adec="http://schemas.microsoft.com/office/drawing/2017/decorative" val="1"/>
              </a:ext>
            </a:extLst>
          </p:cNvPr>
          <p:cNvSpPr>
            <a:spLocks noGrp="1"/>
          </p:cNvSpPr>
          <p:nvPr>
            <p:ph type="body" sz="quarter" idx="20" hasCustomPrompt="1"/>
          </p:nvPr>
        </p:nvSpPr>
        <p:spPr>
          <a:xfrm>
            <a:off x="6862410" y="6311041"/>
            <a:ext cx="4527550" cy="276563"/>
          </a:xfrm>
        </p:spPr>
        <p:txBody>
          <a:bodyPr>
            <a:normAutofit/>
          </a:bodyPr>
          <a:lstStyle>
            <a:lvl1pPr marL="0" indent="0" algn="r">
              <a:buNone/>
              <a:defRPr sz="1800" b="1" i="0">
                <a:solidFill>
                  <a:schemeClr val="bg1"/>
                </a:solidFill>
                <a:latin typeface="Arial" charset="0"/>
                <a:ea typeface="Arial" charset="0"/>
                <a:cs typeface="Arial" charset="0"/>
              </a:defRPr>
            </a:lvl1pPr>
          </a:lstStyle>
          <a:p>
            <a:pPr lvl="0"/>
            <a:r>
              <a:rPr lang="en-US" sz="1800" b="1" i="0">
                <a:latin typeface="Arial" charset="0"/>
                <a:ea typeface="Arial" charset="0"/>
                <a:cs typeface="Arial" charset="0"/>
              </a:rPr>
              <a:t>sample.uga.edu</a:t>
            </a:r>
            <a:endParaRPr lang="en-US"/>
          </a:p>
        </p:txBody>
      </p:sp>
      <p:pic>
        <p:nvPicPr>
          <p:cNvPr id="2" name="Picture 1">
            <a:extLst>
              <a:ext uri="{FF2B5EF4-FFF2-40B4-BE49-F238E27FC236}">
                <a16:creationId xmlns:a16="http://schemas.microsoft.com/office/drawing/2014/main" id="{B6AE45E9-CAC3-DBA3-FA8D-39DC35BC415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35361" y="6303097"/>
            <a:ext cx="3191011" cy="361982"/>
          </a:xfrm>
          <a:prstGeom prst="rect">
            <a:avLst/>
          </a:prstGeom>
        </p:spPr>
      </p:pic>
    </p:spTree>
    <p:extLst>
      <p:ext uri="{BB962C8B-B14F-4D97-AF65-F5344CB8AC3E}">
        <p14:creationId xmlns:p14="http://schemas.microsoft.com/office/powerpoint/2010/main" val="11412397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0">
          <p15:clr>
            <a:srgbClr val="FBAE40"/>
          </p15:clr>
        </p15:guide>
        <p15:guide id="4" pos="4800">
          <p15:clr>
            <a:srgbClr val="FBAE40"/>
          </p15:clr>
        </p15:guide>
        <p15:guide id="5" pos="5280">
          <p15:clr>
            <a:srgbClr val="FBAE40"/>
          </p15:clr>
        </p15:guide>
        <p15:guide id="6" pos="5760">
          <p15:clr>
            <a:srgbClr val="FBAE40"/>
          </p15:clr>
        </p15:guide>
        <p15:guide id="7" pos="6240">
          <p15:clr>
            <a:srgbClr val="FBAE40"/>
          </p15:clr>
        </p15:guide>
        <p15:guide id="8" pos="6720">
          <p15:clr>
            <a:srgbClr val="FBAE40"/>
          </p15:clr>
        </p15:guide>
        <p15:guide id="9" pos="7200">
          <p15:clr>
            <a:srgbClr val="FBAE40"/>
          </p15:clr>
        </p15:guide>
        <p15:guide id="10" pos="7680">
          <p15:clr>
            <a:srgbClr val="FBAE40"/>
          </p15:clr>
        </p15:guide>
        <p15:guide id="11" pos="3360">
          <p15:clr>
            <a:srgbClr val="FBAE40"/>
          </p15:clr>
        </p15:guide>
        <p15:guide id="12" pos="2880">
          <p15:clr>
            <a:srgbClr val="FBAE40"/>
          </p15:clr>
        </p15:guide>
        <p15:guide id="13" pos="2400">
          <p15:clr>
            <a:srgbClr val="FBAE40"/>
          </p15:clr>
        </p15:guide>
        <p15:guide id="14" pos="1920">
          <p15:clr>
            <a:srgbClr val="FBAE40"/>
          </p15:clr>
        </p15:guide>
        <p15:guide id="15" pos="1440">
          <p15:clr>
            <a:srgbClr val="FBAE40"/>
          </p15:clr>
        </p15:guide>
        <p15:guide id="16" pos="960">
          <p15:clr>
            <a:srgbClr val="FBAE40"/>
          </p15:clr>
        </p15:guide>
        <p15:guide id="17" pos="480">
          <p15:clr>
            <a:srgbClr val="FBAE40"/>
          </p15:clr>
        </p15:guide>
        <p15:guide id="18">
          <p15:clr>
            <a:srgbClr val="FBAE40"/>
          </p15:clr>
        </p15:guide>
        <p15:guide id="19" orient="horz" pos="1728">
          <p15:clr>
            <a:srgbClr val="FBAE40"/>
          </p15:clr>
        </p15:guide>
        <p15:guide id="20" orient="horz" pos="1296">
          <p15:clr>
            <a:srgbClr val="FBAE40"/>
          </p15:clr>
        </p15:guide>
        <p15:guide id="21" orient="horz" pos="864">
          <p15:clr>
            <a:srgbClr val="FBAE40"/>
          </p15:clr>
        </p15:guide>
        <p15:guide id="22" orient="horz" pos="432">
          <p15:clr>
            <a:srgbClr val="FBAE40"/>
          </p15:clr>
        </p15:guide>
        <p15:guide id="23" orient="horz">
          <p15:clr>
            <a:srgbClr val="FBAE40"/>
          </p15:clr>
        </p15:guide>
        <p15:guide id="24" orient="horz" pos="2592">
          <p15:clr>
            <a:srgbClr val="FBAE40"/>
          </p15:clr>
        </p15:guide>
        <p15:guide id="25" orient="horz" pos="3024">
          <p15:clr>
            <a:srgbClr val="FBAE40"/>
          </p15:clr>
        </p15:guide>
        <p15:guide id="26" orient="horz" pos="3456">
          <p15:clr>
            <a:srgbClr val="FBAE40"/>
          </p15:clr>
        </p15:guide>
        <p15:guide id="27" orient="horz" pos="3888">
          <p15:clr>
            <a:srgbClr val="FBAE40"/>
          </p15:clr>
        </p15:guide>
        <p15:guide id="28" orient="horz" pos="43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CC31D-D603-AD4D-9D1C-921DA5F7AA0A}" type="datetime1">
              <a:t>6/5/2026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9C27B-B23D-7147-B542-1233E532306F}" type="slidenum">
              <a:t>‹#›</a:t>
            </a:fld>
            <a:endParaRPr lang="en-US"/>
          </a:p>
        </p:txBody>
      </p:sp>
    </p:spTree>
    <p:extLst>
      <p:ext uri="{BB962C8B-B14F-4D97-AF65-F5344CB8AC3E}">
        <p14:creationId xmlns:p14="http://schemas.microsoft.com/office/powerpoint/2010/main" val="1585910167"/>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1"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sis-ssb-prod.uga.edu/PROD/twbkwbis.P_GenMenu?name=homepag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microsoft.com/office/2018/10/relationships/comments" Target="../comments/modernComment_113_C961B5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85D51A1-E2DF-1DF1-A067-5B88466E523E}"/>
              </a:ext>
            </a:extLst>
          </p:cNvPr>
          <p:cNvSpPr txBox="1">
            <a:spLocks/>
          </p:cNvSpPr>
          <p:nvPr/>
        </p:nvSpPr>
        <p:spPr>
          <a:xfrm>
            <a:off x="1305927" y="1288702"/>
            <a:ext cx="9961983" cy="40796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600" b="1" kern="1200">
                <a:solidFill>
                  <a:schemeClr val="bg1"/>
                </a:solidFill>
                <a:latin typeface="+mj-lt"/>
                <a:ea typeface="+mj-ea"/>
                <a:cs typeface="+mj-cs"/>
              </a:defRPr>
            </a:lvl1pPr>
          </a:lstStyle>
          <a:p>
            <a:r>
              <a:rPr lang="en-US" sz="4400" dirty="0">
                <a:latin typeface="Georgia Pro Cond Semibold"/>
              </a:rPr>
              <a:t>University of Georgia </a:t>
            </a:r>
            <a:br>
              <a:rPr lang="en-US" sz="4400" dirty="0">
                <a:latin typeface="Georgia Pro Cond Semibold" panose="02040706050405020303" pitchFamily="18" charset="0"/>
              </a:rPr>
            </a:br>
            <a:r>
              <a:rPr lang="en-US" sz="4400" dirty="0">
                <a:latin typeface="Georgia Pro Cond Semibold"/>
              </a:rPr>
              <a:t>School of Medicine </a:t>
            </a:r>
            <a:br>
              <a:rPr lang="en-US" sz="4400" dirty="0">
                <a:latin typeface="Georgia Pro Cond Semibold" panose="02040706050405020303" pitchFamily="18" charset="0"/>
              </a:rPr>
            </a:br>
            <a:r>
              <a:rPr lang="en-US" sz="4400" dirty="0">
                <a:latin typeface="Georgia Pro Cond Semibold"/>
              </a:rPr>
              <a:t>Tuition Payment Plan</a:t>
            </a:r>
            <a:br>
              <a:rPr lang="en-US" sz="4400" dirty="0">
                <a:latin typeface="Georgia Pro Cond Semibold" panose="02040706050405020303" pitchFamily="18" charset="0"/>
              </a:rPr>
            </a:br>
            <a:r>
              <a:rPr lang="en-US" sz="4400" dirty="0">
                <a:latin typeface="Georgia Pro Cond Semibold"/>
              </a:rPr>
              <a:t>FAQ’S</a:t>
            </a:r>
          </a:p>
        </p:txBody>
      </p:sp>
    </p:spTree>
    <p:extLst>
      <p:ext uri="{BB962C8B-B14F-4D97-AF65-F5344CB8AC3E}">
        <p14:creationId xmlns:p14="http://schemas.microsoft.com/office/powerpoint/2010/main" val="2328924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7D70E-BF8E-DB4C-EA44-464E2C82051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6E0E2CF-CA69-3D43-EB27-2FF648A710BC}"/>
              </a:ext>
            </a:extLst>
          </p:cNvPr>
          <p:cNvSpPr>
            <a:spLocks noGrp="1"/>
          </p:cNvSpPr>
          <p:nvPr>
            <p:ph type="body" sz="quarter" idx="15"/>
          </p:nvPr>
        </p:nvSpPr>
        <p:spPr>
          <a:xfrm>
            <a:off x="1031971" y="5221306"/>
            <a:ext cx="8604397" cy="1400558"/>
          </a:xfrm>
        </p:spPr>
        <p:txBody>
          <a:bodyPr/>
          <a:lstStyle/>
          <a:p>
            <a:r>
              <a:rPr kumimoji="0" lang="en-US" b="0" i="0" u="none" strike="noStrike" kern="1200" cap="none" spc="0" normalizeH="0" baseline="0" noProof="0" dirty="0">
                <a:ln>
                  <a:noFill/>
                </a:ln>
                <a:solidFill>
                  <a:prstClr val="white"/>
                </a:solidFill>
                <a:effectLst/>
                <a:uLnTx/>
                <a:uFillTx/>
                <a:latin typeface="Georgia Pro Cond Semibold" panose="02040706050405020303" pitchFamily="18" charset="0"/>
                <a:ea typeface="+mj-ea"/>
                <a:cs typeface="+mj-cs"/>
              </a:rPr>
              <a:t>Once you have accessed your Student Account through Athena, select the Payment Plan section in the header or the Enroll in Payment Plan button.</a:t>
            </a:r>
            <a:endParaRPr lang="en-US" dirty="0">
              <a:latin typeface="Georgia Pro Cond Semibold" panose="02040706050405020303" pitchFamily="18" charset="0"/>
            </a:endParaRPr>
          </a:p>
        </p:txBody>
      </p:sp>
      <p:pic>
        <p:nvPicPr>
          <p:cNvPr id="4" name="Picture 3">
            <a:extLst>
              <a:ext uri="{FF2B5EF4-FFF2-40B4-BE49-F238E27FC236}">
                <a16:creationId xmlns:a16="http://schemas.microsoft.com/office/drawing/2014/main" id="{54F5E214-F4DF-79C3-AD7C-7E128899F40B}"/>
              </a:ext>
            </a:extLst>
          </p:cNvPr>
          <p:cNvPicPr>
            <a:picLocks noChangeAspect="1"/>
          </p:cNvPicPr>
          <p:nvPr/>
        </p:nvPicPr>
        <p:blipFill>
          <a:blip r:embed="rId2"/>
          <a:stretch>
            <a:fillRect/>
          </a:stretch>
        </p:blipFill>
        <p:spPr>
          <a:xfrm>
            <a:off x="356386" y="7934"/>
            <a:ext cx="11479227" cy="4048690"/>
          </a:xfrm>
          <a:prstGeom prst="rect">
            <a:avLst/>
          </a:prstGeom>
        </p:spPr>
      </p:pic>
    </p:spTree>
    <p:extLst>
      <p:ext uri="{BB962C8B-B14F-4D97-AF65-F5344CB8AC3E}">
        <p14:creationId xmlns:p14="http://schemas.microsoft.com/office/powerpoint/2010/main" val="4008965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A08803-BCA3-B176-916F-FA92BCDDFAEF}"/>
              </a:ext>
            </a:extLst>
          </p:cNvPr>
          <p:cNvSpPr>
            <a:spLocks noGrp="1"/>
          </p:cNvSpPr>
          <p:nvPr>
            <p:ph type="body" sz="quarter" idx="15"/>
          </p:nvPr>
        </p:nvSpPr>
        <p:spPr>
          <a:xfrm>
            <a:off x="1263083" y="5318624"/>
            <a:ext cx="8604397" cy="1400558"/>
          </a:xfrm>
        </p:spPr>
        <p:txBody>
          <a:bodyPr/>
          <a:lstStyle/>
          <a:p>
            <a:r>
              <a:rPr kumimoji="0" lang="en-US" b="0" i="0" u="none" strike="noStrike" kern="1200" cap="none" spc="0" normalizeH="0" baseline="0" noProof="0" dirty="0">
                <a:ln>
                  <a:noFill/>
                </a:ln>
                <a:solidFill>
                  <a:prstClr val="white"/>
                </a:solidFill>
                <a:effectLst/>
                <a:uLnTx/>
                <a:uFillTx/>
                <a:latin typeface="Georgia Pro Cond Semibold" panose="02040706050405020303" pitchFamily="18" charset="0"/>
                <a:ea typeface="+mj-ea"/>
                <a:cs typeface="+mj-cs"/>
              </a:rPr>
              <a:t>In the drop-down menu, select the term for which you are enrolling.</a:t>
            </a:r>
            <a:endParaRPr lang="en-US" dirty="0">
              <a:latin typeface="Georgia Pro Cond Semibold" panose="02040706050405020303" pitchFamily="18" charset="0"/>
            </a:endParaRPr>
          </a:p>
        </p:txBody>
      </p:sp>
      <p:pic>
        <p:nvPicPr>
          <p:cNvPr id="7" name="Content Placeholder 3">
            <a:extLst>
              <a:ext uri="{FF2B5EF4-FFF2-40B4-BE49-F238E27FC236}">
                <a16:creationId xmlns:a16="http://schemas.microsoft.com/office/drawing/2014/main" id="{17F4A38C-3557-3B19-60CF-997399B66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15" y="839097"/>
            <a:ext cx="11802569" cy="3422744"/>
          </a:xfrm>
          <a:prstGeom prst="rect">
            <a:avLst/>
          </a:prstGeom>
        </p:spPr>
      </p:pic>
    </p:spTree>
    <p:extLst>
      <p:ext uri="{BB962C8B-B14F-4D97-AF65-F5344CB8AC3E}">
        <p14:creationId xmlns:p14="http://schemas.microsoft.com/office/powerpoint/2010/main" val="256345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56FA6-B4BF-CDE2-F3FD-49392A7A615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D33B5F4-A10D-B1A5-6F2B-9DB5A73122D9}"/>
              </a:ext>
            </a:extLst>
          </p:cNvPr>
          <p:cNvSpPr>
            <a:spLocks noGrp="1"/>
          </p:cNvSpPr>
          <p:nvPr>
            <p:ph type="body" sz="quarter" idx="15"/>
          </p:nvPr>
        </p:nvSpPr>
        <p:spPr>
          <a:xfrm>
            <a:off x="810907" y="4892152"/>
            <a:ext cx="8604397" cy="2062147"/>
          </a:xfrm>
        </p:spPr>
        <p:txBody>
          <a:bodyPr/>
          <a:lstStyle/>
          <a:p>
            <a:r>
              <a:rPr kumimoji="0" lang="en-US" b="0" i="0" u="none" strike="noStrike" kern="1200" cap="none" spc="0" normalizeH="0" baseline="0" noProof="0" dirty="0">
                <a:ln>
                  <a:noFill/>
                </a:ln>
                <a:solidFill>
                  <a:prstClr val="white"/>
                </a:solidFill>
                <a:effectLst/>
                <a:uLnTx/>
                <a:uFillTx/>
                <a:latin typeface="Georgia Pro Cond Semibold" panose="02040706050405020303" pitchFamily="18" charset="0"/>
                <a:ea typeface="+mj-ea"/>
                <a:cs typeface="+mj-cs"/>
              </a:rPr>
              <a:t>A screen will open and show the term that you are enrolling. If this is correct, click </a:t>
            </a:r>
            <a:r>
              <a:rPr kumimoji="0" lang="en-US" b="1" i="0" u="none" strike="noStrike" kern="1200" cap="none" spc="0" normalizeH="0" baseline="0" noProof="0" dirty="0">
                <a:ln>
                  <a:noFill/>
                </a:ln>
                <a:solidFill>
                  <a:prstClr val="white"/>
                </a:solidFill>
                <a:effectLst/>
                <a:uLnTx/>
                <a:uFillTx/>
                <a:latin typeface="Georgia Pro Cond Semibold" panose="02040706050405020303" pitchFamily="18" charset="0"/>
                <a:ea typeface="+mj-ea"/>
                <a:cs typeface="+mj-cs"/>
              </a:rPr>
              <a:t>Select</a:t>
            </a:r>
            <a:r>
              <a:rPr kumimoji="0" lang="en-US" b="0" i="0" u="none" strike="noStrike" kern="1200" cap="none" spc="0" normalizeH="0" baseline="0" noProof="0" dirty="0">
                <a:ln>
                  <a:noFill/>
                </a:ln>
                <a:solidFill>
                  <a:prstClr val="white"/>
                </a:solidFill>
                <a:effectLst/>
                <a:uLnTx/>
                <a:uFillTx/>
                <a:latin typeface="Georgia Pro Cond Semibold" panose="02040706050405020303" pitchFamily="18" charset="0"/>
                <a:ea typeface="+mj-ea"/>
                <a:cs typeface="+mj-cs"/>
              </a:rPr>
              <a:t>.</a:t>
            </a:r>
          </a:p>
          <a:p>
            <a:endParaRPr kumimoji="0" lang="en-US" sz="900" b="0" i="0" u="none" strike="noStrike" kern="1200" cap="none" spc="0" normalizeH="0" baseline="0" noProof="0" dirty="0">
              <a:ln>
                <a:noFill/>
              </a:ln>
              <a:solidFill>
                <a:prstClr val="white"/>
              </a:solidFill>
              <a:effectLst/>
              <a:uLnTx/>
              <a:uFillTx/>
              <a:latin typeface="Georgia Pro Cond" panose="02040506050405020303" pitchFamily="18" charset="0"/>
              <a:ea typeface="+mj-ea"/>
              <a:cs typeface="+mj-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eorgia Pro Cond Semibold" panose="02040706050405020303" pitchFamily="18" charset="0"/>
                <a:ea typeface="+mn-ea"/>
                <a:cs typeface="+mn-cs"/>
              </a:rPr>
              <a:t>**If you wish to only view what your payment plan requirements would be, select Details. A small window will open that shows your payment plan description. If you do not wish to continue with the enrollment process, click Cancel. To continue with the enrollment choose Select. </a:t>
            </a:r>
          </a:p>
          <a:p>
            <a:endParaRPr kumimoji="0" lang="en-US" sz="2400" b="0" i="0" u="none" strike="noStrike" kern="1200" cap="none" spc="0" normalizeH="0" baseline="0" noProof="0" dirty="0">
              <a:ln>
                <a:noFill/>
              </a:ln>
              <a:solidFill>
                <a:prstClr val="white"/>
              </a:solidFill>
              <a:effectLst/>
              <a:uLnTx/>
              <a:uFillTx/>
              <a:latin typeface="Georgia Pro Cond" panose="02040506050405020303" pitchFamily="18" charset="0"/>
              <a:ea typeface="+mj-ea"/>
              <a:cs typeface="+mj-cs"/>
            </a:endParaRPr>
          </a:p>
          <a:p>
            <a:endParaRPr lang="en-US" dirty="0"/>
          </a:p>
        </p:txBody>
      </p:sp>
      <p:pic>
        <p:nvPicPr>
          <p:cNvPr id="4" name="Picture 3">
            <a:extLst>
              <a:ext uri="{FF2B5EF4-FFF2-40B4-BE49-F238E27FC236}">
                <a16:creationId xmlns:a16="http://schemas.microsoft.com/office/drawing/2014/main" id="{B596ED12-7B6E-4305-3753-2E26280A25E0}"/>
              </a:ext>
            </a:extLst>
          </p:cNvPr>
          <p:cNvPicPr>
            <a:picLocks noChangeAspect="1"/>
          </p:cNvPicPr>
          <p:nvPr/>
        </p:nvPicPr>
        <p:blipFill>
          <a:blip r:embed="rId2"/>
          <a:stretch>
            <a:fillRect/>
          </a:stretch>
        </p:blipFill>
        <p:spPr>
          <a:xfrm>
            <a:off x="890056" y="378744"/>
            <a:ext cx="9869277" cy="3829584"/>
          </a:xfrm>
          <a:prstGeom prst="rect">
            <a:avLst/>
          </a:prstGeom>
        </p:spPr>
      </p:pic>
    </p:spTree>
    <p:extLst>
      <p:ext uri="{BB962C8B-B14F-4D97-AF65-F5344CB8AC3E}">
        <p14:creationId xmlns:p14="http://schemas.microsoft.com/office/powerpoint/2010/main" val="547393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BBCEB-E8E5-1216-3F17-456624551C3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C0D8D18-E828-DDB4-D049-D42E97647A5A}"/>
              </a:ext>
            </a:extLst>
          </p:cNvPr>
          <p:cNvSpPr>
            <a:spLocks noGrp="1"/>
          </p:cNvSpPr>
          <p:nvPr>
            <p:ph type="body" sz="quarter" idx="15"/>
          </p:nvPr>
        </p:nvSpPr>
        <p:spPr>
          <a:xfrm>
            <a:off x="1011874" y="5226330"/>
            <a:ext cx="8604397" cy="1631670"/>
          </a:xfrm>
        </p:spPr>
        <p:txBody>
          <a:bodyPr/>
          <a:lstStyle/>
          <a:p>
            <a:r>
              <a:rPr kumimoji="0" lang="en-US" b="0" i="0" u="none" strike="noStrike" kern="1200" cap="none" spc="0" normalizeH="0" baseline="0" noProof="0" dirty="0">
                <a:ln>
                  <a:noFill/>
                </a:ln>
                <a:solidFill>
                  <a:prstClr val="white"/>
                </a:solidFill>
                <a:effectLst/>
                <a:uLnTx/>
                <a:uFillTx/>
                <a:latin typeface="Georgia Pro Cond Semibold" panose="02040706050405020303" pitchFamily="18" charset="0"/>
                <a:ea typeface="+mj-ea"/>
                <a:cs typeface="+mj-cs"/>
              </a:rPr>
              <a:t>The Total due now is the sum of the down payment amount and the </a:t>
            </a:r>
            <a:br>
              <a:rPr kumimoji="0" lang="en-US" b="0" i="0" u="none" strike="noStrike" kern="1200" cap="none" spc="0" normalizeH="0" baseline="0" noProof="0" dirty="0">
                <a:ln>
                  <a:noFill/>
                </a:ln>
                <a:solidFill>
                  <a:prstClr val="white"/>
                </a:solidFill>
                <a:effectLst/>
                <a:uLnTx/>
                <a:uFillTx/>
                <a:latin typeface="Georgia Pro Cond Semibold" panose="02040706050405020303" pitchFamily="18" charset="0"/>
                <a:ea typeface="+mj-ea"/>
                <a:cs typeface="+mj-cs"/>
              </a:rPr>
            </a:br>
            <a:r>
              <a:rPr kumimoji="0" lang="en-US" b="0" i="0" u="none" strike="noStrike" kern="1200" cap="none" spc="0" normalizeH="0" baseline="0" noProof="0" dirty="0">
                <a:ln>
                  <a:noFill/>
                </a:ln>
                <a:solidFill>
                  <a:prstClr val="white"/>
                </a:solidFill>
                <a:effectLst/>
                <a:uLnTx/>
                <a:uFillTx/>
                <a:latin typeface="Georgia Pro Cond Semibold" panose="02040706050405020303" pitchFamily="18" charset="0"/>
                <a:ea typeface="+mj-ea"/>
                <a:cs typeface="+mj-cs"/>
              </a:rPr>
              <a:t>$75.00 enrollment fee. To </a:t>
            </a:r>
            <a:r>
              <a:rPr lang="en-US" dirty="0">
                <a:solidFill>
                  <a:prstClr val="white"/>
                </a:solidFill>
                <a:latin typeface="Georgia Pro Cond Semibold" panose="02040706050405020303" pitchFamily="18" charset="0"/>
                <a:ea typeface="+mj-ea"/>
                <a:cs typeface="+mj-cs"/>
              </a:rPr>
              <a:t>proceed with enrollment</a:t>
            </a:r>
            <a:r>
              <a:rPr kumimoji="0" lang="en-US" b="0" i="0" u="none" strike="noStrike" kern="1200" cap="none" spc="0" normalizeH="0" baseline="0" noProof="0" dirty="0">
                <a:ln>
                  <a:noFill/>
                </a:ln>
                <a:solidFill>
                  <a:prstClr val="white"/>
                </a:solidFill>
                <a:effectLst/>
                <a:uLnTx/>
                <a:uFillTx/>
                <a:latin typeface="Georgia Pro Cond Semibold" panose="02040706050405020303" pitchFamily="18" charset="0"/>
                <a:ea typeface="+mj-ea"/>
                <a:cs typeface="+mj-cs"/>
              </a:rPr>
              <a:t>, click Continue. If you do not wish to enroll in the payment plan currently, click Cancel.</a:t>
            </a:r>
            <a:endParaRPr lang="en-US" dirty="0">
              <a:latin typeface="Georgia Pro Cond Semibold" panose="02040706050405020303" pitchFamily="18" charset="0"/>
            </a:endParaRPr>
          </a:p>
        </p:txBody>
      </p:sp>
      <p:pic>
        <p:nvPicPr>
          <p:cNvPr id="5" name="Picture 4">
            <a:extLst>
              <a:ext uri="{FF2B5EF4-FFF2-40B4-BE49-F238E27FC236}">
                <a16:creationId xmlns:a16="http://schemas.microsoft.com/office/drawing/2014/main" id="{A1861EE7-E4A1-7E17-9978-6F3AAD03B242}"/>
              </a:ext>
            </a:extLst>
          </p:cNvPr>
          <p:cNvPicPr>
            <a:picLocks noChangeAspect="1"/>
          </p:cNvPicPr>
          <p:nvPr/>
        </p:nvPicPr>
        <p:blipFill>
          <a:blip r:embed="rId2"/>
          <a:stretch>
            <a:fillRect/>
          </a:stretch>
        </p:blipFill>
        <p:spPr>
          <a:xfrm>
            <a:off x="2460879" y="-547892"/>
            <a:ext cx="6947447" cy="5273293"/>
          </a:xfrm>
          <a:prstGeom prst="rect">
            <a:avLst/>
          </a:prstGeom>
        </p:spPr>
      </p:pic>
    </p:spTree>
    <p:extLst>
      <p:ext uri="{BB962C8B-B14F-4D97-AF65-F5344CB8AC3E}">
        <p14:creationId xmlns:p14="http://schemas.microsoft.com/office/powerpoint/2010/main" val="3626745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771B0-ABF7-5252-CB1B-2A564E9E5AE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0552DA1-0B2C-618B-CBEA-7AC887A3B23A}"/>
              </a:ext>
            </a:extLst>
          </p:cNvPr>
          <p:cNvSpPr>
            <a:spLocks noGrp="1"/>
          </p:cNvSpPr>
          <p:nvPr>
            <p:ph type="body" sz="quarter" idx="15"/>
          </p:nvPr>
        </p:nvSpPr>
        <p:spPr>
          <a:xfrm>
            <a:off x="891294" y="5152155"/>
            <a:ext cx="8604397" cy="1641718"/>
          </a:xfrm>
        </p:spPr>
        <p:txBody>
          <a:bodyPr/>
          <a:lstStyle/>
          <a:p>
            <a:r>
              <a:rPr kumimoji="0" lang="en-US" b="0" i="0" u="none" strike="noStrike" kern="1200" cap="none" spc="0" normalizeH="0" baseline="0" noProof="0" dirty="0">
                <a:ln>
                  <a:noFill/>
                </a:ln>
                <a:solidFill>
                  <a:prstClr val="white"/>
                </a:solidFill>
                <a:effectLst/>
                <a:uLnTx/>
                <a:uFillTx/>
                <a:latin typeface="Georgia Pro Cond Semibold" panose="02040706050405020303" pitchFamily="18" charset="0"/>
                <a:ea typeface="+mj-ea"/>
                <a:cs typeface="+mj-cs"/>
              </a:rPr>
              <a:t>If you wish to pay an additional amount towards your down payment, key in the amount you would like to pay and select Update Schedule. This will show the new installment amounts based on the additional down payment.</a:t>
            </a:r>
            <a:endParaRPr lang="en-US" dirty="0">
              <a:latin typeface="Georgia Pro Cond Semibold" panose="02040706050405020303" pitchFamily="18" charset="0"/>
            </a:endParaRPr>
          </a:p>
        </p:txBody>
      </p:sp>
      <p:pic>
        <p:nvPicPr>
          <p:cNvPr id="5" name="Picture 4">
            <a:extLst>
              <a:ext uri="{FF2B5EF4-FFF2-40B4-BE49-F238E27FC236}">
                <a16:creationId xmlns:a16="http://schemas.microsoft.com/office/drawing/2014/main" id="{B1BD7BEA-4799-D149-B19F-375881B7F224}"/>
              </a:ext>
            </a:extLst>
          </p:cNvPr>
          <p:cNvPicPr>
            <a:picLocks noChangeAspect="1"/>
          </p:cNvPicPr>
          <p:nvPr/>
        </p:nvPicPr>
        <p:blipFill>
          <a:blip r:embed="rId2"/>
          <a:stretch>
            <a:fillRect/>
          </a:stretch>
        </p:blipFill>
        <p:spPr>
          <a:xfrm>
            <a:off x="2045035" y="-338039"/>
            <a:ext cx="7451051" cy="5030619"/>
          </a:xfrm>
          <a:prstGeom prst="rect">
            <a:avLst/>
          </a:prstGeom>
        </p:spPr>
      </p:pic>
    </p:spTree>
    <p:extLst>
      <p:ext uri="{BB962C8B-B14F-4D97-AF65-F5344CB8AC3E}">
        <p14:creationId xmlns:p14="http://schemas.microsoft.com/office/powerpoint/2010/main" val="3429588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DD12B-7655-1D39-4807-DAA7BAD326B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C7A5454-5DEB-959E-83E8-A9BECA04A8A1}"/>
              </a:ext>
            </a:extLst>
          </p:cNvPr>
          <p:cNvSpPr>
            <a:spLocks noGrp="1"/>
          </p:cNvSpPr>
          <p:nvPr>
            <p:ph type="body" sz="quarter" idx="15"/>
          </p:nvPr>
        </p:nvSpPr>
        <p:spPr>
          <a:xfrm>
            <a:off x="941535" y="5161016"/>
            <a:ext cx="8604397" cy="1400558"/>
          </a:xfrm>
        </p:spPr>
        <p:txBody>
          <a:bodyPr/>
          <a:lstStyle/>
          <a:p>
            <a:r>
              <a:rPr lang="en-US" dirty="0">
                <a:latin typeface="Georgia Pro Cond Semibold" panose="02040706050405020303" pitchFamily="18" charset="0"/>
              </a:rPr>
              <a:t>If you have chosen to enroll in the plan, The Select Payment Method screen displays. Installment amounts and down payments may be paid via ACH or with a major credit card. You will need to select the payment method that you wish to use from the drop-down menu and follow the payment prompts.</a:t>
            </a:r>
          </a:p>
        </p:txBody>
      </p:sp>
      <p:pic>
        <p:nvPicPr>
          <p:cNvPr id="2" name="Content Placeholder 3">
            <a:extLst>
              <a:ext uri="{FF2B5EF4-FFF2-40B4-BE49-F238E27FC236}">
                <a16:creationId xmlns:a16="http://schemas.microsoft.com/office/drawing/2014/main" id="{33E4B4B2-0F54-AD1A-355E-4041D55BE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478" y="70338"/>
            <a:ext cx="7908568" cy="4514003"/>
          </a:xfrm>
          <a:prstGeom prst="rect">
            <a:avLst/>
          </a:prstGeom>
        </p:spPr>
      </p:pic>
    </p:spTree>
    <p:extLst>
      <p:ext uri="{BB962C8B-B14F-4D97-AF65-F5344CB8AC3E}">
        <p14:creationId xmlns:p14="http://schemas.microsoft.com/office/powerpoint/2010/main" val="1260752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0F21C-F49A-9012-B499-F96D73BF7AF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6DFFBE0-A492-13C4-25A4-D49E57B523AA}"/>
              </a:ext>
            </a:extLst>
          </p:cNvPr>
          <p:cNvSpPr>
            <a:spLocks noGrp="1"/>
          </p:cNvSpPr>
          <p:nvPr>
            <p:ph type="body" sz="quarter" idx="15"/>
          </p:nvPr>
        </p:nvSpPr>
        <p:spPr>
          <a:xfrm>
            <a:off x="1042019" y="5201209"/>
            <a:ext cx="8604397" cy="1400558"/>
          </a:xfrm>
        </p:spPr>
        <p:txBody>
          <a:bodyPr/>
          <a:lstStyle/>
          <a:p>
            <a:r>
              <a:rPr lang="en-US" dirty="0">
                <a:latin typeface="Georgia Pro Cond Semibold" panose="02040706050405020303" pitchFamily="18" charset="0"/>
              </a:rPr>
              <a:t>The Payment Plan Agreement is displayed showing the UGA Student Account Payment Plan details. If you agree to the terms, you must scroll to the end of the agreement, select the box next to </a:t>
            </a:r>
            <a:r>
              <a:rPr lang="en-US" b="1" dirty="0">
                <a:latin typeface="Georgia Pro Cond Semibold" panose="02040706050405020303" pitchFamily="18" charset="0"/>
              </a:rPr>
              <a:t>I AGREE, </a:t>
            </a:r>
            <a:r>
              <a:rPr lang="en-US" dirty="0">
                <a:latin typeface="Georgia Pro Cond Semibold" panose="02040706050405020303" pitchFamily="18" charset="0"/>
              </a:rPr>
              <a:t>and click Continue.</a:t>
            </a:r>
          </a:p>
        </p:txBody>
      </p:sp>
      <p:pic>
        <p:nvPicPr>
          <p:cNvPr id="2" name="Content Placeholder 4">
            <a:extLst>
              <a:ext uri="{FF2B5EF4-FFF2-40B4-BE49-F238E27FC236}">
                <a16:creationId xmlns:a16="http://schemas.microsoft.com/office/drawing/2014/main" id="{937DCBE3-810E-43A7-7F97-DF09F7EA9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4231" y="98735"/>
            <a:ext cx="6529836" cy="4563700"/>
          </a:xfrm>
          <a:prstGeom prst="rect">
            <a:avLst/>
          </a:prstGeom>
        </p:spPr>
      </p:pic>
    </p:spTree>
    <p:extLst>
      <p:ext uri="{BB962C8B-B14F-4D97-AF65-F5344CB8AC3E}">
        <p14:creationId xmlns:p14="http://schemas.microsoft.com/office/powerpoint/2010/main" val="2797280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F8B94-A14D-93B8-5E02-9285CCC66CC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2920FE9-C8FD-6FA0-BE36-227AA35C81AC}"/>
              </a:ext>
            </a:extLst>
          </p:cNvPr>
          <p:cNvSpPr>
            <a:spLocks noGrp="1"/>
          </p:cNvSpPr>
          <p:nvPr>
            <p:ph type="body" sz="quarter" idx="15"/>
          </p:nvPr>
        </p:nvSpPr>
        <p:spPr>
          <a:xfrm>
            <a:off x="695326" y="5238018"/>
            <a:ext cx="9258300" cy="1771650"/>
          </a:xfrm>
        </p:spPr>
        <p:txBody>
          <a:bodyPr/>
          <a:lstStyle/>
          <a:p>
            <a:r>
              <a:rPr lang="en-US" dirty="0">
                <a:latin typeface="Georgia Pro Cond Semibold" panose="02040706050405020303" pitchFamily="18" charset="0"/>
              </a:rPr>
              <a:t>If you enroll, the next screen will show you your Payment Receipt which should be printed for your records. You will also receive an e‐mail confirming your enrollment and the due dates for your installments. </a:t>
            </a:r>
            <a:br>
              <a:rPr lang="en-US" sz="1400" dirty="0">
                <a:latin typeface="Georgia Pro Cond" panose="02040506050405020303" pitchFamily="18" charset="0"/>
              </a:rPr>
            </a:br>
            <a:br>
              <a:rPr lang="en-US" sz="1400" dirty="0">
                <a:latin typeface="Georgia Pro Cond" panose="02040506050405020303" pitchFamily="18" charset="0"/>
              </a:rPr>
            </a:br>
            <a:endParaRPr lang="en-US" sz="1400" dirty="0"/>
          </a:p>
        </p:txBody>
      </p:sp>
      <p:pic>
        <p:nvPicPr>
          <p:cNvPr id="2" name="Content Placeholder 4">
            <a:extLst>
              <a:ext uri="{FF2B5EF4-FFF2-40B4-BE49-F238E27FC236}">
                <a16:creationId xmlns:a16="http://schemas.microsoft.com/office/drawing/2014/main" id="{AA88A519-BE63-7191-012F-E9BA72E56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740" y="131191"/>
            <a:ext cx="6974680" cy="4627105"/>
          </a:xfrm>
          <a:prstGeom prst="rect">
            <a:avLst/>
          </a:prstGeom>
        </p:spPr>
      </p:pic>
    </p:spTree>
    <p:extLst>
      <p:ext uri="{BB962C8B-B14F-4D97-AF65-F5344CB8AC3E}">
        <p14:creationId xmlns:p14="http://schemas.microsoft.com/office/powerpoint/2010/main" val="1523218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D6E68-9FFD-3A87-74B8-A3AD2374952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1B0A80F-082A-569A-AC5A-B62EB95C499D}"/>
              </a:ext>
            </a:extLst>
          </p:cNvPr>
          <p:cNvSpPr>
            <a:spLocks noGrp="1"/>
          </p:cNvSpPr>
          <p:nvPr>
            <p:ph type="body" sz="quarter" idx="15"/>
          </p:nvPr>
        </p:nvSpPr>
        <p:spPr>
          <a:xfrm>
            <a:off x="628651" y="4895849"/>
            <a:ext cx="9258300" cy="1786305"/>
          </a:xfrm>
        </p:spPr>
        <p:txBody>
          <a:bodyPr/>
          <a:lstStyle/>
          <a:p>
            <a:r>
              <a:rPr lang="en-US" dirty="0">
                <a:latin typeface="Georgia Pro Cond Semibold" panose="02040706050405020303" pitchFamily="18" charset="0"/>
              </a:rPr>
              <a:t>You may access your payment plan from your Student Account main page on the Payment Plans header or under the Scheduled Payments section.</a:t>
            </a:r>
            <a:br>
              <a:rPr lang="en-US" dirty="0">
                <a:latin typeface="Georgia Pro Cond Semibold" panose="02040706050405020303" pitchFamily="18" charset="0"/>
              </a:rPr>
            </a:br>
            <a:endParaRPr lang="en-US" sz="1200" dirty="0">
              <a:latin typeface="Georgia Pro Cond Semibold" panose="02040706050405020303" pitchFamily="18" charset="0"/>
            </a:endParaRPr>
          </a:p>
          <a:p>
            <a:r>
              <a:rPr lang="en-US" sz="1200" dirty="0">
                <a:latin typeface="Georgia Pro Cond Semibold" panose="02040706050405020303" pitchFamily="18" charset="0"/>
              </a:rPr>
              <a:t>*If your installment amounts increase or decrease, a follow-up email will be sent to indicate that the plan has been adjusted. If the adjusted amount deferred now exceeds the 50% amount you are eligible to defer, you will be dropped from the plan and asked to reenroll so that you can pay additional amounts towards the down payment considered due at the time of the enrollment. If you are asked to reenroll, you will not be required to again pay the payment plan setup fee of $75.00.</a:t>
            </a:r>
          </a:p>
        </p:txBody>
      </p:sp>
      <p:pic>
        <p:nvPicPr>
          <p:cNvPr id="5" name="Picture 4">
            <a:extLst>
              <a:ext uri="{FF2B5EF4-FFF2-40B4-BE49-F238E27FC236}">
                <a16:creationId xmlns:a16="http://schemas.microsoft.com/office/drawing/2014/main" id="{7CE0CF68-E027-7270-D799-649FB554D98B}"/>
              </a:ext>
            </a:extLst>
          </p:cNvPr>
          <p:cNvPicPr>
            <a:picLocks noChangeAspect="1"/>
          </p:cNvPicPr>
          <p:nvPr/>
        </p:nvPicPr>
        <p:blipFill>
          <a:blip r:embed="rId2"/>
          <a:stretch>
            <a:fillRect/>
          </a:stretch>
        </p:blipFill>
        <p:spPr>
          <a:xfrm>
            <a:off x="1224064" y="478875"/>
            <a:ext cx="9040487" cy="3696216"/>
          </a:xfrm>
          <a:prstGeom prst="rect">
            <a:avLst/>
          </a:prstGeom>
        </p:spPr>
      </p:pic>
    </p:spTree>
    <p:extLst>
      <p:ext uri="{BB962C8B-B14F-4D97-AF65-F5344CB8AC3E}">
        <p14:creationId xmlns:p14="http://schemas.microsoft.com/office/powerpoint/2010/main" val="95765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0452F-BC9F-C457-DA71-4401277C23D8}"/>
              </a:ext>
            </a:extLst>
          </p:cNvPr>
          <p:cNvSpPr>
            <a:spLocks noGrp="1"/>
          </p:cNvSpPr>
          <p:nvPr>
            <p:ph type="title"/>
          </p:nvPr>
        </p:nvSpPr>
        <p:spPr/>
        <p:txBody>
          <a:bodyPr>
            <a:normAutofit fontScale="90000"/>
          </a:bodyPr>
          <a:lstStyle/>
          <a:p>
            <a:r>
              <a:rPr lang="en-US" dirty="0">
                <a:latin typeface="Georgia Pro Cond Semibold" panose="02040706050405020303" pitchFamily="18" charset="0"/>
              </a:rPr>
              <a:t>Payment Plan Details</a:t>
            </a:r>
            <a:endParaRPr lang="en-US" dirty="0"/>
          </a:p>
        </p:txBody>
      </p:sp>
      <p:sp>
        <p:nvSpPr>
          <p:cNvPr id="3" name="Text Placeholder 2">
            <a:extLst>
              <a:ext uri="{FF2B5EF4-FFF2-40B4-BE49-F238E27FC236}">
                <a16:creationId xmlns:a16="http://schemas.microsoft.com/office/drawing/2014/main" id="{E85BAF84-202A-1392-8D2C-3ADA21157361}"/>
              </a:ext>
            </a:extLst>
          </p:cNvPr>
          <p:cNvSpPr>
            <a:spLocks noGrp="1"/>
          </p:cNvSpPr>
          <p:nvPr>
            <p:ph type="body" sz="quarter" idx="10"/>
          </p:nvPr>
        </p:nvSpPr>
        <p:spPr/>
        <p:txBody>
          <a:bodyPr vert="horz" lIns="91440" tIns="45720" rIns="91440" bIns="45720" rtlCol="0" anchor="t">
            <a:normAutofit/>
          </a:bodyPr>
          <a:lstStyle/>
          <a:p>
            <a:pPr lvl="1"/>
            <a:endParaRPr lang="en-US" sz="1600" dirty="0">
              <a:latin typeface="Georgia Pro Cond Semibold" panose="02040706050405020303" pitchFamily="18" charset="0"/>
            </a:endParaRPr>
          </a:p>
          <a:p>
            <a:pPr marL="285750" lvl="1" indent="-285750">
              <a:buFont typeface="Arial" panose="020B0604020202020204" pitchFamily="34" charset="0"/>
              <a:buChar char="•"/>
            </a:pPr>
            <a:r>
              <a:rPr lang="en-US" sz="1800" dirty="0">
                <a:latin typeface="Georgia Pro Cond Semibold"/>
              </a:rPr>
              <a:t>The University of Georgia School of Medicine Tuition Payment Plan allows a student to defer up to 50% of their current  term balance for tuition, mandatory fees, housing, and dining charges, or up to 50% of their account balance after all actual and expected financial aid is applied, whichever is less. Financial aid includes anticipated or disbursed aid, third-party contract payments, tuition and fee waivers, or other account credits. </a:t>
            </a:r>
          </a:p>
          <a:p>
            <a:pPr indent="0">
              <a:buNone/>
            </a:pPr>
            <a:endParaRPr lang="en-US" sz="1800" dirty="0">
              <a:latin typeface="Georgia Pro Cond Semibold" panose="02040706050405020303" pitchFamily="18" charset="0"/>
            </a:endParaRPr>
          </a:p>
          <a:p>
            <a:pPr marL="342900" indent="-342900" fontAlgn="base">
              <a:buFont typeface="Arial" panose="020B0604020202020204" pitchFamily="34" charset="0"/>
              <a:buChar char="•"/>
            </a:pPr>
            <a:r>
              <a:rPr lang="en-US" sz="1800" dirty="0">
                <a:latin typeface="Georgia Pro Cond Semibold"/>
                <a:cs typeface="Arial"/>
              </a:rPr>
              <a:t>A $75 non-refundable enrollment fee is assessed each term to offset administrative costs. </a:t>
            </a:r>
          </a:p>
          <a:p>
            <a:pPr marL="342900" indent="-342900" fontAlgn="base">
              <a:buFont typeface="Arial" panose="020B0604020202020204" pitchFamily="34" charset="0"/>
              <a:buChar char="•"/>
            </a:pPr>
            <a:endParaRPr lang="en-US" sz="1800" dirty="0">
              <a:latin typeface="Georgia Pro Cond Semibold" panose="02040706050405020303" pitchFamily="18" charset="0"/>
            </a:endParaRPr>
          </a:p>
          <a:p>
            <a:pPr marL="342900" indent="-342900" fontAlgn="base">
              <a:buFont typeface="Arial" panose="020B0604020202020204" pitchFamily="34" charset="0"/>
              <a:buChar char="•"/>
            </a:pPr>
            <a:r>
              <a:rPr lang="en-US" sz="1800" dirty="0">
                <a:latin typeface="Georgia Pro Cond Semibold"/>
                <a:cs typeface="Arial"/>
              </a:rPr>
              <a:t>Students may be required to make a down payment at enrollment if their account balance after aid exceeds 50% of eligible term charges. </a:t>
            </a:r>
          </a:p>
          <a:p>
            <a:pPr marL="342900" indent="-342900" fontAlgn="base">
              <a:buFont typeface="Arial" panose="020B0604020202020204" pitchFamily="34" charset="0"/>
              <a:buChar char="•"/>
            </a:pPr>
            <a:endParaRPr lang="en-US" sz="1800" dirty="0">
              <a:latin typeface="Georgia Pro Cond Semibold" panose="02040706050405020303" pitchFamily="18" charset="0"/>
            </a:endParaRPr>
          </a:p>
          <a:p>
            <a:pPr marL="342900" indent="-342900" fontAlgn="base">
              <a:buFont typeface="Arial" panose="020B0604020202020204" pitchFamily="34" charset="0"/>
              <a:buChar char="•"/>
            </a:pPr>
            <a:r>
              <a:rPr lang="en-US" sz="1800" dirty="0">
                <a:latin typeface="Georgia Pro Cond Semibold"/>
                <a:cs typeface="Arial"/>
              </a:rPr>
              <a:t>Deferred payments must be scheduled through automatic bank draft or credit card payment at the time of enrollment. Payment information should be kept current to avoid processing issues. Scheduled payments must successfully clear the bank to satisfy payment obligations. Failure to make payments as agreed may result in withdrawal from the term. </a:t>
            </a:r>
          </a:p>
          <a:p>
            <a:endParaRPr lang="en-US" sz="1800" dirty="0">
              <a:latin typeface="Georgia Pro Cond Semibold" panose="02040706050405020303" pitchFamily="18" charset="0"/>
            </a:endParaRPr>
          </a:p>
          <a:p>
            <a:endParaRPr lang="en-US" dirty="0">
              <a:latin typeface="Georgia Pro Cond Semibold" panose="02040706050405020303" pitchFamily="18" charset="0"/>
            </a:endParaRPr>
          </a:p>
          <a:p>
            <a:endParaRPr lang="en-US" dirty="0"/>
          </a:p>
        </p:txBody>
      </p:sp>
    </p:spTree>
    <p:extLst>
      <p:ext uri="{BB962C8B-B14F-4D97-AF65-F5344CB8AC3E}">
        <p14:creationId xmlns:p14="http://schemas.microsoft.com/office/powerpoint/2010/main" val="2981422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B185C-E3FA-8B2E-904E-50FF9A2667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328D52-44FC-3379-DD60-39F03CF47D38}"/>
              </a:ext>
            </a:extLst>
          </p:cNvPr>
          <p:cNvSpPr>
            <a:spLocks noGrp="1"/>
          </p:cNvSpPr>
          <p:nvPr>
            <p:ph type="title"/>
          </p:nvPr>
        </p:nvSpPr>
        <p:spPr>
          <a:xfrm>
            <a:off x="696686" y="649552"/>
            <a:ext cx="10830405" cy="565395"/>
          </a:xfrm>
        </p:spPr>
        <p:txBody>
          <a:bodyPr>
            <a:normAutofit/>
          </a:bodyPr>
          <a:lstStyle/>
          <a:p>
            <a:r>
              <a:rPr lang="en-US" sz="2800" u="none" dirty="0">
                <a:latin typeface="Georgia Pro Cond Semibold"/>
              </a:rPr>
              <a:t>Q: </a:t>
            </a:r>
            <a:r>
              <a:rPr lang="en-US" sz="2800" dirty="0">
                <a:latin typeface="Georgia Pro Cond Semibold"/>
              </a:rPr>
              <a:t>What is the cost? </a:t>
            </a:r>
          </a:p>
        </p:txBody>
      </p:sp>
      <p:sp>
        <p:nvSpPr>
          <p:cNvPr id="3" name="Text Placeholder 2">
            <a:extLst>
              <a:ext uri="{FF2B5EF4-FFF2-40B4-BE49-F238E27FC236}">
                <a16:creationId xmlns:a16="http://schemas.microsoft.com/office/drawing/2014/main" id="{6D5E4AA0-594D-4016-DF2E-E6469FAAB4AE}"/>
              </a:ext>
            </a:extLst>
          </p:cNvPr>
          <p:cNvSpPr>
            <a:spLocks noGrp="1"/>
          </p:cNvSpPr>
          <p:nvPr>
            <p:ph type="body" sz="quarter" idx="10"/>
          </p:nvPr>
        </p:nvSpPr>
        <p:spPr>
          <a:xfrm>
            <a:off x="885488" y="1207404"/>
            <a:ext cx="10910887" cy="1497398"/>
          </a:xfrm>
        </p:spPr>
        <p:txBody>
          <a:bodyPr vert="horz" lIns="91440" tIns="45720" rIns="91440" bIns="45720" rtlCol="0" anchor="t">
            <a:normAutofit/>
          </a:bodyPr>
          <a:lstStyle/>
          <a:p>
            <a:pPr marL="342900" indent="-342900" fontAlgn="base">
              <a:buFont typeface="Arial" panose="020B0604020202020204" pitchFamily="34" charset="0"/>
              <a:buChar char="•"/>
            </a:pPr>
            <a:r>
              <a:rPr lang="en-US" sz="1600" dirty="0">
                <a:latin typeface="Georgia Pro Cond Semibold"/>
                <a:cs typeface="Arial"/>
              </a:rPr>
              <a:t>There is a $75 non-refundable enrollment fee per term due at the time you sign up. </a:t>
            </a:r>
          </a:p>
          <a:p>
            <a:pPr marL="342900" indent="-342900" fontAlgn="base">
              <a:buFont typeface="Arial" panose="020B0604020202020204" pitchFamily="34" charset="0"/>
              <a:buChar char="•"/>
            </a:pPr>
            <a:endParaRPr lang="en-US" sz="1200" dirty="0">
              <a:latin typeface="Georgia Pro Cond Semibold" panose="02040706050405020303" pitchFamily="18" charset="0"/>
            </a:endParaRPr>
          </a:p>
          <a:p>
            <a:pPr marL="342900" indent="-342900" fontAlgn="base">
              <a:buFont typeface="Arial" panose="020B0604020202020204" pitchFamily="34" charset="0"/>
              <a:buChar char="•"/>
            </a:pPr>
            <a:r>
              <a:rPr lang="en-US" sz="1600" dirty="0">
                <a:latin typeface="Georgia Pro Cond Semibold"/>
                <a:cs typeface="Arial"/>
              </a:rPr>
              <a:t>In addition, a down payment may be required at enrollment if your student account balance after aid is greater than 50% of the term’s eligible payment plan charges-tuition, mandatory fees, housing (</a:t>
            </a:r>
            <a:r>
              <a:rPr lang="en-US" sz="1600" i="1" dirty="0">
                <a:latin typeface="Georgia Pro Cond Semibold"/>
                <a:cs typeface="Arial"/>
              </a:rPr>
              <a:t>excluding monthly rates</a:t>
            </a:r>
            <a:r>
              <a:rPr lang="en-US" sz="1600" dirty="0">
                <a:latin typeface="Georgia Pro Cond Semibold"/>
                <a:cs typeface="Arial"/>
              </a:rPr>
              <a:t>), and dining charges. </a:t>
            </a:r>
          </a:p>
        </p:txBody>
      </p:sp>
      <p:sp>
        <p:nvSpPr>
          <p:cNvPr id="5" name="Title 1">
            <a:extLst>
              <a:ext uri="{FF2B5EF4-FFF2-40B4-BE49-F238E27FC236}">
                <a16:creationId xmlns:a16="http://schemas.microsoft.com/office/drawing/2014/main" id="{8D061654-02F2-B126-0049-DAA577D5AC11}"/>
              </a:ext>
            </a:extLst>
          </p:cNvPr>
          <p:cNvSpPr txBox="1">
            <a:spLocks/>
          </p:cNvSpPr>
          <p:nvPr/>
        </p:nvSpPr>
        <p:spPr>
          <a:xfrm>
            <a:off x="696685" y="2785161"/>
            <a:ext cx="10830405" cy="56539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u="sng" kern="1200">
                <a:solidFill>
                  <a:schemeClr val="tx1"/>
                </a:solidFill>
                <a:latin typeface="+mj-lt"/>
                <a:ea typeface="+mj-ea"/>
                <a:cs typeface="+mj-cs"/>
              </a:defRPr>
            </a:lvl1pPr>
          </a:lstStyle>
          <a:p>
            <a:r>
              <a:rPr lang="en-US" sz="2800" u="none" dirty="0">
                <a:latin typeface="Georgia Pro Cond Semibold"/>
              </a:rPr>
              <a:t>Q: </a:t>
            </a:r>
            <a:r>
              <a:rPr lang="en-US" sz="2800" dirty="0">
                <a:latin typeface="Georgia Pro Cond Semibold"/>
              </a:rPr>
              <a:t>Who is eligible?</a:t>
            </a:r>
            <a:r>
              <a:rPr lang="en-US" sz="2800" u="none" dirty="0">
                <a:latin typeface="Georgia Pro Cond Semibold"/>
              </a:rPr>
              <a:t>  </a:t>
            </a:r>
          </a:p>
        </p:txBody>
      </p:sp>
      <p:sp>
        <p:nvSpPr>
          <p:cNvPr id="6" name="Text Placeholder 2">
            <a:extLst>
              <a:ext uri="{FF2B5EF4-FFF2-40B4-BE49-F238E27FC236}">
                <a16:creationId xmlns:a16="http://schemas.microsoft.com/office/drawing/2014/main" id="{A2ECFCEB-DE6A-4186-FE2E-A8D28903B501}"/>
              </a:ext>
            </a:extLst>
          </p:cNvPr>
          <p:cNvSpPr txBox="1">
            <a:spLocks/>
          </p:cNvSpPr>
          <p:nvPr/>
        </p:nvSpPr>
        <p:spPr>
          <a:xfrm>
            <a:off x="885488" y="3391296"/>
            <a:ext cx="10910887" cy="1075366"/>
          </a:xfrm>
          <a:prstGeom prst="rect">
            <a:avLst/>
          </a:prstGeom>
        </p:spPr>
        <p:txBody>
          <a:bodyPr vert="horz" lIns="91440" tIns="45720" rIns="91440" bIns="45720" rtlCol="0" anchor="t">
            <a:normAutofit/>
          </a:bodyPr>
          <a:lstStyle>
            <a:lvl1pPr marL="0" indent="-228600" algn="l" defTabSz="914400" rtl="0" eaLnBrk="1" latinLnBrk="0" hangingPunct="1">
              <a:lnSpc>
                <a:spcPct val="100000"/>
              </a:lnSpc>
              <a:spcBef>
                <a:spcPts val="0"/>
              </a:spcBef>
              <a:buFont typeface="Arial" charset="0"/>
              <a:buChar char="•"/>
              <a:defRPr sz="2000" b="1" i="0" kern="1200" baseline="0">
                <a:solidFill>
                  <a:schemeClr val="tx1"/>
                </a:solidFill>
                <a:latin typeface="Arial" charset="0"/>
                <a:ea typeface="Arial" charset="0"/>
                <a:cs typeface="Arial" charset="0"/>
              </a:defRPr>
            </a:lvl1pPr>
            <a:lvl2pPr marL="0" indent="-228600" algn="l" defTabSz="914400" rtl="0" eaLnBrk="1" latinLnBrk="0" hangingPunct="1">
              <a:lnSpc>
                <a:spcPct val="100000"/>
              </a:lnSpc>
              <a:spcBef>
                <a:spcPts val="0"/>
              </a:spcBef>
              <a:buFont typeface="Arial"/>
              <a:buChar char="•"/>
              <a:defRPr sz="2000" b="0" kern="1200" baseline="0">
                <a:solidFill>
                  <a:schemeClr val="tx1"/>
                </a:solidFill>
                <a:latin typeface="+mn-lt"/>
                <a:ea typeface="+mn-ea"/>
                <a:cs typeface="+mn-cs"/>
              </a:defRPr>
            </a:lvl2pPr>
            <a:lvl3pPr marL="914400" indent="-228600" algn="l" defTabSz="914400" rtl="0" eaLnBrk="1" latinLnBrk="0" hangingPunct="1">
              <a:lnSpc>
                <a:spcPct val="10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600" dirty="0">
                <a:latin typeface="Georgia Pro Cond Semibold"/>
                <a:cs typeface="Arial"/>
              </a:rPr>
              <a:t>Only students in the School of Medicine who have remaining balances after all financial aid payments are applied to their accounts are eligible for the School of Medicine Tuition Payment Plan. </a:t>
            </a:r>
          </a:p>
        </p:txBody>
      </p:sp>
      <p:sp>
        <p:nvSpPr>
          <p:cNvPr id="14" name="TextBox 13">
            <a:extLst>
              <a:ext uri="{FF2B5EF4-FFF2-40B4-BE49-F238E27FC236}">
                <a16:creationId xmlns:a16="http://schemas.microsoft.com/office/drawing/2014/main" id="{43AFC5A9-1F19-77F4-9E10-F873F693D728}"/>
              </a:ext>
            </a:extLst>
          </p:cNvPr>
          <p:cNvSpPr txBox="1"/>
          <p:nvPr/>
        </p:nvSpPr>
        <p:spPr>
          <a:xfrm>
            <a:off x="696686" y="4195026"/>
            <a:ext cx="6094324" cy="523220"/>
          </a:xfrm>
          <a:prstGeom prst="rect">
            <a:avLst/>
          </a:prstGeom>
          <a:noFill/>
        </p:spPr>
        <p:txBody>
          <a:bodyPr wrap="square" lIns="91440" tIns="45720" rIns="91440" bIns="45720" anchor="t">
            <a:spAutoFit/>
          </a:bodyPr>
          <a:lstStyle/>
          <a:p>
            <a:r>
              <a:rPr lang="en-US" sz="2800" dirty="0">
                <a:latin typeface="Georgia Pro Cond Semibold"/>
              </a:rPr>
              <a:t>Q: </a:t>
            </a:r>
            <a:r>
              <a:rPr lang="en-US" sz="2800" u="sng" dirty="0">
                <a:latin typeface="Georgia Pro Cond Semibold"/>
              </a:rPr>
              <a:t>When can I enroll? </a:t>
            </a:r>
          </a:p>
        </p:txBody>
      </p:sp>
      <p:sp>
        <p:nvSpPr>
          <p:cNvPr id="7" name="Title 1">
            <a:extLst>
              <a:ext uri="{FF2B5EF4-FFF2-40B4-BE49-F238E27FC236}">
                <a16:creationId xmlns:a16="http://schemas.microsoft.com/office/drawing/2014/main" id="{6E566560-396C-AED4-A4F3-B736F2A7B03F}"/>
              </a:ext>
            </a:extLst>
          </p:cNvPr>
          <p:cNvSpPr txBox="1">
            <a:spLocks/>
          </p:cNvSpPr>
          <p:nvPr/>
        </p:nvSpPr>
        <p:spPr>
          <a:xfrm>
            <a:off x="887186" y="4826169"/>
            <a:ext cx="10910887" cy="9686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u="sng" kern="1200">
                <a:solidFill>
                  <a:schemeClr val="tx1"/>
                </a:solidFill>
                <a:latin typeface="+mj-lt"/>
                <a:ea typeface="+mj-ea"/>
                <a:cs typeface="+mj-cs"/>
              </a:defRPr>
            </a:lvl1pPr>
          </a:lstStyle>
          <a:p>
            <a:pPr marL="457200" indent="-457200" fontAlgn="base">
              <a:buFont typeface="Arial" panose="020B0604020202020204" pitchFamily="34" charset="0"/>
              <a:buChar char="•"/>
            </a:pPr>
            <a:r>
              <a:rPr lang="en-US" sz="1600" u="none" dirty="0">
                <a:latin typeface="Georgia Pro Cond Semibold"/>
              </a:rPr>
              <a:t>Enrollment for the Fall School of Medicine Tuition Payment Plan begins July 15</a:t>
            </a:r>
            <a:r>
              <a:rPr lang="en-US" sz="1600" u="none" baseline="30000" dirty="0">
                <a:latin typeface="Georgia Pro Cond Semibold"/>
              </a:rPr>
              <a:t>th</a:t>
            </a:r>
            <a:r>
              <a:rPr lang="en-US" sz="1600" u="none" dirty="0">
                <a:latin typeface="Georgia Pro Cond Semibold"/>
              </a:rPr>
              <a:t>, 2026, and will continue through August 17</a:t>
            </a:r>
            <a:r>
              <a:rPr lang="en-US" sz="1600" u="none" baseline="30000" dirty="0">
                <a:latin typeface="Georgia Pro Cond Semibold"/>
              </a:rPr>
              <a:t>th</a:t>
            </a:r>
            <a:r>
              <a:rPr lang="en-US" sz="1600" u="none" dirty="0">
                <a:latin typeface="Georgia Pro Cond Semibold"/>
              </a:rPr>
              <a:t>, 2026.  </a:t>
            </a:r>
          </a:p>
          <a:p>
            <a:pPr marL="457200" indent="-457200" fontAlgn="base">
              <a:buFont typeface="Arial" panose="020B0604020202020204" pitchFamily="34" charset="0"/>
              <a:buChar char="•"/>
            </a:pPr>
            <a:endParaRPr lang="en-US" sz="1200" u="none" dirty="0">
              <a:latin typeface="Georgia Pro Cond Semibold" panose="02040706050405020303" pitchFamily="18" charset="0"/>
            </a:endParaRPr>
          </a:p>
          <a:p>
            <a:pPr marL="457200" indent="-457200" fontAlgn="base">
              <a:buFont typeface="Arial" panose="020B0604020202020204" pitchFamily="34" charset="0"/>
              <a:buChar char="•"/>
            </a:pPr>
            <a:r>
              <a:rPr lang="en-US" sz="1600" u="none" dirty="0">
                <a:latin typeface="Georgia Pro Cond Semibold"/>
              </a:rPr>
              <a:t>Please ensure all charges are on your account before enrolling.  </a:t>
            </a:r>
          </a:p>
        </p:txBody>
      </p:sp>
    </p:spTree>
    <p:extLst>
      <p:ext uri="{BB962C8B-B14F-4D97-AF65-F5344CB8AC3E}">
        <p14:creationId xmlns:p14="http://schemas.microsoft.com/office/powerpoint/2010/main" val="225844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CC7DE-E6EA-3760-7ABF-CA43FEEFB4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A54EE4-52B6-8745-7B01-ACB0F3C6F749}"/>
              </a:ext>
            </a:extLst>
          </p:cNvPr>
          <p:cNvSpPr>
            <a:spLocks noGrp="1"/>
          </p:cNvSpPr>
          <p:nvPr>
            <p:ph type="title"/>
          </p:nvPr>
        </p:nvSpPr>
        <p:spPr/>
        <p:txBody>
          <a:bodyPr>
            <a:normAutofit/>
          </a:bodyPr>
          <a:lstStyle/>
          <a:p>
            <a:r>
              <a:rPr lang="en-US" sz="2800" u="none" dirty="0">
                <a:latin typeface="Georgia Pro Cond Semibold"/>
              </a:rPr>
              <a:t>Q: </a:t>
            </a:r>
            <a:r>
              <a:rPr lang="en-US" sz="2800" dirty="0">
                <a:latin typeface="Georgia Pro Cond Semibold"/>
              </a:rPr>
              <a:t>How do I enroll? </a:t>
            </a:r>
          </a:p>
        </p:txBody>
      </p:sp>
      <p:sp>
        <p:nvSpPr>
          <p:cNvPr id="3" name="Text Placeholder 2">
            <a:extLst>
              <a:ext uri="{FF2B5EF4-FFF2-40B4-BE49-F238E27FC236}">
                <a16:creationId xmlns:a16="http://schemas.microsoft.com/office/drawing/2014/main" id="{27E2C4CB-363E-5D4C-E114-3274D5EA9C0D}"/>
              </a:ext>
            </a:extLst>
          </p:cNvPr>
          <p:cNvSpPr>
            <a:spLocks noGrp="1"/>
          </p:cNvSpPr>
          <p:nvPr>
            <p:ph type="body" sz="quarter" idx="10"/>
          </p:nvPr>
        </p:nvSpPr>
        <p:spPr>
          <a:xfrm>
            <a:off x="855409" y="1281564"/>
            <a:ext cx="10910887" cy="1847534"/>
          </a:xfrm>
        </p:spPr>
        <p:txBody>
          <a:bodyPr vert="horz" lIns="91440" tIns="45720" rIns="91440" bIns="45720" rtlCol="0" anchor="t">
            <a:normAutofit fontScale="92500" lnSpcReduction="10000"/>
          </a:bodyPr>
          <a:lstStyle/>
          <a:p>
            <a:pPr marL="457200" indent="-457200" fontAlgn="base">
              <a:buFont typeface="Arial" panose="020B0604020202020204" pitchFamily="34" charset="0"/>
              <a:buChar char="•"/>
            </a:pPr>
            <a:r>
              <a:rPr lang="en-US" sz="1700">
                <a:latin typeface="Georgia Pro Cond Semibold"/>
                <a:cs typeface="Arial"/>
              </a:rPr>
              <a:t>Sign up is done through your </a:t>
            </a:r>
            <a:r>
              <a:rPr lang="en-US" sz="1700" b="0" dirty="0">
                <a:latin typeface="Arial"/>
                <a:cs typeface="Arial"/>
                <a:hlinkClick r:id="rId3"/>
              </a:rPr>
              <a:t>Athena Student Account.</a:t>
            </a:r>
            <a:endParaRPr lang="en-US" sz="1700" b="0">
              <a:latin typeface="Arial"/>
              <a:cs typeface="Arial"/>
            </a:endParaRPr>
          </a:p>
          <a:p>
            <a:pPr marL="457200" indent="-457200" fontAlgn="base">
              <a:buFont typeface="Arial" panose="020B0604020202020204" pitchFamily="34" charset="0"/>
              <a:buChar char="•"/>
            </a:pPr>
            <a:endParaRPr lang="en-US" sz="1300" dirty="0">
              <a:latin typeface="Georgia Pro Cond Semibold" panose="02040706050405020303" pitchFamily="18" charset="0"/>
            </a:endParaRPr>
          </a:p>
          <a:p>
            <a:pPr marL="457200" indent="-457200" fontAlgn="base">
              <a:buFont typeface="Arial" panose="020B0604020202020204" pitchFamily="34" charset="0"/>
              <a:buChar char="•"/>
            </a:pPr>
            <a:r>
              <a:rPr lang="en-US" sz="1700" dirty="0">
                <a:latin typeface="Georgia Pro Cond Semibold" panose="02040706050405020303" pitchFamily="18" charset="0"/>
              </a:rPr>
              <a:t>Before enrolling in the payment plan, complete your registration and ensure all elective charges—such as housing (excluding monthly rates), meal plans, parking, and other fees—are posted to your student account. This helps ensure you only need to make one down payment. </a:t>
            </a:r>
          </a:p>
          <a:p>
            <a:pPr marL="457200" indent="-457200" fontAlgn="base">
              <a:buFont typeface="Arial" panose="020B0604020202020204" pitchFamily="34" charset="0"/>
              <a:buChar char="•"/>
            </a:pPr>
            <a:endParaRPr lang="en-US" sz="1300" dirty="0">
              <a:latin typeface="Georgia Pro Cond Semibold" panose="02040706050405020303" pitchFamily="18" charset="0"/>
            </a:endParaRPr>
          </a:p>
          <a:p>
            <a:pPr marL="457200" indent="-457200" fontAlgn="base">
              <a:buFont typeface="Arial" panose="020B0604020202020204" pitchFamily="34" charset="0"/>
              <a:buChar char="•"/>
            </a:pPr>
            <a:r>
              <a:rPr lang="en-US" sz="1700" dirty="0">
                <a:latin typeface="Georgia Pro Cond Semibold"/>
                <a:cs typeface="Arial"/>
              </a:rPr>
              <a:t>A down payment is required only if your balance exceeds 50% of the term’s eligible payment plan charges, including tuition, mandatory fees, housing (excluding monthly rates), and dining charges. </a:t>
            </a:r>
          </a:p>
          <a:p>
            <a:pPr marL="342900" indent="-342900">
              <a:buFont typeface="Arial" panose="020B0604020202020204" pitchFamily="34" charset="0"/>
              <a:buChar char="•"/>
            </a:pPr>
            <a:endParaRPr lang="en-US" sz="1600" dirty="0">
              <a:latin typeface="Georgia Pro Cond Semibold" panose="02040706050405020303" pitchFamily="18" charset="0"/>
            </a:endParaRPr>
          </a:p>
        </p:txBody>
      </p:sp>
      <p:sp>
        <p:nvSpPr>
          <p:cNvPr id="6" name="Text Placeholder 2">
            <a:extLst>
              <a:ext uri="{FF2B5EF4-FFF2-40B4-BE49-F238E27FC236}">
                <a16:creationId xmlns:a16="http://schemas.microsoft.com/office/drawing/2014/main" id="{5F78C44A-8004-1128-CDD7-68DC8EDE7F5B}"/>
              </a:ext>
            </a:extLst>
          </p:cNvPr>
          <p:cNvSpPr txBox="1">
            <a:spLocks/>
          </p:cNvSpPr>
          <p:nvPr/>
        </p:nvSpPr>
        <p:spPr>
          <a:xfrm>
            <a:off x="736926" y="4632616"/>
            <a:ext cx="10910887" cy="2082714"/>
          </a:xfrm>
          <a:prstGeom prst="rect">
            <a:avLst/>
          </a:prstGeom>
        </p:spPr>
        <p:txBody>
          <a:bodyPr vert="horz" lIns="91440" tIns="45720" rIns="91440" bIns="45720" rtlCol="0">
            <a:normAutofit/>
          </a:bodyPr>
          <a:lstStyle>
            <a:lvl1pPr marL="0" indent="-228600" algn="l" defTabSz="914400" rtl="0" eaLnBrk="1" latinLnBrk="0" hangingPunct="1">
              <a:lnSpc>
                <a:spcPct val="100000"/>
              </a:lnSpc>
              <a:spcBef>
                <a:spcPts val="0"/>
              </a:spcBef>
              <a:buFont typeface="Arial" charset="0"/>
              <a:buChar char="•"/>
              <a:defRPr sz="2000" b="1" i="0" kern="1200" baseline="0">
                <a:solidFill>
                  <a:schemeClr val="tx1"/>
                </a:solidFill>
                <a:latin typeface="Arial" charset="0"/>
                <a:ea typeface="Arial" charset="0"/>
                <a:cs typeface="Arial" charset="0"/>
              </a:defRPr>
            </a:lvl1pPr>
            <a:lvl2pPr marL="0" indent="-228600" algn="l" defTabSz="914400" rtl="0" eaLnBrk="1" latinLnBrk="0" hangingPunct="1">
              <a:lnSpc>
                <a:spcPct val="100000"/>
              </a:lnSpc>
              <a:spcBef>
                <a:spcPts val="0"/>
              </a:spcBef>
              <a:buFont typeface="Arial"/>
              <a:buChar char="•"/>
              <a:defRPr sz="2000" b="0" kern="1200" baseline="0">
                <a:solidFill>
                  <a:schemeClr val="tx1"/>
                </a:solidFill>
                <a:latin typeface="+mn-lt"/>
                <a:ea typeface="+mn-ea"/>
                <a:cs typeface="+mn-cs"/>
              </a:defRPr>
            </a:lvl2pPr>
            <a:lvl3pPr marL="914400" indent="-228600" algn="l" defTabSz="914400" rtl="0" eaLnBrk="1" latinLnBrk="0" hangingPunct="1">
              <a:lnSpc>
                <a:spcPct val="10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fontAlgn="base">
              <a:buFont typeface="Arial" panose="020B0604020202020204" pitchFamily="34" charset="0"/>
              <a:buChar char="•"/>
            </a:pPr>
            <a:endParaRPr lang="en-US" sz="1600" dirty="0">
              <a:latin typeface="Georgia Pro Cond Semibold" panose="02040706050405020303" pitchFamily="18" charset="0"/>
            </a:endParaRPr>
          </a:p>
        </p:txBody>
      </p:sp>
      <p:sp>
        <p:nvSpPr>
          <p:cNvPr id="8" name="Title 1">
            <a:extLst>
              <a:ext uri="{FF2B5EF4-FFF2-40B4-BE49-F238E27FC236}">
                <a16:creationId xmlns:a16="http://schemas.microsoft.com/office/drawing/2014/main" id="{2A32E0B7-6D6E-DE9B-0C8E-B96756BF1CC5}"/>
              </a:ext>
            </a:extLst>
          </p:cNvPr>
          <p:cNvSpPr txBox="1">
            <a:spLocks/>
          </p:cNvSpPr>
          <p:nvPr/>
        </p:nvSpPr>
        <p:spPr>
          <a:xfrm>
            <a:off x="664908" y="3266746"/>
            <a:ext cx="10830405" cy="56539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u="sng" kern="1200">
                <a:solidFill>
                  <a:schemeClr val="tx1"/>
                </a:solidFill>
                <a:latin typeface="+mj-lt"/>
                <a:ea typeface="+mj-ea"/>
                <a:cs typeface="+mj-cs"/>
              </a:defRPr>
            </a:lvl1pPr>
          </a:lstStyle>
          <a:p>
            <a:r>
              <a:rPr lang="en-US" sz="2800" u="none" dirty="0">
                <a:latin typeface="Georgia Pro Cond Semibold"/>
              </a:rPr>
              <a:t>Q: </a:t>
            </a:r>
            <a:r>
              <a:rPr lang="en-US" sz="2800" dirty="0">
                <a:latin typeface="Georgia Pro Cond Semibold"/>
              </a:rPr>
              <a:t>When are the two installments due?</a:t>
            </a:r>
            <a:r>
              <a:rPr lang="en-US" sz="2800" u="none" dirty="0">
                <a:latin typeface="Georgia Pro Cond Semibold"/>
              </a:rPr>
              <a:t>  </a:t>
            </a:r>
          </a:p>
        </p:txBody>
      </p:sp>
      <p:sp>
        <p:nvSpPr>
          <p:cNvPr id="9" name="Text Placeholder 2">
            <a:extLst>
              <a:ext uri="{FF2B5EF4-FFF2-40B4-BE49-F238E27FC236}">
                <a16:creationId xmlns:a16="http://schemas.microsoft.com/office/drawing/2014/main" id="{4ACAA75F-F6CD-0B6D-99C7-EF85CE206771}"/>
              </a:ext>
            </a:extLst>
          </p:cNvPr>
          <p:cNvSpPr txBox="1">
            <a:spLocks/>
          </p:cNvSpPr>
          <p:nvPr/>
        </p:nvSpPr>
        <p:spPr>
          <a:xfrm>
            <a:off x="855409" y="3828784"/>
            <a:ext cx="10910887" cy="2185705"/>
          </a:xfrm>
          <a:prstGeom prst="rect">
            <a:avLst/>
          </a:prstGeom>
        </p:spPr>
        <p:txBody>
          <a:bodyPr vert="horz" lIns="91440" tIns="45720" rIns="91440" bIns="45720" rtlCol="0" anchor="t">
            <a:noAutofit/>
          </a:bodyPr>
          <a:lstStyle>
            <a:lvl1pPr marL="0" indent="-228600" algn="l" defTabSz="914400" rtl="0" eaLnBrk="1" latinLnBrk="0" hangingPunct="1">
              <a:lnSpc>
                <a:spcPct val="100000"/>
              </a:lnSpc>
              <a:spcBef>
                <a:spcPts val="0"/>
              </a:spcBef>
              <a:buFont typeface="Arial" charset="0"/>
              <a:buChar char="•"/>
              <a:defRPr sz="2000" b="1" i="0" kern="1200" baseline="0">
                <a:solidFill>
                  <a:schemeClr val="tx1"/>
                </a:solidFill>
                <a:latin typeface="Arial" charset="0"/>
                <a:ea typeface="Arial" charset="0"/>
                <a:cs typeface="Arial" charset="0"/>
              </a:defRPr>
            </a:lvl1pPr>
            <a:lvl2pPr marL="0" indent="-228600" algn="l" defTabSz="914400" rtl="0" eaLnBrk="1" latinLnBrk="0" hangingPunct="1">
              <a:lnSpc>
                <a:spcPct val="100000"/>
              </a:lnSpc>
              <a:spcBef>
                <a:spcPts val="0"/>
              </a:spcBef>
              <a:buFont typeface="Arial"/>
              <a:buChar char="•"/>
              <a:defRPr sz="2000" b="0" kern="1200" baseline="0">
                <a:solidFill>
                  <a:schemeClr val="tx1"/>
                </a:solidFill>
                <a:latin typeface="+mn-lt"/>
                <a:ea typeface="+mn-ea"/>
                <a:cs typeface="+mn-cs"/>
              </a:defRPr>
            </a:lvl2pPr>
            <a:lvl3pPr marL="914400" indent="-228600" algn="l" defTabSz="914400" rtl="0" eaLnBrk="1" latinLnBrk="0" hangingPunct="1">
              <a:lnSpc>
                <a:spcPct val="10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latin typeface="Georgia Pro Cond Semibold"/>
                <a:cs typeface="Arial"/>
              </a:rPr>
              <a:t>For Fall 2026, the two installments will automatically process on September 3</a:t>
            </a:r>
            <a:r>
              <a:rPr lang="en-US" sz="1600" baseline="30000" dirty="0">
                <a:latin typeface="Georgia Pro Cond Semibold"/>
                <a:cs typeface="Arial"/>
              </a:rPr>
              <a:t>rd</a:t>
            </a:r>
            <a:r>
              <a:rPr lang="en-US" sz="1600" dirty="0">
                <a:latin typeface="Georgia Pro Cond Semibold"/>
                <a:cs typeface="Arial"/>
              </a:rPr>
              <a:t>, 2026, and October 5</a:t>
            </a:r>
            <a:r>
              <a:rPr lang="en-US" sz="1600" baseline="30000" dirty="0">
                <a:latin typeface="Georgia Pro Cond Semibold"/>
                <a:cs typeface="Arial"/>
              </a:rPr>
              <a:t>th</a:t>
            </a:r>
            <a:r>
              <a:rPr lang="en-US" sz="1600" dirty="0">
                <a:latin typeface="Georgia Pro Cond Semibold"/>
                <a:cs typeface="Arial"/>
              </a:rPr>
              <a:t>, 2026.   </a:t>
            </a:r>
          </a:p>
          <a:p>
            <a:pPr marL="457200" indent="-457200">
              <a:buFont typeface="Arial" panose="020B0604020202020204" pitchFamily="34" charset="0"/>
              <a:buChar char="•"/>
            </a:pPr>
            <a:endParaRPr lang="en-US" sz="1200" dirty="0">
              <a:latin typeface="Georgia Pro Cond Semibold" panose="02040706050405020303" pitchFamily="18" charset="0"/>
            </a:endParaRPr>
          </a:p>
          <a:p>
            <a:pPr marL="285750" indent="-285750">
              <a:buFont typeface="Arial" panose="020B0604020202020204" pitchFamily="34" charset="0"/>
              <a:buChar char="•"/>
            </a:pPr>
            <a:r>
              <a:rPr lang="en-US" sz="1600" dirty="0">
                <a:latin typeface="Georgia Pro Cond Semibold"/>
                <a:cs typeface="Arial"/>
              </a:rPr>
              <a:t>At the time of enrollment, students/parents are required to set up deduction of installment payments directly from a bank account via ACH or scheduled payments by a major credit card*.</a:t>
            </a:r>
          </a:p>
          <a:p>
            <a:pPr marL="457200" indent="-457200">
              <a:buFont typeface="Arial" panose="020B0604020202020204" pitchFamily="34" charset="0"/>
              <a:buChar char="•"/>
            </a:pPr>
            <a:endParaRPr lang="en-US" sz="1200" dirty="0">
              <a:latin typeface="Georgia Pro Cond Semibold" panose="02040706050405020303" pitchFamily="18" charset="0"/>
            </a:endParaRPr>
          </a:p>
          <a:p>
            <a:pPr marL="285750" indent="-285750">
              <a:buFont typeface="Arial" panose="020B0604020202020204" pitchFamily="34" charset="0"/>
              <a:buChar char="•"/>
            </a:pPr>
            <a:r>
              <a:rPr lang="en-US" sz="1600" dirty="0">
                <a:latin typeface="Georgia Pro Cond Semibold"/>
                <a:cs typeface="Arial"/>
              </a:rPr>
              <a:t>Payments are then </a:t>
            </a:r>
            <a:r>
              <a:rPr lang="en-US" sz="1600" u="sng" dirty="0">
                <a:solidFill>
                  <a:srgbClr val="FF0000"/>
                </a:solidFill>
                <a:latin typeface="Georgia Pro Cond Semibold"/>
                <a:cs typeface="Arial"/>
              </a:rPr>
              <a:t>automatically</a:t>
            </a:r>
            <a:r>
              <a:rPr lang="en-US" sz="1600" dirty="0">
                <a:latin typeface="Georgia Pro Cond Semibold"/>
                <a:cs typeface="Arial"/>
              </a:rPr>
              <a:t> drafted from your bank account or charged to your credit card*. Please ensure your bank or credit card information for scheduled payments is up to date to avoid issues with processing your payment.  </a:t>
            </a:r>
          </a:p>
        </p:txBody>
      </p:sp>
    </p:spTree>
    <p:extLst>
      <p:ext uri="{BB962C8B-B14F-4D97-AF65-F5344CB8AC3E}">
        <p14:creationId xmlns:p14="http://schemas.microsoft.com/office/powerpoint/2010/main" val="55888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A07F5-94A8-CF0D-D45C-67411EF8ED0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33ECA44-89F2-21B8-B310-64BECB2B28A1}"/>
              </a:ext>
            </a:extLst>
          </p:cNvPr>
          <p:cNvSpPr txBox="1">
            <a:spLocks/>
          </p:cNvSpPr>
          <p:nvPr/>
        </p:nvSpPr>
        <p:spPr>
          <a:xfrm>
            <a:off x="664908" y="466910"/>
            <a:ext cx="10830405" cy="73130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u="sng" kern="1200">
                <a:solidFill>
                  <a:schemeClr val="tx1"/>
                </a:solidFill>
                <a:latin typeface="+mj-lt"/>
                <a:ea typeface="+mj-ea"/>
                <a:cs typeface="+mj-cs"/>
              </a:defRPr>
            </a:lvl1pPr>
          </a:lstStyle>
          <a:p>
            <a:r>
              <a:rPr lang="en-US" sz="2900" u="none" dirty="0">
                <a:latin typeface="Georgia Pro Cond Semibold"/>
              </a:rPr>
              <a:t>Q: </a:t>
            </a:r>
            <a:r>
              <a:rPr lang="en-US" sz="2900" dirty="0">
                <a:latin typeface="Georgia Pro Cond Semibold"/>
              </a:rPr>
              <a:t>How do I pay my installment payments?</a:t>
            </a:r>
          </a:p>
        </p:txBody>
      </p:sp>
      <p:sp>
        <p:nvSpPr>
          <p:cNvPr id="6" name="Text Placeholder 2">
            <a:extLst>
              <a:ext uri="{FF2B5EF4-FFF2-40B4-BE49-F238E27FC236}">
                <a16:creationId xmlns:a16="http://schemas.microsoft.com/office/drawing/2014/main" id="{495DE92B-4119-1D77-57CA-C846DFF8FBD0}"/>
              </a:ext>
            </a:extLst>
          </p:cNvPr>
          <p:cNvSpPr txBox="1">
            <a:spLocks/>
          </p:cNvSpPr>
          <p:nvPr/>
        </p:nvSpPr>
        <p:spPr>
          <a:xfrm>
            <a:off x="945508" y="1195722"/>
            <a:ext cx="10910887" cy="1758655"/>
          </a:xfrm>
          <a:prstGeom prst="rect">
            <a:avLst/>
          </a:prstGeom>
        </p:spPr>
        <p:txBody>
          <a:bodyPr vert="horz" lIns="91440" tIns="45720" rIns="91440" bIns="45720" rtlCol="0" anchor="t">
            <a:normAutofit/>
          </a:bodyPr>
          <a:lstStyle>
            <a:lvl1pPr marL="0" indent="-228600" algn="l" defTabSz="914400" rtl="0" eaLnBrk="1" latinLnBrk="0" hangingPunct="1">
              <a:lnSpc>
                <a:spcPct val="100000"/>
              </a:lnSpc>
              <a:spcBef>
                <a:spcPts val="0"/>
              </a:spcBef>
              <a:buFont typeface="Arial" charset="0"/>
              <a:buChar char="•"/>
              <a:defRPr sz="2000" b="1" i="0" kern="1200" baseline="0">
                <a:solidFill>
                  <a:schemeClr val="tx1"/>
                </a:solidFill>
                <a:latin typeface="Arial" charset="0"/>
                <a:ea typeface="Arial" charset="0"/>
                <a:cs typeface="Arial" charset="0"/>
              </a:defRPr>
            </a:lvl1pPr>
            <a:lvl2pPr marL="0" indent="-228600" algn="l" defTabSz="914400" rtl="0" eaLnBrk="1" latinLnBrk="0" hangingPunct="1">
              <a:lnSpc>
                <a:spcPct val="100000"/>
              </a:lnSpc>
              <a:spcBef>
                <a:spcPts val="0"/>
              </a:spcBef>
              <a:buFont typeface="Arial"/>
              <a:buChar char="•"/>
              <a:defRPr sz="2000" b="0" kern="1200" baseline="0">
                <a:solidFill>
                  <a:schemeClr val="tx1"/>
                </a:solidFill>
                <a:latin typeface="+mn-lt"/>
                <a:ea typeface="+mn-ea"/>
                <a:cs typeface="+mn-cs"/>
              </a:defRPr>
            </a:lvl2pPr>
            <a:lvl3pPr marL="914400" indent="-228600" algn="l" defTabSz="914400" rtl="0" eaLnBrk="1" latinLnBrk="0" hangingPunct="1">
              <a:lnSpc>
                <a:spcPct val="10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1600" dirty="0">
                <a:latin typeface="Georgia Pro Cond Semibold"/>
                <a:cs typeface="Arial"/>
              </a:rPr>
              <a:t>When you enroll in the payment plan, you agree to have the installments automatically drafted via ACH or credit card.*  </a:t>
            </a:r>
            <a:r>
              <a:rPr lang="en-US" sz="1600" b="0" dirty="0">
                <a:latin typeface="Georgia Pro Cond Semibold"/>
                <a:cs typeface="Arial"/>
              </a:rPr>
              <a:t>If you would like to make a payment before the scheduled installment date, you may do so manually. To avoid duplicate payment processing, please submit your payment at least 48 hours before the installment due date.</a:t>
            </a:r>
            <a:endParaRPr lang="en-US" sz="1600" dirty="0">
              <a:latin typeface="Georgia Pro Cond Semibold"/>
            </a:endParaRPr>
          </a:p>
        </p:txBody>
      </p:sp>
      <p:sp>
        <p:nvSpPr>
          <p:cNvPr id="9" name="Text Placeholder 2">
            <a:extLst>
              <a:ext uri="{FF2B5EF4-FFF2-40B4-BE49-F238E27FC236}">
                <a16:creationId xmlns:a16="http://schemas.microsoft.com/office/drawing/2014/main" id="{2C0EF20B-B2F4-C102-644B-80EEC4917B7B}"/>
              </a:ext>
            </a:extLst>
          </p:cNvPr>
          <p:cNvSpPr txBox="1">
            <a:spLocks/>
          </p:cNvSpPr>
          <p:nvPr/>
        </p:nvSpPr>
        <p:spPr>
          <a:xfrm>
            <a:off x="787520" y="5602120"/>
            <a:ext cx="10910887" cy="1423024"/>
          </a:xfrm>
          <a:prstGeom prst="rect">
            <a:avLst/>
          </a:prstGeom>
        </p:spPr>
        <p:txBody>
          <a:bodyPr vert="horz" lIns="91440" tIns="45720" rIns="91440" bIns="45720" rtlCol="0" anchor="t">
            <a:normAutofit/>
          </a:bodyPr>
          <a:lstStyle>
            <a:lvl1pPr marL="0" indent="-228600" algn="l" defTabSz="914400" rtl="0" eaLnBrk="1" latinLnBrk="0" hangingPunct="1">
              <a:lnSpc>
                <a:spcPct val="100000"/>
              </a:lnSpc>
              <a:spcBef>
                <a:spcPts val="0"/>
              </a:spcBef>
              <a:buFont typeface="Arial" charset="0"/>
              <a:buChar char="•"/>
              <a:defRPr sz="2000" b="1" i="0" kern="1200" baseline="0">
                <a:solidFill>
                  <a:schemeClr val="tx1"/>
                </a:solidFill>
                <a:latin typeface="Arial" charset="0"/>
                <a:ea typeface="Arial" charset="0"/>
                <a:cs typeface="Arial" charset="0"/>
              </a:defRPr>
            </a:lvl1pPr>
            <a:lvl2pPr marL="0" indent="-228600" algn="l" defTabSz="914400" rtl="0" eaLnBrk="1" latinLnBrk="0" hangingPunct="1">
              <a:lnSpc>
                <a:spcPct val="100000"/>
              </a:lnSpc>
              <a:spcBef>
                <a:spcPts val="0"/>
              </a:spcBef>
              <a:buFont typeface="Arial"/>
              <a:buChar char="•"/>
              <a:defRPr sz="2000" b="0" kern="1200" baseline="0">
                <a:solidFill>
                  <a:schemeClr val="tx1"/>
                </a:solidFill>
                <a:latin typeface="+mn-lt"/>
                <a:ea typeface="+mn-ea"/>
                <a:cs typeface="+mn-cs"/>
              </a:defRPr>
            </a:lvl2pPr>
            <a:lvl3pPr marL="914400" indent="-228600" algn="l" defTabSz="914400" rtl="0" eaLnBrk="1" latinLnBrk="0" hangingPunct="1">
              <a:lnSpc>
                <a:spcPct val="10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buNone/>
            </a:pPr>
            <a:endParaRPr lang="en-US" sz="1400" dirty="0">
              <a:latin typeface="Georgia Pro Cond Semibold" panose="02040706050405020303" pitchFamily="18" charset="0"/>
            </a:endParaRPr>
          </a:p>
          <a:p>
            <a:pPr indent="0">
              <a:buNone/>
            </a:pPr>
            <a:r>
              <a:rPr lang="en-US" sz="1000" i="1" u="sng" dirty="0">
                <a:latin typeface="Georgia Pro Cond Semibold"/>
                <a:cs typeface="Arial"/>
              </a:rPr>
              <a:t>NOTE: * Credit card payments will be assessed a convenience fee of 3% (minimum $3) per transaction for domestic cards and 4.25% for international cards by the vendor for this service. </a:t>
            </a:r>
            <a:r>
              <a:rPr lang="en-US" sz="1000" dirty="0">
                <a:latin typeface="Georgia Pro Cond Semibold"/>
                <a:cs typeface="Arial"/>
              </a:rPr>
              <a:t> </a:t>
            </a:r>
            <a:r>
              <a:rPr lang="en-US" sz="1000" dirty="0">
                <a:solidFill>
                  <a:schemeClr val="bg1"/>
                </a:solidFill>
                <a:latin typeface="Georgia Pro Cond Semibold"/>
                <a:cs typeface="Arial"/>
              </a:rPr>
              <a:t> </a:t>
            </a:r>
          </a:p>
        </p:txBody>
      </p:sp>
      <p:sp>
        <p:nvSpPr>
          <p:cNvPr id="11" name="Title 1">
            <a:extLst>
              <a:ext uri="{FF2B5EF4-FFF2-40B4-BE49-F238E27FC236}">
                <a16:creationId xmlns:a16="http://schemas.microsoft.com/office/drawing/2014/main" id="{A8B30098-2EF9-C0F5-5C34-11D9D13E6950}"/>
              </a:ext>
            </a:extLst>
          </p:cNvPr>
          <p:cNvSpPr>
            <a:spLocks noGrp="1"/>
          </p:cNvSpPr>
          <p:nvPr>
            <p:ph type="title"/>
          </p:nvPr>
        </p:nvSpPr>
        <p:spPr>
          <a:xfrm>
            <a:off x="624666" y="2263763"/>
            <a:ext cx="11236596" cy="565395"/>
          </a:xfrm>
        </p:spPr>
        <p:txBody>
          <a:bodyPr>
            <a:normAutofit/>
          </a:bodyPr>
          <a:lstStyle/>
          <a:p>
            <a:r>
              <a:rPr lang="en-US" sz="2800" u="none" dirty="0">
                <a:latin typeface="Georgia Pro Cond Semibold"/>
              </a:rPr>
              <a:t>Q: </a:t>
            </a:r>
            <a:r>
              <a:rPr lang="en-US" sz="2800" dirty="0">
                <a:latin typeface="Georgia Pro Cond Semibold"/>
              </a:rPr>
              <a:t>Am I required to wait until my installment is due to pay it? </a:t>
            </a:r>
            <a:endParaRPr lang="en-US" sz="2800" dirty="0">
              <a:latin typeface="Arial"/>
              <a:cs typeface="Arial"/>
            </a:endParaRPr>
          </a:p>
        </p:txBody>
      </p:sp>
      <p:sp>
        <p:nvSpPr>
          <p:cNvPr id="12" name="Text Placeholder 2">
            <a:extLst>
              <a:ext uri="{FF2B5EF4-FFF2-40B4-BE49-F238E27FC236}">
                <a16:creationId xmlns:a16="http://schemas.microsoft.com/office/drawing/2014/main" id="{4DEAF00A-AD77-FC9A-68D0-8ADA8C90840E}"/>
              </a:ext>
            </a:extLst>
          </p:cNvPr>
          <p:cNvSpPr>
            <a:spLocks noGrp="1"/>
          </p:cNvSpPr>
          <p:nvPr>
            <p:ph type="body" sz="quarter" idx="10"/>
          </p:nvPr>
        </p:nvSpPr>
        <p:spPr>
          <a:xfrm>
            <a:off x="945645" y="2829158"/>
            <a:ext cx="10910887" cy="788971"/>
          </a:xfrm>
        </p:spPr>
        <p:txBody>
          <a:bodyPr vert="horz" lIns="91440" tIns="45720" rIns="91440" bIns="45720" rtlCol="0" anchor="t">
            <a:normAutofit/>
          </a:bodyPr>
          <a:lstStyle/>
          <a:p>
            <a:pPr marL="457200" indent="-457200">
              <a:buFont typeface="Arial" panose="020B0604020202020204" pitchFamily="34" charset="0"/>
              <a:buChar char="•"/>
            </a:pPr>
            <a:r>
              <a:rPr lang="en-US" sz="1600" dirty="0">
                <a:latin typeface="Georgia Pro Cond Semibold"/>
                <a:cs typeface="Arial"/>
              </a:rPr>
              <a:t>You can make payment of any amount towards your next installment.  If you wish to make a payment before the installment date, this can be done manually at least 48 hours prior to installment date.</a:t>
            </a:r>
            <a:endParaRPr lang="en-US" sz="1600" dirty="0">
              <a:latin typeface="Georgia Pro Cond Semibold" panose="02040706050405020303" pitchFamily="18" charset="0"/>
            </a:endParaRPr>
          </a:p>
        </p:txBody>
      </p:sp>
      <p:sp>
        <p:nvSpPr>
          <p:cNvPr id="13" name="Title 1">
            <a:extLst>
              <a:ext uri="{FF2B5EF4-FFF2-40B4-BE49-F238E27FC236}">
                <a16:creationId xmlns:a16="http://schemas.microsoft.com/office/drawing/2014/main" id="{AB69C0E9-F91C-BA1E-554E-57DAAD45B287}"/>
              </a:ext>
            </a:extLst>
          </p:cNvPr>
          <p:cNvSpPr txBox="1">
            <a:spLocks/>
          </p:cNvSpPr>
          <p:nvPr/>
        </p:nvSpPr>
        <p:spPr>
          <a:xfrm>
            <a:off x="624666" y="3682192"/>
            <a:ext cx="11236596" cy="13163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u="sng" kern="1200">
                <a:solidFill>
                  <a:schemeClr val="tx1"/>
                </a:solidFill>
                <a:latin typeface="+mj-lt"/>
                <a:ea typeface="+mj-ea"/>
                <a:cs typeface="+mj-cs"/>
              </a:defRPr>
            </a:lvl1pPr>
          </a:lstStyle>
          <a:p>
            <a:r>
              <a:rPr lang="en-US" sz="2900" u="none" dirty="0">
                <a:latin typeface="Georgia Pro Cond Semibold"/>
              </a:rPr>
              <a:t>Q: </a:t>
            </a:r>
            <a:r>
              <a:rPr lang="en-US" sz="2900" dirty="0">
                <a:latin typeface="Georgia Pro Cond Semibold"/>
              </a:rPr>
              <a:t>Can my installment amounts change after I have signed up for the </a:t>
            </a:r>
            <a:r>
              <a:rPr lang="en-US" sz="2900" u="none">
                <a:latin typeface="Georgia Pro Cond Semibold"/>
              </a:rPr>
              <a:t>  </a:t>
            </a:r>
            <a:r>
              <a:rPr lang="en-US" sz="2900">
                <a:latin typeface="Georgia Pro Cond Semibold"/>
              </a:rPr>
              <a:t>plan?</a:t>
            </a:r>
          </a:p>
          <a:p>
            <a:endParaRPr lang="en-US" sz="3200" dirty="0">
              <a:latin typeface="Georgia Pro Cond Semibold" panose="02040706050405020303" pitchFamily="18" charset="0"/>
            </a:endParaRPr>
          </a:p>
        </p:txBody>
      </p:sp>
      <p:sp>
        <p:nvSpPr>
          <p:cNvPr id="14" name="Text Placeholder 2">
            <a:extLst>
              <a:ext uri="{FF2B5EF4-FFF2-40B4-BE49-F238E27FC236}">
                <a16:creationId xmlns:a16="http://schemas.microsoft.com/office/drawing/2014/main" id="{146CD50C-72B2-EFC1-E337-45025ED78912}"/>
              </a:ext>
            </a:extLst>
          </p:cNvPr>
          <p:cNvSpPr txBox="1">
            <a:spLocks/>
          </p:cNvSpPr>
          <p:nvPr/>
        </p:nvSpPr>
        <p:spPr>
          <a:xfrm>
            <a:off x="945645" y="4629942"/>
            <a:ext cx="10910887" cy="972178"/>
          </a:xfrm>
          <a:prstGeom prst="rect">
            <a:avLst/>
          </a:prstGeom>
        </p:spPr>
        <p:txBody>
          <a:bodyPr vert="horz" lIns="91440" tIns="45720" rIns="91440" bIns="45720" rtlCol="0">
            <a:normAutofit/>
          </a:bodyPr>
          <a:lstStyle>
            <a:lvl1pPr marL="0" indent="-228600" algn="l" defTabSz="914400" rtl="0" eaLnBrk="1" latinLnBrk="0" hangingPunct="1">
              <a:lnSpc>
                <a:spcPct val="100000"/>
              </a:lnSpc>
              <a:spcBef>
                <a:spcPts val="0"/>
              </a:spcBef>
              <a:buFont typeface="Arial" charset="0"/>
              <a:buChar char="•"/>
              <a:defRPr sz="2000" b="1" i="0" kern="1200" baseline="0">
                <a:solidFill>
                  <a:schemeClr val="tx1"/>
                </a:solidFill>
                <a:latin typeface="Arial" charset="0"/>
                <a:ea typeface="Arial" charset="0"/>
                <a:cs typeface="Arial" charset="0"/>
              </a:defRPr>
            </a:lvl1pPr>
            <a:lvl2pPr marL="0" indent="-228600" algn="l" defTabSz="914400" rtl="0" eaLnBrk="1" latinLnBrk="0" hangingPunct="1">
              <a:lnSpc>
                <a:spcPct val="100000"/>
              </a:lnSpc>
              <a:spcBef>
                <a:spcPts val="0"/>
              </a:spcBef>
              <a:buFont typeface="Arial"/>
              <a:buChar char="•"/>
              <a:defRPr sz="2000" b="0" kern="1200" baseline="0">
                <a:solidFill>
                  <a:schemeClr val="tx1"/>
                </a:solidFill>
                <a:latin typeface="+mn-lt"/>
                <a:ea typeface="+mn-ea"/>
                <a:cs typeface="+mn-cs"/>
              </a:defRPr>
            </a:lvl2pPr>
            <a:lvl3pPr marL="914400" indent="-228600" algn="l" defTabSz="914400" rtl="0" eaLnBrk="1" latinLnBrk="0" hangingPunct="1">
              <a:lnSpc>
                <a:spcPct val="10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1600" dirty="0">
                <a:latin typeface="Georgia Pro Cond Semibold" panose="02040706050405020303" pitchFamily="18" charset="0"/>
              </a:rPr>
              <a:t>Yes. Your installment amounts may increase or decrease if there are changes to your tuition, fees, housing, meal plan, financial aid, tuition waivers, or account payments. Installments are recalculated daily, and you will receive an email notification should your installment payment amounts change. </a:t>
            </a:r>
          </a:p>
        </p:txBody>
      </p:sp>
    </p:spTree>
    <p:extLst>
      <p:ext uri="{BB962C8B-B14F-4D97-AF65-F5344CB8AC3E}">
        <p14:creationId xmlns:p14="http://schemas.microsoft.com/office/powerpoint/2010/main" val="3378623832"/>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AF0823-6AE5-C6DD-809B-21C2E941D615}"/>
              </a:ext>
            </a:extLst>
          </p:cNvPr>
          <p:cNvSpPr txBox="1">
            <a:spLocks/>
          </p:cNvSpPr>
          <p:nvPr/>
        </p:nvSpPr>
        <p:spPr>
          <a:xfrm>
            <a:off x="664908" y="1858065"/>
            <a:ext cx="10279415" cy="13267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u="sng" kern="1200">
                <a:solidFill>
                  <a:schemeClr val="tx1"/>
                </a:solidFill>
                <a:latin typeface="+mj-lt"/>
                <a:ea typeface="+mj-ea"/>
                <a:cs typeface="+mj-cs"/>
              </a:defRPr>
            </a:lvl1pPr>
          </a:lstStyle>
          <a:p>
            <a:r>
              <a:rPr lang="en-US" sz="2800" u="none" dirty="0">
                <a:latin typeface="Georgia Pro Cond Semibold"/>
              </a:rPr>
              <a:t>Q: </a:t>
            </a:r>
            <a:r>
              <a:rPr lang="en-US" sz="2800" b="0" dirty="0">
                <a:latin typeface="Georgia Pro Cond Semibold"/>
                <a:ea typeface="+mj-lt"/>
                <a:cs typeface="+mj-lt"/>
              </a:rPr>
              <a:t>Can I use Flywire to </a:t>
            </a:r>
            <a:r>
              <a:rPr lang="en-US" sz="2800" dirty="0">
                <a:latin typeface="Georgia Pro Cond Semibold"/>
                <a:ea typeface="+mj-lt"/>
                <a:cs typeface="+mj-lt"/>
              </a:rPr>
              <a:t>enroll</a:t>
            </a:r>
            <a:r>
              <a:rPr lang="en-US" sz="2800" b="0" dirty="0">
                <a:latin typeface="Georgia Pro Cond Semibold"/>
                <a:ea typeface="+mj-lt"/>
                <a:cs typeface="+mj-lt"/>
              </a:rPr>
              <a:t> in the Payment Plan?</a:t>
            </a:r>
            <a:endParaRPr lang="en-US" sz="2800" dirty="0">
              <a:latin typeface="Georgia Pro Cond Semibold"/>
            </a:endParaRPr>
          </a:p>
        </p:txBody>
      </p:sp>
      <p:sp>
        <p:nvSpPr>
          <p:cNvPr id="8" name="Text Placeholder 2">
            <a:extLst>
              <a:ext uri="{FF2B5EF4-FFF2-40B4-BE49-F238E27FC236}">
                <a16:creationId xmlns:a16="http://schemas.microsoft.com/office/drawing/2014/main" id="{2DDD1C43-A386-8740-E1B5-1940DC1AAFD5}"/>
              </a:ext>
            </a:extLst>
          </p:cNvPr>
          <p:cNvSpPr txBox="1">
            <a:spLocks/>
          </p:cNvSpPr>
          <p:nvPr/>
        </p:nvSpPr>
        <p:spPr>
          <a:xfrm>
            <a:off x="902246" y="3087267"/>
            <a:ext cx="10387508" cy="927606"/>
          </a:xfrm>
          <a:prstGeom prst="rect">
            <a:avLst/>
          </a:prstGeom>
        </p:spPr>
        <p:txBody>
          <a:bodyPr vert="horz" lIns="91440" tIns="45720" rIns="91440" bIns="45720" rtlCol="0" anchor="t">
            <a:normAutofit/>
          </a:bodyPr>
          <a:lstStyle>
            <a:lvl1pPr marL="0" indent="-228600" algn="l" defTabSz="914400" rtl="0" eaLnBrk="1" latinLnBrk="0" hangingPunct="1">
              <a:lnSpc>
                <a:spcPct val="100000"/>
              </a:lnSpc>
              <a:spcBef>
                <a:spcPts val="0"/>
              </a:spcBef>
              <a:buFont typeface="Arial" charset="0"/>
              <a:buChar char="•"/>
              <a:defRPr sz="2000" b="1" i="0" kern="1200" baseline="0">
                <a:solidFill>
                  <a:schemeClr val="tx1"/>
                </a:solidFill>
                <a:latin typeface="Arial" charset="0"/>
                <a:ea typeface="Arial" charset="0"/>
                <a:cs typeface="Arial" charset="0"/>
              </a:defRPr>
            </a:lvl1pPr>
            <a:lvl2pPr marL="0" indent="-228600" algn="l" defTabSz="914400" rtl="0" eaLnBrk="1" latinLnBrk="0" hangingPunct="1">
              <a:lnSpc>
                <a:spcPct val="100000"/>
              </a:lnSpc>
              <a:spcBef>
                <a:spcPts val="0"/>
              </a:spcBef>
              <a:buFont typeface="Arial"/>
              <a:buChar char="•"/>
              <a:defRPr sz="2000" b="0" kern="1200" baseline="0">
                <a:solidFill>
                  <a:schemeClr val="tx1"/>
                </a:solidFill>
                <a:latin typeface="+mn-lt"/>
                <a:ea typeface="+mn-ea"/>
                <a:cs typeface="+mn-cs"/>
              </a:defRPr>
            </a:lvl2pPr>
            <a:lvl3pPr marL="914400" indent="-228600" algn="l" defTabSz="914400" rtl="0" eaLnBrk="1" latinLnBrk="0" hangingPunct="1">
              <a:lnSpc>
                <a:spcPct val="10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600" b="0" dirty="0">
                <a:latin typeface="Georgia Pro Cond Semibold"/>
                <a:cs typeface="Arial"/>
              </a:rPr>
              <a:t>Yes. If you would like to enroll in the Payment Plan using Flywire, please contact our office for instructions on how to complete your enrollment.</a:t>
            </a:r>
            <a:endParaRPr lang="en-US" dirty="0">
              <a:latin typeface="Georgia Pro Cond Semibold"/>
            </a:endParaRPr>
          </a:p>
          <a:p>
            <a:pPr marL="342900" indent="-342900">
              <a:buFont typeface="Arial" panose="020B0604020202020204" pitchFamily="34" charset="0"/>
              <a:buChar char="•"/>
            </a:pPr>
            <a:endParaRPr lang="en-US" sz="1600" b="0" dirty="0">
              <a:latin typeface="Georgia Pro Cond Semibold"/>
            </a:endParaRPr>
          </a:p>
        </p:txBody>
      </p:sp>
      <p:sp>
        <p:nvSpPr>
          <p:cNvPr id="11" name="Title 1">
            <a:extLst>
              <a:ext uri="{FF2B5EF4-FFF2-40B4-BE49-F238E27FC236}">
                <a16:creationId xmlns:a16="http://schemas.microsoft.com/office/drawing/2014/main" id="{73841250-FF23-BB30-35EE-D4BF105FA288}"/>
              </a:ext>
            </a:extLst>
          </p:cNvPr>
          <p:cNvSpPr txBox="1">
            <a:spLocks/>
          </p:cNvSpPr>
          <p:nvPr/>
        </p:nvSpPr>
        <p:spPr>
          <a:xfrm>
            <a:off x="664909" y="397656"/>
            <a:ext cx="10279415" cy="13267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u="sng" kern="1200">
                <a:solidFill>
                  <a:schemeClr val="tx1"/>
                </a:solidFill>
                <a:latin typeface="+mj-lt"/>
                <a:ea typeface="+mj-ea"/>
                <a:cs typeface="+mj-cs"/>
              </a:defRPr>
            </a:lvl1pPr>
          </a:lstStyle>
          <a:p>
            <a:r>
              <a:rPr lang="en-US" sz="2800" u="none" dirty="0">
                <a:latin typeface="Georgia Pro Cond Semibold"/>
              </a:rPr>
              <a:t>Q: </a:t>
            </a:r>
            <a:r>
              <a:rPr lang="en-US" sz="2800" dirty="0">
                <a:latin typeface="Georgia Pro Cond Semibold"/>
              </a:rPr>
              <a:t>What if I need to use Flywire to pay off an installment?</a:t>
            </a:r>
          </a:p>
        </p:txBody>
      </p:sp>
      <p:sp>
        <p:nvSpPr>
          <p:cNvPr id="12" name="Text Placeholder 2">
            <a:extLst>
              <a:ext uri="{FF2B5EF4-FFF2-40B4-BE49-F238E27FC236}">
                <a16:creationId xmlns:a16="http://schemas.microsoft.com/office/drawing/2014/main" id="{54A78425-344B-AD56-C9A3-4A7B9946B723}"/>
              </a:ext>
            </a:extLst>
          </p:cNvPr>
          <p:cNvSpPr txBox="1">
            <a:spLocks/>
          </p:cNvSpPr>
          <p:nvPr/>
        </p:nvSpPr>
        <p:spPr>
          <a:xfrm>
            <a:off x="902246" y="1370371"/>
            <a:ext cx="10387508" cy="706737"/>
          </a:xfrm>
          <a:prstGeom prst="rect">
            <a:avLst/>
          </a:prstGeom>
        </p:spPr>
        <p:txBody>
          <a:bodyPr vert="horz" lIns="91440" tIns="45720" rIns="91440" bIns="45720" rtlCol="0" anchor="t">
            <a:normAutofit/>
          </a:bodyPr>
          <a:lstStyle>
            <a:lvl1pPr marL="0" indent="-228600" algn="l" defTabSz="914400" rtl="0" eaLnBrk="1" latinLnBrk="0" hangingPunct="1">
              <a:lnSpc>
                <a:spcPct val="100000"/>
              </a:lnSpc>
              <a:spcBef>
                <a:spcPts val="0"/>
              </a:spcBef>
              <a:buFont typeface="Arial" charset="0"/>
              <a:buChar char="•"/>
              <a:defRPr sz="2000" b="1" i="0" kern="1200" baseline="0">
                <a:solidFill>
                  <a:schemeClr val="tx1"/>
                </a:solidFill>
                <a:latin typeface="Arial" charset="0"/>
                <a:ea typeface="Arial" charset="0"/>
                <a:cs typeface="Arial" charset="0"/>
              </a:defRPr>
            </a:lvl1pPr>
            <a:lvl2pPr marL="0" indent="-228600" algn="l" defTabSz="914400" rtl="0" eaLnBrk="1" latinLnBrk="0" hangingPunct="1">
              <a:lnSpc>
                <a:spcPct val="100000"/>
              </a:lnSpc>
              <a:spcBef>
                <a:spcPts val="0"/>
              </a:spcBef>
              <a:buFont typeface="Arial"/>
              <a:buChar char="•"/>
              <a:defRPr sz="2000" b="0" kern="1200" baseline="0">
                <a:solidFill>
                  <a:schemeClr val="tx1"/>
                </a:solidFill>
                <a:latin typeface="+mn-lt"/>
                <a:ea typeface="+mn-ea"/>
                <a:cs typeface="+mn-cs"/>
              </a:defRPr>
            </a:lvl2pPr>
            <a:lvl3pPr marL="914400" indent="-228600" algn="l" defTabSz="914400" rtl="0" eaLnBrk="1" latinLnBrk="0" hangingPunct="1">
              <a:lnSpc>
                <a:spcPct val="10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600" b="0" dirty="0">
                <a:latin typeface="Georgia Pro Cond Semibold"/>
                <a:cs typeface="Arial"/>
              </a:rPr>
              <a:t>Any Flywire payments will need to be scheduled to take effect 48 hours prior to the installment date.</a:t>
            </a:r>
            <a:endParaRPr lang="en-US" dirty="0"/>
          </a:p>
        </p:txBody>
      </p:sp>
      <p:sp>
        <p:nvSpPr>
          <p:cNvPr id="2" name="Title 1">
            <a:extLst>
              <a:ext uri="{FF2B5EF4-FFF2-40B4-BE49-F238E27FC236}">
                <a16:creationId xmlns:a16="http://schemas.microsoft.com/office/drawing/2014/main" id="{9409CFC1-EE26-4EE8-90B6-06622E437FC0}"/>
              </a:ext>
            </a:extLst>
          </p:cNvPr>
          <p:cNvSpPr>
            <a:spLocks noGrp="1"/>
          </p:cNvSpPr>
          <p:nvPr>
            <p:ph type="title"/>
          </p:nvPr>
        </p:nvSpPr>
        <p:spPr>
          <a:xfrm>
            <a:off x="664908" y="4146713"/>
            <a:ext cx="10830405" cy="565395"/>
          </a:xfrm>
        </p:spPr>
        <p:txBody>
          <a:bodyPr>
            <a:normAutofit/>
          </a:bodyPr>
          <a:lstStyle/>
          <a:p>
            <a:r>
              <a:rPr lang="en-US" sz="2800" u="none" dirty="0">
                <a:latin typeface="Georgia Pro Cond Semibold"/>
              </a:rPr>
              <a:t>Q: </a:t>
            </a:r>
            <a:r>
              <a:rPr lang="en-US" sz="2800" dirty="0">
                <a:latin typeface="Georgia Pro Cond Semibold"/>
              </a:rPr>
              <a:t>I paid off an installment, and now I see an amount due for it. Why?</a:t>
            </a:r>
          </a:p>
        </p:txBody>
      </p:sp>
      <p:sp>
        <p:nvSpPr>
          <p:cNvPr id="3" name="Text Placeholder 2">
            <a:extLst>
              <a:ext uri="{FF2B5EF4-FFF2-40B4-BE49-F238E27FC236}">
                <a16:creationId xmlns:a16="http://schemas.microsoft.com/office/drawing/2014/main" id="{E9590D27-6924-1FF3-EBEE-12F4F13F20D5}"/>
              </a:ext>
            </a:extLst>
          </p:cNvPr>
          <p:cNvSpPr>
            <a:spLocks noGrp="1"/>
          </p:cNvSpPr>
          <p:nvPr>
            <p:ph type="body" sz="quarter" idx="10"/>
          </p:nvPr>
        </p:nvSpPr>
        <p:spPr>
          <a:xfrm>
            <a:off x="902246" y="4824130"/>
            <a:ext cx="10910887" cy="884448"/>
          </a:xfrm>
        </p:spPr>
        <p:txBody>
          <a:bodyPr>
            <a:normAutofit/>
          </a:bodyPr>
          <a:lstStyle/>
          <a:p>
            <a:pPr marL="457200" indent="-457200">
              <a:buFont typeface="Arial" panose="020B0604020202020204" pitchFamily="34" charset="0"/>
              <a:buChar char="•"/>
            </a:pPr>
            <a:r>
              <a:rPr lang="en-US" sz="1600" dirty="0">
                <a:latin typeface="Georgia Pro Cond Semibold" panose="02040706050405020303" pitchFamily="18" charset="0"/>
              </a:rPr>
              <a:t>An installment reopens if you have new charges on your account and the due date for the installment payment has not passed.  </a:t>
            </a:r>
          </a:p>
        </p:txBody>
      </p:sp>
    </p:spTree>
    <p:extLst>
      <p:ext uri="{BB962C8B-B14F-4D97-AF65-F5344CB8AC3E}">
        <p14:creationId xmlns:p14="http://schemas.microsoft.com/office/powerpoint/2010/main" val="161263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7126B-B1E2-31C4-AB1D-706D435332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B013E4-08F8-583C-6DCF-12C91CB5B4B1}"/>
              </a:ext>
            </a:extLst>
          </p:cNvPr>
          <p:cNvSpPr>
            <a:spLocks noGrp="1"/>
          </p:cNvSpPr>
          <p:nvPr>
            <p:ph type="title"/>
          </p:nvPr>
        </p:nvSpPr>
        <p:spPr>
          <a:xfrm>
            <a:off x="802040" y="607409"/>
            <a:ext cx="10830405" cy="1219712"/>
          </a:xfrm>
        </p:spPr>
        <p:txBody>
          <a:bodyPr>
            <a:noAutofit/>
          </a:bodyPr>
          <a:lstStyle/>
          <a:p>
            <a:r>
              <a:rPr lang="en-US" sz="2800" u="none" dirty="0">
                <a:latin typeface="Georgia Pro Cond Semibold"/>
              </a:rPr>
              <a:t>Q: </a:t>
            </a:r>
            <a:r>
              <a:rPr lang="en-US" sz="2800" dirty="0">
                <a:latin typeface="Georgia Pro Cond Semibold"/>
              </a:rPr>
              <a:t>What happens if I do not make either of the two installment payments as agreed or my payment is returned by the bank?  </a:t>
            </a:r>
          </a:p>
        </p:txBody>
      </p:sp>
      <p:sp>
        <p:nvSpPr>
          <p:cNvPr id="3" name="Text Placeholder 2">
            <a:extLst>
              <a:ext uri="{FF2B5EF4-FFF2-40B4-BE49-F238E27FC236}">
                <a16:creationId xmlns:a16="http://schemas.microsoft.com/office/drawing/2014/main" id="{29940AC1-667F-E791-0CE1-E559DEDAE8DB}"/>
              </a:ext>
            </a:extLst>
          </p:cNvPr>
          <p:cNvSpPr>
            <a:spLocks noGrp="1"/>
          </p:cNvSpPr>
          <p:nvPr>
            <p:ph type="body" sz="quarter" idx="10"/>
          </p:nvPr>
        </p:nvSpPr>
        <p:spPr>
          <a:xfrm>
            <a:off x="1133635" y="1696716"/>
            <a:ext cx="10910887" cy="1188599"/>
          </a:xfrm>
        </p:spPr>
        <p:txBody>
          <a:bodyPr>
            <a:normAutofit/>
          </a:bodyPr>
          <a:lstStyle/>
          <a:p>
            <a:pPr marL="457200" indent="-457200">
              <a:buFont typeface="Arial" panose="020B0604020202020204" pitchFamily="34" charset="0"/>
              <a:buChar char="•"/>
            </a:pPr>
            <a:r>
              <a:rPr lang="en-US" sz="1600" dirty="0">
                <a:latin typeface="Georgia Pro Cond Semibold" panose="02040706050405020303" pitchFamily="18" charset="0"/>
              </a:rPr>
              <a:t>If either of the installment payments are not made as agreed, you will be withdrawn from the term. The withdrawal will appear on your transcript, and the University of Georgia refund policy will be applied based on the payment due date. Future payment plan eligibility may also be restricted. </a:t>
            </a:r>
          </a:p>
        </p:txBody>
      </p:sp>
      <p:sp>
        <p:nvSpPr>
          <p:cNvPr id="5" name="Title 1">
            <a:extLst>
              <a:ext uri="{FF2B5EF4-FFF2-40B4-BE49-F238E27FC236}">
                <a16:creationId xmlns:a16="http://schemas.microsoft.com/office/drawing/2014/main" id="{AD2F97CA-3A95-7C54-98EB-BAF03BDB716F}"/>
              </a:ext>
            </a:extLst>
          </p:cNvPr>
          <p:cNvSpPr txBox="1">
            <a:spLocks/>
          </p:cNvSpPr>
          <p:nvPr/>
        </p:nvSpPr>
        <p:spPr>
          <a:xfrm>
            <a:off x="842280" y="2788504"/>
            <a:ext cx="10830405" cy="56539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u="sng" kern="1200">
                <a:solidFill>
                  <a:schemeClr val="tx1"/>
                </a:solidFill>
                <a:latin typeface="+mj-lt"/>
                <a:ea typeface="+mj-ea"/>
                <a:cs typeface="+mj-cs"/>
              </a:defRPr>
            </a:lvl1pPr>
          </a:lstStyle>
          <a:p>
            <a:r>
              <a:rPr lang="en-US" sz="2900" u="none" dirty="0">
                <a:latin typeface="Georgia Pro Cond Semibold"/>
              </a:rPr>
              <a:t>Q: </a:t>
            </a:r>
            <a:r>
              <a:rPr lang="en-US" sz="2900" dirty="0">
                <a:latin typeface="Georgia Pro Cond Semibold"/>
              </a:rPr>
              <a:t>Why can't I enroll in a plan?</a:t>
            </a:r>
          </a:p>
        </p:txBody>
      </p:sp>
      <p:sp>
        <p:nvSpPr>
          <p:cNvPr id="6" name="Text Placeholder 2">
            <a:extLst>
              <a:ext uri="{FF2B5EF4-FFF2-40B4-BE49-F238E27FC236}">
                <a16:creationId xmlns:a16="http://schemas.microsoft.com/office/drawing/2014/main" id="{1E7F1D1C-41E1-AF99-9E76-CE737C938C87}"/>
              </a:ext>
            </a:extLst>
          </p:cNvPr>
          <p:cNvSpPr txBox="1">
            <a:spLocks/>
          </p:cNvSpPr>
          <p:nvPr/>
        </p:nvSpPr>
        <p:spPr>
          <a:xfrm>
            <a:off x="1133635" y="3515850"/>
            <a:ext cx="10910887" cy="1654052"/>
          </a:xfrm>
          <a:prstGeom prst="rect">
            <a:avLst/>
          </a:prstGeom>
        </p:spPr>
        <p:txBody>
          <a:bodyPr vert="horz" lIns="91440" tIns="45720" rIns="91440" bIns="45720" rtlCol="0">
            <a:normAutofit/>
          </a:bodyPr>
          <a:lstStyle>
            <a:lvl1pPr marL="0" indent="-228600" algn="l" defTabSz="914400" rtl="0" eaLnBrk="1" latinLnBrk="0" hangingPunct="1">
              <a:lnSpc>
                <a:spcPct val="100000"/>
              </a:lnSpc>
              <a:spcBef>
                <a:spcPts val="0"/>
              </a:spcBef>
              <a:buFont typeface="Arial" charset="0"/>
              <a:buChar char="•"/>
              <a:defRPr sz="2000" b="1" i="0" kern="1200" baseline="0">
                <a:solidFill>
                  <a:schemeClr val="tx1"/>
                </a:solidFill>
                <a:latin typeface="Arial" charset="0"/>
                <a:ea typeface="Arial" charset="0"/>
                <a:cs typeface="Arial" charset="0"/>
              </a:defRPr>
            </a:lvl1pPr>
            <a:lvl2pPr marL="0" indent="-228600" algn="l" defTabSz="914400" rtl="0" eaLnBrk="1" latinLnBrk="0" hangingPunct="1">
              <a:lnSpc>
                <a:spcPct val="100000"/>
              </a:lnSpc>
              <a:spcBef>
                <a:spcPts val="0"/>
              </a:spcBef>
              <a:buFont typeface="Arial"/>
              <a:buChar char="•"/>
              <a:defRPr sz="2000" b="0" kern="1200" baseline="0">
                <a:solidFill>
                  <a:schemeClr val="tx1"/>
                </a:solidFill>
                <a:latin typeface="+mn-lt"/>
                <a:ea typeface="+mn-ea"/>
                <a:cs typeface="+mn-cs"/>
              </a:defRPr>
            </a:lvl2pPr>
            <a:lvl3pPr marL="914400" indent="-228600" algn="l" defTabSz="914400" rtl="0" eaLnBrk="1" latinLnBrk="0" hangingPunct="1">
              <a:lnSpc>
                <a:spcPct val="10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1600" dirty="0">
                <a:latin typeface="Georgia Pro Cond Semibold" panose="02040706050405020303" pitchFamily="18" charset="0"/>
              </a:rPr>
              <a:t>You cannot enroll in the University of Georgia School of Medicine Tuition Payment Plan if your balance is fully covered by financial aid. </a:t>
            </a:r>
          </a:p>
          <a:p>
            <a:pPr marL="457200" indent="-457200">
              <a:buFont typeface="Arial" panose="020B0604020202020204" pitchFamily="34" charset="0"/>
              <a:buChar char="•"/>
            </a:pPr>
            <a:endParaRPr lang="en-US" sz="1200" dirty="0">
              <a:latin typeface="Georgia Pro Cond Semibold" panose="02040706050405020303" pitchFamily="18" charset="0"/>
            </a:endParaRPr>
          </a:p>
          <a:p>
            <a:pPr marL="457200" indent="-457200">
              <a:buFont typeface="Arial" panose="020B0604020202020204" pitchFamily="34" charset="0"/>
              <a:buChar char="•"/>
            </a:pPr>
            <a:r>
              <a:rPr lang="en-US" sz="1600" dirty="0">
                <a:latin typeface="Georgia Pro Cond Semibold" panose="02040706050405020303" pitchFamily="18" charset="0"/>
              </a:rPr>
              <a:t>Any outstanding balances from previous terms must also be paid in full before enrollment.</a:t>
            </a:r>
          </a:p>
        </p:txBody>
      </p:sp>
    </p:spTree>
    <p:extLst>
      <p:ext uri="{BB962C8B-B14F-4D97-AF65-F5344CB8AC3E}">
        <p14:creationId xmlns:p14="http://schemas.microsoft.com/office/powerpoint/2010/main" val="3614598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124AE-30A6-2E07-BC5A-C8609C62216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65F40E7-1C42-B0CB-D5CD-BE77AA52C7C4}"/>
              </a:ext>
            </a:extLst>
          </p:cNvPr>
          <p:cNvSpPr txBox="1">
            <a:spLocks/>
          </p:cNvSpPr>
          <p:nvPr/>
        </p:nvSpPr>
        <p:spPr>
          <a:xfrm>
            <a:off x="584427" y="1079660"/>
            <a:ext cx="10830405" cy="565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u="sng" kern="1200">
                <a:solidFill>
                  <a:schemeClr val="tx1"/>
                </a:solidFill>
                <a:latin typeface="+mj-lt"/>
                <a:ea typeface="+mj-ea"/>
                <a:cs typeface="+mj-cs"/>
              </a:defRPr>
            </a:lvl1pPr>
          </a:lstStyle>
          <a:p>
            <a:r>
              <a:rPr lang="en-US" sz="2800" u="none" dirty="0">
                <a:latin typeface="Georgia Pro Cond Semibold"/>
              </a:rPr>
              <a:t>Q: </a:t>
            </a:r>
            <a:r>
              <a:rPr lang="en-US" sz="2800" dirty="0">
                <a:latin typeface="Georgia Pro Cond Semibold"/>
              </a:rPr>
              <a:t>Why do I see the message "you do not have enough eligible charges" when I try to enroll? </a:t>
            </a:r>
          </a:p>
        </p:txBody>
      </p:sp>
      <p:sp>
        <p:nvSpPr>
          <p:cNvPr id="6" name="Text Placeholder 2">
            <a:extLst>
              <a:ext uri="{FF2B5EF4-FFF2-40B4-BE49-F238E27FC236}">
                <a16:creationId xmlns:a16="http://schemas.microsoft.com/office/drawing/2014/main" id="{FCC3E2C7-B9E6-F89C-D70A-D0D00653B822}"/>
              </a:ext>
            </a:extLst>
          </p:cNvPr>
          <p:cNvSpPr txBox="1">
            <a:spLocks/>
          </p:cNvSpPr>
          <p:nvPr/>
        </p:nvSpPr>
        <p:spPr>
          <a:xfrm>
            <a:off x="856484" y="1993103"/>
            <a:ext cx="10910887" cy="1336431"/>
          </a:xfrm>
          <a:prstGeom prst="rect">
            <a:avLst/>
          </a:prstGeom>
        </p:spPr>
        <p:txBody>
          <a:bodyPr vert="horz" lIns="91440" tIns="45720" rIns="91440" bIns="45720" rtlCol="0" anchor="t">
            <a:normAutofit/>
          </a:bodyPr>
          <a:lstStyle>
            <a:lvl1pPr marL="0" indent="-228600" algn="l" defTabSz="914400" rtl="0" eaLnBrk="1" latinLnBrk="0" hangingPunct="1">
              <a:lnSpc>
                <a:spcPct val="100000"/>
              </a:lnSpc>
              <a:spcBef>
                <a:spcPts val="0"/>
              </a:spcBef>
              <a:buFont typeface="Arial" charset="0"/>
              <a:buChar char="•"/>
              <a:defRPr sz="2000" b="1" i="0" kern="1200" baseline="0">
                <a:solidFill>
                  <a:schemeClr val="tx1"/>
                </a:solidFill>
                <a:latin typeface="Arial" charset="0"/>
                <a:ea typeface="Arial" charset="0"/>
                <a:cs typeface="Arial" charset="0"/>
              </a:defRPr>
            </a:lvl1pPr>
            <a:lvl2pPr marL="0" indent="-228600" algn="l" defTabSz="914400" rtl="0" eaLnBrk="1" latinLnBrk="0" hangingPunct="1">
              <a:lnSpc>
                <a:spcPct val="100000"/>
              </a:lnSpc>
              <a:spcBef>
                <a:spcPts val="0"/>
              </a:spcBef>
              <a:buFont typeface="Arial"/>
              <a:buChar char="•"/>
              <a:defRPr sz="2000" b="0" kern="1200" baseline="0">
                <a:solidFill>
                  <a:schemeClr val="tx1"/>
                </a:solidFill>
                <a:latin typeface="+mn-lt"/>
                <a:ea typeface="+mn-ea"/>
                <a:cs typeface="+mn-cs"/>
              </a:defRPr>
            </a:lvl2pPr>
            <a:lvl3pPr marL="914400" indent="-228600" algn="l" defTabSz="914400" rtl="0" eaLnBrk="1" latinLnBrk="0" hangingPunct="1">
              <a:lnSpc>
                <a:spcPct val="10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600">
                <a:latin typeface="Georgia Pro Cond Semibold"/>
                <a:cs typeface="Arial"/>
              </a:rPr>
              <a:t>This message typically means that you do not have enough charges to qualify for the plan, or your balance does not exceed </a:t>
            </a:r>
            <a:r>
              <a:rPr lang="en-US" sz="1600" dirty="0">
                <a:latin typeface="Georgia Pro Cond Semibold"/>
                <a:cs typeface="Arial"/>
              </a:rPr>
              <a:t>$100.  </a:t>
            </a:r>
          </a:p>
        </p:txBody>
      </p:sp>
      <p:sp>
        <p:nvSpPr>
          <p:cNvPr id="10" name="Title 1">
            <a:extLst>
              <a:ext uri="{FF2B5EF4-FFF2-40B4-BE49-F238E27FC236}">
                <a16:creationId xmlns:a16="http://schemas.microsoft.com/office/drawing/2014/main" id="{28A3ABF7-CAA3-5B01-7F1D-CA07D784D7DE}"/>
              </a:ext>
            </a:extLst>
          </p:cNvPr>
          <p:cNvSpPr>
            <a:spLocks noGrp="1"/>
          </p:cNvSpPr>
          <p:nvPr>
            <p:ph type="title"/>
          </p:nvPr>
        </p:nvSpPr>
        <p:spPr>
          <a:xfrm>
            <a:off x="584427" y="2993331"/>
            <a:ext cx="11455003" cy="1445749"/>
          </a:xfrm>
        </p:spPr>
        <p:txBody>
          <a:bodyPr>
            <a:normAutofit fontScale="90000"/>
          </a:bodyPr>
          <a:lstStyle/>
          <a:p>
            <a:br>
              <a:rPr lang="en-US" sz="2800" dirty="0">
                <a:solidFill>
                  <a:srgbClr val="000000"/>
                </a:solidFill>
                <a:latin typeface="Georgia Pro Cond Semibold"/>
              </a:rPr>
            </a:br>
            <a:r>
              <a:rPr lang="en-US" sz="2800" u="none" dirty="0">
                <a:latin typeface="Georgia Pro Cond Semibold"/>
                <a:cs typeface="Arial"/>
              </a:rPr>
              <a:t>Q: </a:t>
            </a:r>
            <a:r>
              <a:rPr lang="en-US" sz="2800" dirty="0">
                <a:latin typeface="Georgia Pro Cond Semibold"/>
                <a:cs typeface="Arial"/>
              </a:rPr>
              <a:t>I am on the payment plan and have a monthly Housing charge or other </a:t>
            </a:r>
            <a:r>
              <a:rPr lang="en-US" sz="2800">
                <a:latin typeface="Georgia Pro Cond Semibold"/>
                <a:cs typeface="Arial"/>
              </a:rPr>
              <a:t>charges not</a:t>
            </a:r>
            <a:r>
              <a:rPr lang="en-US" sz="2800" dirty="0">
                <a:latin typeface="Georgia Pro Cond Semibold"/>
                <a:cs typeface="Arial"/>
              </a:rPr>
              <a:t> included in the plan. How can I ensure my payments are applied </a:t>
            </a:r>
            <a:r>
              <a:rPr lang="en-US" sz="2800">
                <a:latin typeface="Georgia Pro Cond Semibold"/>
                <a:cs typeface="Arial"/>
              </a:rPr>
              <a:t>to my current monthly</a:t>
            </a:r>
            <a:r>
              <a:rPr lang="en-US" sz="2800" dirty="0">
                <a:latin typeface="Georgia Pro Cond Semibold"/>
                <a:cs typeface="Arial"/>
              </a:rPr>
              <a:t> balance rather than paying down my future installment plans early?</a:t>
            </a:r>
            <a:endParaRPr lang="en-US" sz="2800" b="0" u="none" dirty="0">
              <a:latin typeface="Georgia Pro Cond Semibold"/>
              <a:cs typeface="Arial"/>
            </a:endParaRPr>
          </a:p>
          <a:p>
            <a:endParaRPr lang="en-US" sz="2800" dirty="0">
              <a:latin typeface="Georgia Pro Cond Semibold"/>
            </a:endParaRPr>
          </a:p>
        </p:txBody>
      </p:sp>
      <p:sp>
        <p:nvSpPr>
          <p:cNvPr id="11" name="Text Placeholder 2">
            <a:extLst>
              <a:ext uri="{FF2B5EF4-FFF2-40B4-BE49-F238E27FC236}">
                <a16:creationId xmlns:a16="http://schemas.microsoft.com/office/drawing/2014/main" id="{978DF016-10C4-A093-838B-9801CB15D62D}"/>
              </a:ext>
            </a:extLst>
          </p:cNvPr>
          <p:cNvSpPr>
            <a:spLocks noGrp="1"/>
          </p:cNvSpPr>
          <p:nvPr>
            <p:ph type="body" sz="quarter" idx="10"/>
          </p:nvPr>
        </p:nvSpPr>
        <p:spPr>
          <a:xfrm>
            <a:off x="856484" y="4502153"/>
            <a:ext cx="10775186" cy="650937"/>
          </a:xfrm>
        </p:spPr>
        <p:txBody>
          <a:bodyPr/>
          <a:lstStyle/>
          <a:p>
            <a:pPr marL="457200" indent="-457200">
              <a:buFont typeface="Arial" panose="020B0604020202020204" pitchFamily="34" charset="0"/>
              <a:buChar char="•"/>
            </a:pPr>
            <a:r>
              <a:rPr lang="en-US" sz="1600" dirty="0">
                <a:latin typeface="Georgia Pro Cond Semibold" panose="02040706050405020303" pitchFamily="18" charset="0"/>
              </a:rPr>
              <a:t>To pay any charges outside of the payment plan, use the “Make a Payment” button and then select the specific charge you want to pay. This will ensure that the payment pays the charge that is due and not the next installment.</a:t>
            </a:r>
          </a:p>
          <a:p>
            <a:endParaRPr lang="en-US" sz="1600" dirty="0">
              <a:latin typeface="Georgia Pro Cond Semibold" panose="02040706050405020303" pitchFamily="18" charset="0"/>
            </a:endParaRPr>
          </a:p>
          <a:p>
            <a:endParaRPr lang="en-US" dirty="0">
              <a:latin typeface="Georgia Pro Cond Semibold" panose="02040706050405020303" pitchFamily="18" charset="0"/>
            </a:endParaRPr>
          </a:p>
          <a:p>
            <a:endParaRPr lang="en-US" dirty="0">
              <a:latin typeface="Georgia Pro Cond Semibold" panose="02040706050405020303" pitchFamily="18" charset="0"/>
            </a:endParaRPr>
          </a:p>
        </p:txBody>
      </p:sp>
    </p:spTree>
    <p:extLst>
      <p:ext uri="{BB962C8B-B14F-4D97-AF65-F5344CB8AC3E}">
        <p14:creationId xmlns:p14="http://schemas.microsoft.com/office/powerpoint/2010/main" val="1878524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C4932-93D0-06B0-B450-68ACE92A82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F1F058-F236-6069-9A8B-972ED2CDFD10}"/>
              </a:ext>
            </a:extLst>
          </p:cNvPr>
          <p:cNvSpPr>
            <a:spLocks noGrp="1"/>
          </p:cNvSpPr>
          <p:nvPr>
            <p:ph type="title"/>
          </p:nvPr>
        </p:nvSpPr>
        <p:spPr>
          <a:xfrm>
            <a:off x="1312269" y="1438881"/>
            <a:ext cx="9788525" cy="2452887"/>
          </a:xfrm>
        </p:spPr>
        <p:txBody>
          <a:bodyPr>
            <a:normAutofit/>
          </a:bodyPr>
          <a:lstStyle/>
          <a:p>
            <a:r>
              <a:rPr lang="en-US" sz="4400" dirty="0">
                <a:latin typeface="Georgia Pro Cond Semibold" panose="02040706050405020303" pitchFamily="18" charset="0"/>
              </a:rPr>
              <a:t>Enrollment Instructions:</a:t>
            </a:r>
            <a:br>
              <a:rPr lang="en-US" sz="4400" dirty="0">
                <a:latin typeface="Georgia Pro Cond Semibold" panose="02040706050405020303" pitchFamily="18" charset="0"/>
              </a:rPr>
            </a:br>
            <a:r>
              <a:rPr lang="en-US" sz="4400" dirty="0">
                <a:latin typeface="Georgia Pro Cond Semibold" panose="02040706050405020303" pitchFamily="18" charset="0"/>
              </a:rPr>
              <a:t>School of Medicine </a:t>
            </a:r>
            <a:br>
              <a:rPr lang="en-US" sz="4400" dirty="0">
                <a:latin typeface="Georgia Pro Cond Semibold" panose="02040706050405020303" pitchFamily="18" charset="0"/>
              </a:rPr>
            </a:br>
            <a:r>
              <a:rPr lang="en-US" sz="4400" dirty="0">
                <a:latin typeface="Georgia Pro Cond Semibold" panose="02040706050405020303" pitchFamily="18" charset="0"/>
              </a:rPr>
              <a:t>Tuition Payment Plan</a:t>
            </a:r>
            <a:endParaRPr lang="en-US" sz="4400" dirty="0"/>
          </a:p>
        </p:txBody>
      </p:sp>
      <p:sp>
        <p:nvSpPr>
          <p:cNvPr id="3" name="Title 1">
            <a:extLst>
              <a:ext uri="{FF2B5EF4-FFF2-40B4-BE49-F238E27FC236}">
                <a16:creationId xmlns:a16="http://schemas.microsoft.com/office/drawing/2014/main" id="{4BB8CFE0-AB93-FA22-07AA-A45158B7FEB8}"/>
              </a:ext>
            </a:extLst>
          </p:cNvPr>
          <p:cNvSpPr txBox="1">
            <a:spLocks/>
          </p:cNvSpPr>
          <p:nvPr/>
        </p:nvSpPr>
        <p:spPr>
          <a:xfrm>
            <a:off x="1201737" y="3600408"/>
            <a:ext cx="9788525" cy="245288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600" b="1" kern="1200">
                <a:solidFill>
                  <a:schemeClr val="bg1"/>
                </a:solidFill>
                <a:latin typeface="+mj-lt"/>
                <a:ea typeface="+mj-ea"/>
                <a:cs typeface="+mj-cs"/>
              </a:defRPr>
            </a:lvl1pPr>
          </a:lstStyle>
          <a:p>
            <a:r>
              <a:rPr lang="en-US" sz="2400" b="0" dirty="0">
                <a:latin typeface="Georgia Pro Cond Semibold" panose="02040706050405020303" pitchFamily="18" charset="0"/>
              </a:rPr>
              <a:t>To sign up for the UGA School of Medicine Tuition Payment Plan or to determine how much you are eligible to defer under the plan, please follow these instructions. </a:t>
            </a:r>
          </a:p>
        </p:txBody>
      </p:sp>
    </p:spTree>
    <p:extLst>
      <p:ext uri="{BB962C8B-B14F-4D97-AF65-F5344CB8AC3E}">
        <p14:creationId xmlns:p14="http://schemas.microsoft.com/office/powerpoint/2010/main" val="3082417089"/>
      </p:ext>
    </p:extLst>
  </p:cSld>
  <p:clrMapOvr>
    <a:masterClrMapping/>
  </p:clrMapOvr>
</p:sld>
</file>

<file path=ppt/theme/theme1.xml><?xml version="1.0" encoding="utf-8"?>
<a:theme xmlns:a="http://schemas.openxmlformats.org/drawingml/2006/main" name="Office Theme">
  <a:themeElements>
    <a:clrScheme name="GEORGIA BRAND">
      <a:dk1>
        <a:srgbClr val="000000"/>
      </a:dk1>
      <a:lt1>
        <a:srgbClr val="FFFFFF"/>
      </a:lt1>
      <a:dk2>
        <a:srgbClr val="BA0C2F"/>
      </a:dk2>
      <a:lt2>
        <a:srgbClr val="D6D2C4"/>
      </a:lt2>
      <a:accent1>
        <a:srgbClr val="9EA2A2"/>
      </a:accent1>
      <a:accent2>
        <a:srgbClr val="66435A"/>
      </a:accent2>
      <a:accent3>
        <a:srgbClr val="BFB800"/>
      </a:accent3>
      <a:accent4>
        <a:srgbClr val="00677F"/>
      </a:accent4>
      <a:accent5>
        <a:srgbClr val="776E64"/>
      </a:accent5>
      <a:accent6>
        <a:srgbClr val="FFCD00"/>
      </a:accent6>
      <a:hlink>
        <a:srgbClr val="00A3AD"/>
      </a:hlink>
      <a:folHlink>
        <a:srgbClr val="594A2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GEORGIA-PowerPoint Template" id="{3D9EC082-4B43-F447-9793-B350B8EAF98A}" vid="{C4B42D7A-2541-3F46-B34C-70E470BE3E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06E5F4500BEA4388588C624DDA27CF" ma:contentTypeVersion="8" ma:contentTypeDescription="Create a new document." ma:contentTypeScope="" ma:versionID="d7e76f45c062481982464556acb175f6">
  <xsd:schema xmlns:xsd="http://www.w3.org/2001/XMLSchema" xmlns:xs="http://www.w3.org/2001/XMLSchema" xmlns:p="http://schemas.microsoft.com/office/2006/metadata/properties" xmlns:ns1="http://schemas.microsoft.com/sharepoint/v3" xmlns:ns2="a6afab80-e9dc-476d-830b-182fe01657f7" xmlns:ns3="68a7e953-399a-43c5-885f-b05d115c0e48" targetNamespace="http://schemas.microsoft.com/office/2006/metadata/properties" ma:root="true" ma:fieldsID="8d2a3a0c7b5cf7721c29f6f248634d93" ns1:_="" ns2:_="" ns3:_="">
    <xsd:import namespace="http://schemas.microsoft.com/sharepoint/v3"/>
    <xsd:import namespace="a6afab80-e9dc-476d-830b-182fe01657f7"/>
    <xsd:import namespace="68a7e953-399a-43c5-885f-b05d115c0e4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afab80-e9dc-476d-830b-182fe01657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a7e953-399a-43c5-885f-b05d115c0e4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527EBB-3F67-4DCE-BC89-EC7998B34B29}">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14FC698-4BD2-4464-BFA5-3241A8EAAC16}">
  <ds:schemaRefs>
    <ds:schemaRef ds:uri="http://schemas.microsoft.com/sharepoint/v3/contenttype/forms"/>
  </ds:schemaRefs>
</ds:datastoreItem>
</file>

<file path=customXml/itemProps3.xml><?xml version="1.0" encoding="utf-8"?>
<ds:datastoreItem xmlns:ds="http://schemas.openxmlformats.org/officeDocument/2006/customXml" ds:itemID="{19D88749-D735-47D8-840B-8A4B9ED609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6afab80-e9dc-476d-830b-182fe01657f7"/>
    <ds:schemaRef ds:uri="68a7e953-399a-43c5-885f-b05d115c0e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WIDE-GEORGIA-PowerPoint Template</Template>
  <TotalTime>5920</TotalTime>
  <Words>1681</Words>
  <Application>Microsoft Office PowerPoint</Application>
  <PresentationFormat>Widescreen</PresentationFormat>
  <Paragraphs>73</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Georgia</vt:lpstr>
      <vt:lpstr>Georgia Pro Cond</vt:lpstr>
      <vt:lpstr>Georgia Pro Cond Semibold</vt:lpstr>
      <vt:lpstr>Office Theme</vt:lpstr>
      <vt:lpstr>PowerPoint Presentation</vt:lpstr>
      <vt:lpstr>Payment Plan Details</vt:lpstr>
      <vt:lpstr>Q: What is the cost? </vt:lpstr>
      <vt:lpstr>Q: How do I enroll? </vt:lpstr>
      <vt:lpstr>Q: Am I required to wait until my installment is due to pay it? </vt:lpstr>
      <vt:lpstr>Q: I paid off an installment, and now I see an amount due for it. Why?</vt:lpstr>
      <vt:lpstr>Q: What happens if I do not make either of the two installment payments as agreed or my payment is returned by the bank?  </vt:lpstr>
      <vt:lpstr> Q: I am on the payment plan and have a monthly Housing charge or other charges not included in the plan. How can I ensure my payments are applied to my current monthly balance rather than paying down my future installment plans early? </vt:lpstr>
      <vt:lpstr>Enrollment Instructions: School of Medicine  Tuition Payment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Georgia Presentation</dc:title>
  <dc:subject/>
  <dc:creator>University of Georgia</dc:creator>
  <cp:keywords/>
  <dc:description/>
  <cp:lastModifiedBy>Amy Brown</cp:lastModifiedBy>
  <cp:revision>352</cp:revision>
  <dcterms:created xsi:type="dcterms:W3CDTF">2017-03-23T20:30:28Z</dcterms:created>
  <dcterms:modified xsi:type="dcterms:W3CDTF">2026-06-05T19:51:34Z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0x0101000F06E5F4500BEA4388588C624DDA27CF</vt:lpwstr>
  </property>
</Properties>
</file>