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84" r:id="rId9"/>
    <p:sldId id="269" r:id="rId10"/>
    <p:sldId id="270" r:id="rId11"/>
    <p:sldId id="271" r:id="rId12"/>
    <p:sldId id="273" r:id="rId13"/>
    <p:sldId id="279" r:id="rId14"/>
    <p:sldId id="267" r:id="rId15"/>
    <p:sldId id="28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007"/>
  </p:normalViewPr>
  <p:slideViewPr>
    <p:cSldViewPr snapToGrid="0" snapToObjects="1" showGuides="1">
      <p:cViewPr varScale="1">
        <p:scale>
          <a:sx n="91" d="100"/>
          <a:sy n="91" d="100"/>
        </p:scale>
        <p:origin x="1884" y="60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775" y="2728978"/>
            <a:ext cx="690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education for all. What began as a commitment to inspire the next generation grows stronger today through global research, hands-on experiential learning and extensive outreach. One of America’s “Public Ivies” and a top 10 best value in public higher education, the University of Georgia tackles some of the world’s grand challenges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— from combating infectious disease and securing the world’s food supply to advancing economic growth and analyzing the environment.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Located in Classic City of Athens, approximately an hour northeast of Atlanta, Georgia’s flagship university thrives in a community that promotes the benefits of a culture-rich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college town with a strong economic center.</a:t>
            </a:r>
            <a:endParaRPr lang="en-US" sz="1400" b="0" i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4" y="91261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56" y="5515440"/>
            <a:ext cx="3101288" cy="1019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6" y="5722992"/>
            <a:ext cx="2664400" cy="875837"/>
          </a:xfrm>
          <a:prstGeom prst="rect">
            <a:avLst/>
          </a:prstGeom>
        </p:spPr>
      </p:pic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08" y="5897972"/>
            <a:ext cx="2478392" cy="8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fin.uga.edu/bursar/contact_sas/" TargetMode="External"/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thena.uga.ed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B8C4-0C0B-ABC9-8074-3DB85FF0652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Your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eStatements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Printable bill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Only as current as date on statement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Recent Account Activity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Any activity after statement date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Balance due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Statement amount + recent account activity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9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4633913" y="6286500"/>
            <a:ext cx="3913187" cy="227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bursar.uga.edu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440FA-D11D-4B03-86FC-B7B04FBB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47638"/>
            <a:ext cx="6905625" cy="58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4633913" y="6286500"/>
            <a:ext cx="3913187" cy="227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bursar.uga.edu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273E-A940-49EE-B005-D0D0F0F14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44447"/>
            <a:ext cx="6924675" cy="55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8788" y="1171574"/>
            <a:ext cx="8251825" cy="478081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Online via Student Account 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Credit and debit cards </a:t>
            </a:r>
          </a:p>
          <a:p>
            <a:pPr marL="1428750" lvl="2" indent="-285750"/>
            <a:r>
              <a:rPr lang="en-US" sz="1600" dirty="0"/>
              <a:t>Accept MasterCard, Visa, American Express, and Discover</a:t>
            </a:r>
          </a:p>
          <a:p>
            <a:pPr marL="1428750" lvl="2" indent="-285750"/>
            <a:r>
              <a:rPr lang="en-US" sz="1600"/>
              <a:t>2.95</a:t>
            </a:r>
            <a:r>
              <a:rPr lang="en-US" sz="1600" dirty="0"/>
              <a:t>% convenience fee, minimum of $3.00</a:t>
            </a:r>
          </a:p>
          <a:p>
            <a:pPr lvl="2" indent="0">
              <a:buNone/>
            </a:pPr>
            <a:endParaRPr lang="en-US" sz="1600" dirty="0"/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Electronic Check</a:t>
            </a:r>
          </a:p>
          <a:p>
            <a:pPr marL="1428750" lvl="2" indent="-285750"/>
            <a:r>
              <a:rPr lang="en-US" sz="1600" dirty="0"/>
              <a:t>No fee associated</a:t>
            </a:r>
          </a:p>
          <a:p>
            <a:pPr marL="1428750" lvl="2" indent="-285750"/>
            <a:r>
              <a:rPr lang="en-US" sz="1600" dirty="0"/>
              <a:t>Store multiple bank accounts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Payment Plan</a:t>
            </a:r>
          </a:p>
          <a:p>
            <a:pPr marL="1485900" lvl="2" indent="-342900"/>
            <a:r>
              <a:rPr lang="en-US" sz="1600" dirty="0"/>
              <a:t>$75.00 non-refundable enrollment fee</a:t>
            </a:r>
          </a:p>
          <a:p>
            <a:pPr marL="1485900" lvl="2" indent="-342900"/>
            <a:r>
              <a:rPr lang="en-US" sz="1600" dirty="0"/>
              <a:t>Allows payment for up to 50% of the current term’s tuition and mandatory fees, housing, and dining charges or the account balance, whichever is less. The deferred amounts are automatically drafted on predetermined installment dates. 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529 Plans</a:t>
            </a:r>
          </a:p>
          <a:p>
            <a:pPr marL="1428750" lvl="2" indent="-285750"/>
            <a:r>
              <a:rPr lang="en-US" sz="1600" dirty="0"/>
              <a:t> Payment should NOT exceed current amount due for the TERM.</a:t>
            </a:r>
          </a:p>
          <a:p>
            <a:pPr marL="1428750" lvl="2" indent="-285750"/>
            <a:r>
              <a:rPr lang="en-US" sz="1600" dirty="0"/>
              <a:t> Electronic Payment Option Available directly to UGA for SOME state 529 plans.</a:t>
            </a:r>
          </a:p>
          <a:p>
            <a:pPr marL="1428750" lvl="2" indent="-285750"/>
            <a:r>
              <a:rPr lang="en-US" sz="1600" dirty="0"/>
              <a:t> Please allow 10-14 days for processing if you are requesting disbursement via check. 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For more information, see the Payments section of the Student &amp; Parents area at </a:t>
            </a:r>
            <a:r>
              <a:rPr lang="en-US" sz="1800" dirty="0">
                <a:hlinkClick r:id="rId2"/>
              </a:rPr>
              <a:t>bursar.uga.edu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2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Beginning of Semester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0060" y="1171575"/>
            <a:ext cx="8450554" cy="47426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Grant Authorized User Access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Parents, guardians, employers, etc. with separate access to view/pay bill on student’s behalf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WILL NOT receive student account emails</a:t>
            </a:r>
          </a:p>
          <a:p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Set Up Direct Deposit for Refunds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Direct Deposit is the approved method to receive financial aid and credit balance refunds.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Permission to Pay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Student Account menu in Athena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Allows the student to authorize their Federal and State Financial Aid to pay for ‘other’ charges such as miscellaneous fees, returned check fees, parking, late fees, health insurance, etc.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114300" y="998538"/>
            <a:ext cx="8915400" cy="8143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Welcome to UGA!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" y="1964694"/>
            <a:ext cx="8915400" cy="761573"/>
          </a:xfrm>
        </p:spPr>
        <p:txBody>
          <a:bodyPr>
            <a:normAutofit/>
          </a:bodyPr>
          <a:lstStyle/>
          <a:p>
            <a:r>
              <a:rPr lang="en-US" dirty="0"/>
              <a:t>Student Account representatives are available by phone, email, or in person to assist you with any questions you may have about your account or your billing.</a:t>
            </a:r>
          </a:p>
        </p:txBody>
      </p:sp>
      <p:pic>
        <p:nvPicPr>
          <p:cNvPr id="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47986"/>
            <a:ext cx="396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2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282575" y="1963738"/>
            <a:ext cx="8578850" cy="754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ATHENA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Student Account Services 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Website:  </a:t>
            </a:r>
            <a:r>
              <a:rPr lang="en-US" dirty="0">
                <a:hlinkClick r:id="rId2"/>
              </a:rPr>
              <a:t>bursar.uga.edu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Contact Us: </a:t>
            </a:r>
            <a:r>
              <a:rPr lang="en-US" dirty="0">
                <a:hlinkClick r:id="rId3"/>
              </a:rPr>
              <a:t>https://busfin.uga.edu/bursar/contact_sas/</a:t>
            </a:r>
            <a:r>
              <a:rPr lang="en-US" dirty="0"/>
              <a:t> or scan QR Code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Location:  424 E. Broad Street, Athens, GA 30602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Office Hours: Monday – Friday 8:00am-5:00pm (Closed from 12:30pm-1:30pm Daily)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pic>
        <p:nvPicPr>
          <p:cNvPr id="6" name="Picture 5" descr="A qr code on a white background">
            <a:extLst>
              <a:ext uri="{FF2B5EF4-FFF2-40B4-BE49-F238E27FC236}">
                <a16:creationId xmlns:a16="http://schemas.microsoft.com/office/drawing/2014/main" id="{2F17E0AC-554F-076F-21EF-22A2AC209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764" y="3620861"/>
            <a:ext cx="1940153" cy="19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Payment 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Fall 2024 dates to remember: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Due Date:  August 14,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Due Date (Drop/Add Activity):  August 21,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Late Fee Assessed: August 26,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Schedule Cancellation:  August 29,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and Fees per Semester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274024" y="1250164"/>
            <a:ext cx="4000707" cy="3741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en-US" sz="2700" b="1" dirty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b="1" dirty="0">
                <a:latin typeface="Georgia" panose="02040502050405020303" pitchFamily="18" charset="0"/>
              </a:rPr>
              <a:t>Flat Tuition Rate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6 or less hrs.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dirty="0">
                <a:latin typeface="Georgia" panose="02040502050405020303" pitchFamily="18" charset="0"/>
              </a:rPr>
              <a:t>$2,982/$8,983/$9,154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More than 6 hrs.</a:t>
            </a:r>
            <a:r>
              <a:rPr lang="en-US" sz="2700" dirty="0">
                <a:latin typeface="Georgia" panose="02040502050405020303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600" dirty="0">
                <a:latin typeface="Georgia" panose="02040502050405020303" pitchFamily="18" charset="0"/>
              </a:rPr>
              <a:t>$5,017/$15,136/$15,424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/>
              <a:t> (in state/ out of state/out of country)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F7F26-AD55-44D0-83A8-4411F587E55E}"/>
              </a:ext>
            </a:extLst>
          </p:cNvPr>
          <p:cNvSpPr txBox="1"/>
          <p:nvPr/>
        </p:nvSpPr>
        <p:spPr>
          <a:xfrm>
            <a:off x="458582" y="5207549"/>
            <a:ext cx="8251825" cy="338554"/>
          </a:xfrm>
          <a:prstGeom prst="rect">
            <a:avLst/>
          </a:prstGeom>
          <a:ln w="19050" cap="rnd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1600" b="1" dirty="0">
                <a:latin typeface="+mj-lt"/>
              </a:rPr>
              <a:t>Note: Total Tuition and Fees for the Semester = Tuition Rate + Student Fees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E5FD8-E069-4BF8-B3FD-997BD133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30" y="1328737"/>
            <a:ext cx="4193932" cy="3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8788" y="454025"/>
            <a:ext cx="8251825" cy="71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ATHENA Student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Access at </a:t>
            </a:r>
            <a:r>
              <a:rPr lang="en-US" dirty="0">
                <a:hlinkClick r:id="rId2"/>
              </a:rPr>
              <a:t>athena.uga.edu</a:t>
            </a:r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Centralized electronic billing system for University charges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Tuition, Housing, Dining Services, Parking, etc.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Notification Method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Email - CHECK                              ON A REGULAR BASIS!</a:t>
            </a:r>
          </a:p>
          <a:p>
            <a:pPr lvl="1" indent="0">
              <a:buNone/>
            </a:pPr>
            <a:endParaRPr lang="en-US" sz="1800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5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05" y="3913514"/>
            <a:ext cx="1794934" cy="55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9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4633913" y="6286500"/>
            <a:ext cx="3913187" cy="227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bursar.uga.edu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AECE4-A919-B695-94A5-6395407A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3" y="1463541"/>
            <a:ext cx="8777173" cy="37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6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C4792-7A43-FFD8-067D-8D4742EBD4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52C5C-7060-9AAF-4D2A-B059AEEF3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6" y="713231"/>
            <a:ext cx="8654608" cy="4692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03401-A6A7-0E7B-EB9D-43AC6023D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1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 idx="4294967295"/>
          </p:nvPr>
        </p:nvSpPr>
        <p:spPr>
          <a:xfrm>
            <a:off x="4633913" y="6286500"/>
            <a:ext cx="3913187" cy="227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bursar.uga.edu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62D22-E989-48A1-8F0B-F0E3F37FD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430822"/>
            <a:ext cx="8845061" cy="5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9050" cap="rnd" cmpd="sng">
          <a:solidFill>
            <a:schemeClr val="tx1"/>
          </a:solidFill>
          <a:prstDash val="solid"/>
          <a:miter lim="800000"/>
          <a:headEnd/>
          <a:tailEnd/>
        </a:ln>
      </a:spPr>
      <a:bodyPr/>
      <a:lstStyle>
        <a:defPPr algn="ctr">
          <a:buFont typeface="Wingdings" panose="05000000000000000000" pitchFamily="2" charset="2"/>
          <a:buNone/>
          <a:defRPr sz="2700" b="1" dirty="0">
            <a:latin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</Template>
  <TotalTime>7560</TotalTime>
  <Words>565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ATHENA  Student Account Services Orientation </vt:lpstr>
      <vt:lpstr>Contact Information</vt:lpstr>
      <vt:lpstr>Payment Deadlines</vt:lpstr>
      <vt:lpstr>Tuition and Fees per Semester </vt:lpstr>
      <vt:lpstr>ATHENA Student Account</vt:lpstr>
      <vt:lpstr>bursar.uga.edu </vt:lpstr>
      <vt:lpstr>PowerPoint Presentation</vt:lpstr>
      <vt:lpstr>bursar.uga.edu </vt:lpstr>
      <vt:lpstr>Understanding Your Account</vt:lpstr>
      <vt:lpstr>bursar.uga.edu </vt:lpstr>
      <vt:lpstr>bursar.uga.edu </vt:lpstr>
      <vt:lpstr>Payment Options</vt:lpstr>
      <vt:lpstr>Beginning of Semester Checklist</vt:lpstr>
      <vt:lpstr>Welcome to UGA!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Lazo</dc:creator>
  <cp:lastModifiedBy>Brandon Silvers</cp:lastModifiedBy>
  <cp:revision>147</cp:revision>
  <cp:lastPrinted>2024-05-30T19:05:40Z</cp:lastPrinted>
  <dcterms:created xsi:type="dcterms:W3CDTF">2017-05-26T20:02:54Z</dcterms:created>
  <dcterms:modified xsi:type="dcterms:W3CDTF">2026-03-04T15:51:07Z</dcterms:modified>
</cp:coreProperties>
</file>